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4"/>
  </p:notesMasterIdLst>
  <p:handoutMasterIdLst>
    <p:handoutMasterId r:id="rId95"/>
  </p:handoutMasterIdLst>
  <p:sldIdLst>
    <p:sldId id="646" r:id="rId2"/>
    <p:sldId id="448" r:id="rId3"/>
    <p:sldId id="645" r:id="rId4"/>
    <p:sldId id="510" r:id="rId5"/>
    <p:sldId id="643" r:id="rId6"/>
    <p:sldId id="565" r:id="rId7"/>
    <p:sldId id="518" r:id="rId8"/>
    <p:sldId id="642" r:id="rId9"/>
    <p:sldId id="577" r:id="rId10"/>
    <p:sldId id="573" r:id="rId11"/>
    <p:sldId id="574" r:id="rId12"/>
    <p:sldId id="575" r:id="rId13"/>
    <p:sldId id="576" r:id="rId14"/>
    <p:sldId id="506" r:id="rId15"/>
    <p:sldId id="647" r:id="rId16"/>
    <p:sldId id="555" r:id="rId17"/>
    <p:sldId id="567" r:id="rId18"/>
    <p:sldId id="568" r:id="rId19"/>
    <p:sldId id="566" r:id="rId20"/>
    <p:sldId id="569" r:id="rId21"/>
    <p:sldId id="507" r:id="rId22"/>
    <p:sldId id="644" r:id="rId23"/>
    <p:sldId id="570" r:id="rId24"/>
    <p:sldId id="571" r:id="rId25"/>
    <p:sldId id="572" r:id="rId26"/>
    <p:sldId id="578" r:id="rId27"/>
    <p:sldId id="579" r:id="rId28"/>
    <p:sldId id="587" r:id="rId29"/>
    <p:sldId id="588" r:id="rId30"/>
    <p:sldId id="589" r:id="rId31"/>
    <p:sldId id="590" r:id="rId32"/>
    <p:sldId id="549" r:id="rId33"/>
    <p:sldId id="591" r:id="rId34"/>
    <p:sldId id="592" r:id="rId35"/>
    <p:sldId id="593" r:id="rId36"/>
    <p:sldId id="594" r:id="rId37"/>
    <p:sldId id="595" r:id="rId38"/>
    <p:sldId id="638" r:id="rId39"/>
    <p:sldId id="639" r:id="rId40"/>
    <p:sldId id="596" r:id="rId41"/>
    <p:sldId id="597" r:id="rId42"/>
    <p:sldId id="522" r:id="rId43"/>
    <p:sldId id="523" r:id="rId44"/>
    <p:sldId id="524" r:id="rId45"/>
    <p:sldId id="525" r:id="rId46"/>
    <p:sldId id="515" r:id="rId47"/>
    <p:sldId id="516" r:id="rId48"/>
    <p:sldId id="509" r:id="rId49"/>
    <p:sldId id="598" r:id="rId50"/>
    <p:sldId id="599" r:id="rId51"/>
    <p:sldId id="600" r:id="rId52"/>
    <p:sldId id="601" r:id="rId53"/>
    <p:sldId id="602" r:id="rId54"/>
    <p:sldId id="605" r:id="rId55"/>
    <p:sldId id="604" r:id="rId56"/>
    <p:sldId id="603" r:id="rId57"/>
    <p:sldId id="606" r:id="rId58"/>
    <p:sldId id="607" r:id="rId59"/>
    <p:sldId id="608" r:id="rId60"/>
    <p:sldId id="609" r:id="rId61"/>
    <p:sldId id="610" r:id="rId62"/>
    <p:sldId id="611" r:id="rId63"/>
    <p:sldId id="612" r:id="rId64"/>
    <p:sldId id="613" r:id="rId65"/>
    <p:sldId id="614" r:id="rId66"/>
    <p:sldId id="615" r:id="rId67"/>
    <p:sldId id="616" r:id="rId68"/>
    <p:sldId id="621" r:id="rId69"/>
    <p:sldId id="617" r:id="rId70"/>
    <p:sldId id="618" r:id="rId71"/>
    <p:sldId id="619" r:id="rId72"/>
    <p:sldId id="620" r:id="rId73"/>
    <p:sldId id="622" r:id="rId74"/>
    <p:sldId id="623" r:id="rId75"/>
    <p:sldId id="624" r:id="rId76"/>
    <p:sldId id="625" r:id="rId77"/>
    <p:sldId id="626" r:id="rId78"/>
    <p:sldId id="627" r:id="rId79"/>
    <p:sldId id="628" r:id="rId80"/>
    <p:sldId id="629" r:id="rId81"/>
    <p:sldId id="648" r:id="rId82"/>
    <p:sldId id="630" r:id="rId83"/>
    <p:sldId id="631" r:id="rId84"/>
    <p:sldId id="632" r:id="rId85"/>
    <p:sldId id="633" r:id="rId86"/>
    <p:sldId id="634" r:id="rId87"/>
    <p:sldId id="547" r:id="rId88"/>
    <p:sldId id="548" r:id="rId89"/>
    <p:sldId id="635" r:id="rId90"/>
    <p:sldId id="636" r:id="rId91"/>
    <p:sldId id="637" r:id="rId92"/>
    <p:sldId id="641"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zeeuw" initials="ld" lastIdx="6" clrIdx="0"/>
  <p:cmAuthor id="1" name="lopesms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FFCC66"/>
    <a:srgbClr val="9D3E00"/>
    <a:srgbClr val="A83CC7"/>
    <a:srgbClr val="FF6B5C"/>
    <a:srgbClr val="BE45E1"/>
    <a:srgbClr val="5F2171"/>
    <a:srgbClr val="802D99"/>
    <a:srgbClr val="34EE41"/>
    <a:srgbClr val="9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6"/>
    <p:restoredTop sz="93043"/>
  </p:normalViewPr>
  <p:slideViewPr>
    <p:cSldViewPr snapToGrid="0" snapToObjects="1">
      <p:cViewPr>
        <p:scale>
          <a:sx n="143" d="100"/>
          <a:sy n="143" d="100"/>
        </p:scale>
        <p:origin x="-72"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13EC8-EA29-D847-A4E6-96F8B422BA8F}"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A19217B0-60EE-894F-A443-DA548DC708B9}">
      <dgm:prSet phldrT="[Text]"/>
      <dgm:spPr/>
      <dgm:t>
        <a:bodyPr/>
        <a:lstStyle/>
        <a:p>
          <a:r>
            <a:rPr lang="en-US" b="1" dirty="0" smtClean="0">
              <a:solidFill>
                <a:srgbClr val="FFFF00"/>
              </a:solidFill>
            </a:rPr>
            <a:t>Best Practices for ELLs</a:t>
          </a:r>
          <a:endParaRPr lang="en-US" b="1" dirty="0">
            <a:solidFill>
              <a:srgbClr val="FFFF00"/>
            </a:solidFill>
          </a:endParaRPr>
        </a:p>
      </dgm:t>
    </dgm:pt>
    <dgm:pt modelId="{10630C26-D395-F644-9331-54CBB50430EA}" type="parTrans" cxnId="{F2BC4F40-AA46-784E-B7BB-2F7F029274FC}">
      <dgm:prSet/>
      <dgm:spPr/>
      <dgm:t>
        <a:bodyPr/>
        <a:lstStyle/>
        <a:p>
          <a:endParaRPr lang="en-US"/>
        </a:p>
      </dgm:t>
    </dgm:pt>
    <dgm:pt modelId="{E9523DFF-AD82-1546-966C-56D880483FB7}" type="sibTrans" cxnId="{F2BC4F40-AA46-784E-B7BB-2F7F029274FC}">
      <dgm:prSet/>
      <dgm:spPr/>
      <dgm:t>
        <a:bodyPr/>
        <a:lstStyle/>
        <a:p>
          <a:endParaRPr lang="en-US"/>
        </a:p>
      </dgm:t>
    </dgm:pt>
    <dgm:pt modelId="{5A0C2D3F-23BD-7047-A97A-A7F0C021D794}">
      <dgm:prSet phldrT="[Text]"/>
      <dgm:spPr/>
      <dgm:t>
        <a:bodyPr/>
        <a:lstStyle/>
        <a:p>
          <a:r>
            <a:rPr lang="en-US" dirty="0" smtClean="0">
              <a:solidFill>
                <a:schemeClr val="accent3">
                  <a:lumMod val="40000"/>
                  <a:lumOff val="60000"/>
                </a:schemeClr>
              </a:solidFill>
            </a:rPr>
            <a:t>Focus on </a:t>
          </a:r>
          <a:r>
            <a:rPr lang="en-US" b="1" dirty="0" smtClean="0">
              <a:solidFill>
                <a:schemeClr val="accent3">
                  <a:lumMod val="40000"/>
                  <a:lumOff val="60000"/>
                </a:schemeClr>
              </a:solidFill>
            </a:rPr>
            <a:t>language and literacy </a:t>
          </a:r>
          <a:endParaRPr lang="en-US" dirty="0">
            <a:solidFill>
              <a:schemeClr val="accent3">
                <a:lumMod val="40000"/>
                <a:lumOff val="60000"/>
              </a:schemeClr>
            </a:solidFill>
          </a:endParaRPr>
        </a:p>
      </dgm:t>
    </dgm:pt>
    <dgm:pt modelId="{99D8703F-D8D6-CF44-AA9E-D8EEA1C1838B}" type="parTrans" cxnId="{D8CF6A15-A17C-6B4A-9A5F-DF810B045D53}">
      <dgm:prSet/>
      <dgm:spPr/>
      <dgm:t>
        <a:bodyPr/>
        <a:lstStyle/>
        <a:p>
          <a:endParaRPr lang="en-US"/>
        </a:p>
      </dgm:t>
    </dgm:pt>
    <dgm:pt modelId="{E38F3095-2358-B64B-A83C-D9E3ECF3F00C}" type="sibTrans" cxnId="{D8CF6A15-A17C-6B4A-9A5F-DF810B045D53}">
      <dgm:prSet/>
      <dgm:spPr/>
      <dgm:t>
        <a:bodyPr/>
        <a:lstStyle/>
        <a:p>
          <a:endParaRPr lang="en-US"/>
        </a:p>
      </dgm:t>
    </dgm:pt>
    <dgm:pt modelId="{7D193F7C-7EC4-164C-A2BF-43A883F93116}">
      <dgm:prSet phldrT="[Text]"/>
      <dgm:spPr/>
      <dgm:t>
        <a:bodyPr/>
        <a:lstStyle/>
        <a:p>
          <a:r>
            <a:rPr lang="en-US" dirty="0" smtClean="0">
              <a:solidFill>
                <a:schemeClr val="accent5">
                  <a:lumMod val="20000"/>
                  <a:lumOff val="80000"/>
                </a:schemeClr>
              </a:solidFill>
            </a:rPr>
            <a:t>Emphasize </a:t>
          </a:r>
          <a:r>
            <a:rPr lang="en-US" b="1" dirty="0" smtClean="0">
              <a:solidFill>
                <a:schemeClr val="accent5">
                  <a:lumMod val="20000"/>
                  <a:lumOff val="80000"/>
                </a:schemeClr>
              </a:solidFill>
            </a:rPr>
            <a:t>academic vocabulary </a:t>
          </a:r>
          <a:endParaRPr lang="en-US" dirty="0">
            <a:solidFill>
              <a:schemeClr val="accent5">
                <a:lumMod val="20000"/>
                <a:lumOff val="80000"/>
              </a:schemeClr>
            </a:solidFill>
          </a:endParaRPr>
        </a:p>
      </dgm:t>
    </dgm:pt>
    <dgm:pt modelId="{42C59963-C51E-944A-8530-F506C6C06C92}" type="parTrans" cxnId="{CEC54D5E-6CA9-FF49-B931-2DB3ACE1A902}">
      <dgm:prSet/>
      <dgm:spPr/>
      <dgm:t>
        <a:bodyPr/>
        <a:lstStyle/>
        <a:p>
          <a:endParaRPr lang="en-US"/>
        </a:p>
      </dgm:t>
    </dgm:pt>
    <dgm:pt modelId="{235ED886-1D59-1649-9570-5635754CEE03}" type="sibTrans" cxnId="{CEC54D5E-6CA9-FF49-B931-2DB3ACE1A902}">
      <dgm:prSet/>
      <dgm:spPr/>
      <dgm:t>
        <a:bodyPr/>
        <a:lstStyle/>
        <a:p>
          <a:endParaRPr lang="en-US"/>
        </a:p>
      </dgm:t>
    </dgm:pt>
    <dgm:pt modelId="{39338AF9-2C78-7E42-BAB2-845EB084F2C2}">
      <dgm:prSet phldrT="[Text]"/>
      <dgm:spPr/>
      <dgm:t>
        <a:bodyPr/>
        <a:lstStyle/>
        <a:p>
          <a:r>
            <a:rPr lang="en-US" dirty="0" smtClean="0">
              <a:solidFill>
                <a:schemeClr val="tx2">
                  <a:lumMod val="20000"/>
                  <a:lumOff val="80000"/>
                </a:schemeClr>
              </a:solidFill>
            </a:rPr>
            <a:t>Activate &amp; strengthen </a:t>
          </a:r>
          <a:r>
            <a:rPr lang="en-US" b="1" dirty="0" smtClean="0">
              <a:solidFill>
                <a:schemeClr val="tx2">
                  <a:lumMod val="20000"/>
                  <a:lumOff val="80000"/>
                </a:schemeClr>
              </a:solidFill>
            </a:rPr>
            <a:t>background knowledge</a:t>
          </a:r>
          <a:endParaRPr lang="en-US" dirty="0">
            <a:solidFill>
              <a:schemeClr val="tx2">
                <a:lumMod val="20000"/>
                <a:lumOff val="80000"/>
              </a:schemeClr>
            </a:solidFill>
          </a:endParaRPr>
        </a:p>
      </dgm:t>
    </dgm:pt>
    <dgm:pt modelId="{24BF598C-DC7F-7D41-919A-61755EC2537F}" type="parTrans" cxnId="{47C6FFC4-7B70-A947-8294-3A63D10C4FC4}">
      <dgm:prSet/>
      <dgm:spPr/>
      <dgm:t>
        <a:bodyPr/>
        <a:lstStyle/>
        <a:p>
          <a:endParaRPr lang="en-US"/>
        </a:p>
      </dgm:t>
    </dgm:pt>
    <dgm:pt modelId="{3D85A6D1-81CD-DA49-9327-02750C80AA85}" type="sibTrans" cxnId="{47C6FFC4-7B70-A947-8294-3A63D10C4FC4}">
      <dgm:prSet/>
      <dgm:spPr/>
      <dgm:t>
        <a:bodyPr/>
        <a:lstStyle/>
        <a:p>
          <a:endParaRPr lang="en-US"/>
        </a:p>
      </dgm:t>
    </dgm:pt>
    <dgm:pt modelId="{C3D343E4-EB4A-F141-9CD8-0B977A01640A}">
      <dgm:prSet phldrT="[Text]"/>
      <dgm:spPr/>
      <dgm:t>
        <a:bodyPr/>
        <a:lstStyle/>
        <a:p>
          <a:r>
            <a:rPr lang="en-US" dirty="0" smtClean="0">
              <a:solidFill>
                <a:schemeClr val="accent2">
                  <a:lumMod val="20000"/>
                  <a:lumOff val="80000"/>
                </a:schemeClr>
              </a:solidFill>
            </a:rPr>
            <a:t>Promote </a:t>
          </a:r>
          <a:r>
            <a:rPr lang="en-US" b="1" dirty="0" smtClean="0">
              <a:solidFill>
                <a:schemeClr val="accent2">
                  <a:lumMod val="20000"/>
                  <a:lumOff val="80000"/>
                </a:schemeClr>
              </a:solidFill>
            </a:rPr>
            <a:t>oral interaction </a:t>
          </a:r>
          <a:endParaRPr lang="en-US" dirty="0">
            <a:solidFill>
              <a:schemeClr val="accent2">
                <a:lumMod val="20000"/>
                <a:lumOff val="80000"/>
              </a:schemeClr>
            </a:solidFill>
          </a:endParaRPr>
        </a:p>
      </dgm:t>
    </dgm:pt>
    <dgm:pt modelId="{AAE3D4EE-ED19-FE45-918F-2413CE093E11}" type="parTrans" cxnId="{9E0E8638-24D0-7A45-885C-7DB513915913}">
      <dgm:prSet/>
      <dgm:spPr/>
      <dgm:t>
        <a:bodyPr/>
        <a:lstStyle/>
        <a:p>
          <a:endParaRPr lang="en-US"/>
        </a:p>
      </dgm:t>
    </dgm:pt>
    <dgm:pt modelId="{52E2D1C6-5D10-0749-8BE0-595406C8EB0F}" type="sibTrans" cxnId="{9E0E8638-24D0-7A45-885C-7DB513915913}">
      <dgm:prSet/>
      <dgm:spPr/>
      <dgm:t>
        <a:bodyPr/>
        <a:lstStyle/>
        <a:p>
          <a:endParaRPr lang="en-US"/>
        </a:p>
      </dgm:t>
    </dgm:pt>
    <dgm:pt modelId="{7A612337-8F6E-E547-85EB-F8D3ABB23B32}">
      <dgm:prSet/>
      <dgm:spPr/>
      <dgm:t>
        <a:bodyPr/>
        <a:lstStyle/>
        <a:p>
          <a:r>
            <a:rPr lang="en-US" dirty="0" smtClean="0">
              <a:solidFill>
                <a:srgbClr val="CCFFCC"/>
              </a:solidFill>
            </a:rPr>
            <a:t>Give students </a:t>
          </a:r>
          <a:r>
            <a:rPr lang="en-US" b="1" dirty="0" smtClean="0">
              <a:solidFill>
                <a:srgbClr val="CCFFCC"/>
              </a:solidFill>
            </a:rPr>
            <a:t>feedback</a:t>
          </a:r>
          <a:r>
            <a:rPr lang="en-US" dirty="0" smtClean="0">
              <a:solidFill>
                <a:srgbClr val="CCFFCC"/>
              </a:solidFill>
            </a:rPr>
            <a:t> on language use </a:t>
          </a:r>
          <a:endParaRPr lang="en-US" dirty="0">
            <a:solidFill>
              <a:srgbClr val="CCFFCC"/>
            </a:solidFill>
          </a:endParaRPr>
        </a:p>
      </dgm:t>
    </dgm:pt>
    <dgm:pt modelId="{1B08A81B-37C4-3A4E-A0C7-704EA6D82A4E}" type="parTrans" cxnId="{3D8F85BA-E419-D149-A0A0-5CAC2B3DA307}">
      <dgm:prSet/>
      <dgm:spPr/>
      <dgm:t>
        <a:bodyPr/>
        <a:lstStyle/>
        <a:p>
          <a:endParaRPr lang="en-US"/>
        </a:p>
      </dgm:t>
    </dgm:pt>
    <dgm:pt modelId="{24759D4F-CC20-C944-92C1-39CE9D1B4511}" type="sibTrans" cxnId="{3D8F85BA-E419-D149-A0A0-5CAC2B3DA307}">
      <dgm:prSet/>
      <dgm:spPr/>
      <dgm:t>
        <a:bodyPr/>
        <a:lstStyle/>
        <a:p>
          <a:endParaRPr lang="en-US"/>
        </a:p>
      </dgm:t>
    </dgm:pt>
    <dgm:pt modelId="{7927D2E7-9A49-8944-AE8B-297055591F2F}" type="pres">
      <dgm:prSet presAssocID="{1DA13EC8-EA29-D847-A4E6-96F8B422BA8F}" presName="Name0" presStyleCnt="0">
        <dgm:presLayoutVars>
          <dgm:chMax val="1"/>
          <dgm:dir/>
          <dgm:animLvl val="ctr"/>
          <dgm:resizeHandles val="exact"/>
        </dgm:presLayoutVars>
      </dgm:prSet>
      <dgm:spPr/>
      <dgm:t>
        <a:bodyPr/>
        <a:lstStyle/>
        <a:p>
          <a:endParaRPr lang="en-US"/>
        </a:p>
      </dgm:t>
    </dgm:pt>
    <dgm:pt modelId="{F5CD397D-22CC-884F-A55D-8BE2776A0097}" type="pres">
      <dgm:prSet presAssocID="{A19217B0-60EE-894F-A443-DA548DC708B9}" presName="centerShape" presStyleLbl="node0" presStyleIdx="0" presStyleCnt="1"/>
      <dgm:spPr/>
      <dgm:t>
        <a:bodyPr/>
        <a:lstStyle/>
        <a:p>
          <a:endParaRPr lang="en-US"/>
        </a:p>
      </dgm:t>
    </dgm:pt>
    <dgm:pt modelId="{181E152B-7348-6141-8CB8-8FF95004A0CD}" type="pres">
      <dgm:prSet presAssocID="{99D8703F-D8D6-CF44-AA9E-D8EEA1C1838B}" presName="parTrans" presStyleLbl="sibTrans2D1" presStyleIdx="0" presStyleCnt="5"/>
      <dgm:spPr/>
      <dgm:t>
        <a:bodyPr/>
        <a:lstStyle/>
        <a:p>
          <a:endParaRPr lang="en-US"/>
        </a:p>
      </dgm:t>
    </dgm:pt>
    <dgm:pt modelId="{B9B7446A-0917-2640-A63D-F20CEB17C06A}" type="pres">
      <dgm:prSet presAssocID="{99D8703F-D8D6-CF44-AA9E-D8EEA1C1838B}" presName="connectorText" presStyleLbl="sibTrans2D1" presStyleIdx="0" presStyleCnt="5"/>
      <dgm:spPr/>
      <dgm:t>
        <a:bodyPr/>
        <a:lstStyle/>
        <a:p>
          <a:endParaRPr lang="en-US"/>
        </a:p>
      </dgm:t>
    </dgm:pt>
    <dgm:pt modelId="{F49A14E5-75AF-7143-BFD6-4D8C840BA9C2}" type="pres">
      <dgm:prSet presAssocID="{5A0C2D3F-23BD-7047-A97A-A7F0C021D794}" presName="node" presStyleLbl="node1" presStyleIdx="0" presStyleCnt="5">
        <dgm:presLayoutVars>
          <dgm:bulletEnabled val="1"/>
        </dgm:presLayoutVars>
      </dgm:prSet>
      <dgm:spPr/>
      <dgm:t>
        <a:bodyPr/>
        <a:lstStyle/>
        <a:p>
          <a:endParaRPr lang="en-US"/>
        </a:p>
      </dgm:t>
    </dgm:pt>
    <dgm:pt modelId="{AB0FF9D7-7E83-0944-986A-E1F3F6F44D75}" type="pres">
      <dgm:prSet presAssocID="{42C59963-C51E-944A-8530-F506C6C06C92}" presName="parTrans" presStyleLbl="sibTrans2D1" presStyleIdx="1" presStyleCnt="5"/>
      <dgm:spPr/>
      <dgm:t>
        <a:bodyPr/>
        <a:lstStyle/>
        <a:p>
          <a:endParaRPr lang="en-US"/>
        </a:p>
      </dgm:t>
    </dgm:pt>
    <dgm:pt modelId="{B6A5EEB4-DAC2-E243-B66B-0F0F72699B35}" type="pres">
      <dgm:prSet presAssocID="{42C59963-C51E-944A-8530-F506C6C06C92}" presName="connectorText" presStyleLbl="sibTrans2D1" presStyleIdx="1" presStyleCnt="5"/>
      <dgm:spPr/>
      <dgm:t>
        <a:bodyPr/>
        <a:lstStyle/>
        <a:p>
          <a:endParaRPr lang="en-US"/>
        </a:p>
      </dgm:t>
    </dgm:pt>
    <dgm:pt modelId="{86AD0666-DB12-3C4D-AB8F-9984FFEBB010}" type="pres">
      <dgm:prSet presAssocID="{7D193F7C-7EC4-164C-A2BF-43A883F93116}" presName="node" presStyleLbl="node1" presStyleIdx="1" presStyleCnt="5">
        <dgm:presLayoutVars>
          <dgm:bulletEnabled val="1"/>
        </dgm:presLayoutVars>
      </dgm:prSet>
      <dgm:spPr/>
      <dgm:t>
        <a:bodyPr/>
        <a:lstStyle/>
        <a:p>
          <a:endParaRPr lang="en-US"/>
        </a:p>
      </dgm:t>
    </dgm:pt>
    <dgm:pt modelId="{E44B9609-2E94-A041-A965-56CBA2084F1F}" type="pres">
      <dgm:prSet presAssocID="{24BF598C-DC7F-7D41-919A-61755EC2537F}" presName="parTrans" presStyleLbl="sibTrans2D1" presStyleIdx="2" presStyleCnt="5"/>
      <dgm:spPr/>
      <dgm:t>
        <a:bodyPr/>
        <a:lstStyle/>
        <a:p>
          <a:endParaRPr lang="en-US"/>
        </a:p>
      </dgm:t>
    </dgm:pt>
    <dgm:pt modelId="{8C21B060-6D82-1A49-9EE2-869484C6CFC3}" type="pres">
      <dgm:prSet presAssocID="{24BF598C-DC7F-7D41-919A-61755EC2537F}" presName="connectorText" presStyleLbl="sibTrans2D1" presStyleIdx="2" presStyleCnt="5"/>
      <dgm:spPr/>
      <dgm:t>
        <a:bodyPr/>
        <a:lstStyle/>
        <a:p>
          <a:endParaRPr lang="en-US"/>
        </a:p>
      </dgm:t>
    </dgm:pt>
    <dgm:pt modelId="{8678C403-37A2-A240-B58F-A11AFB43338A}" type="pres">
      <dgm:prSet presAssocID="{39338AF9-2C78-7E42-BAB2-845EB084F2C2}" presName="node" presStyleLbl="node1" presStyleIdx="2" presStyleCnt="5">
        <dgm:presLayoutVars>
          <dgm:bulletEnabled val="1"/>
        </dgm:presLayoutVars>
      </dgm:prSet>
      <dgm:spPr/>
      <dgm:t>
        <a:bodyPr/>
        <a:lstStyle/>
        <a:p>
          <a:endParaRPr lang="en-US"/>
        </a:p>
      </dgm:t>
    </dgm:pt>
    <dgm:pt modelId="{6235D523-1522-734D-85D2-40D78074225F}" type="pres">
      <dgm:prSet presAssocID="{AAE3D4EE-ED19-FE45-918F-2413CE093E11}" presName="parTrans" presStyleLbl="sibTrans2D1" presStyleIdx="3" presStyleCnt="5"/>
      <dgm:spPr/>
      <dgm:t>
        <a:bodyPr/>
        <a:lstStyle/>
        <a:p>
          <a:endParaRPr lang="en-US"/>
        </a:p>
      </dgm:t>
    </dgm:pt>
    <dgm:pt modelId="{FA7477F2-4C0C-8D43-9477-BB2E1E534794}" type="pres">
      <dgm:prSet presAssocID="{AAE3D4EE-ED19-FE45-918F-2413CE093E11}" presName="connectorText" presStyleLbl="sibTrans2D1" presStyleIdx="3" presStyleCnt="5"/>
      <dgm:spPr/>
      <dgm:t>
        <a:bodyPr/>
        <a:lstStyle/>
        <a:p>
          <a:endParaRPr lang="en-US"/>
        </a:p>
      </dgm:t>
    </dgm:pt>
    <dgm:pt modelId="{2ADDFF74-E1F4-9446-9915-1BAF89D17781}" type="pres">
      <dgm:prSet presAssocID="{C3D343E4-EB4A-F141-9CD8-0B977A01640A}" presName="node" presStyleLbl="node1" presStyleIdx="3" presStyleCnt="5">
        <dgm:presLayoutVars>
          <dgm:bulletEnabled val="1"/>
        </dgm:presLayoutVars>
      </dgm:prSet>
      <dgm:spPr/>
      <dgm:t>
        <a:bodyPr/>
        <a:lstStyle/>
        <a:p>
          <a:endParaRPr lang="en-US"/>
        </a:p>
      </dgm:t>
    </dgm:pt>
    <dgm:pt modelId="{BE782993-CD1D-3D4B-9FDA-00CD41DEEF30}" type="pres">
      <dgm:prSet presAssocID="{1B08A81B-37C4-3A4E-A0C7-704EA6D82A4E}" presName="parTrans" presStyleLbl="sibTrans2D1" presStyleIdx="4" presStyleCnt="5"/>
      <dgm:spPr/>
      <dgm:t>
        <a:bodyPr/>
        <a:lstStyle/>
        <a:p>
          <a:endParaRPr lang="en-US"/>
        </a:p>
      </dgm:t>
    </dgm:pt>
    <dgm:pt modelId="{8023371B-AF28-F240-8FBA-C37FA2571D0A}" type="pres">
      <dgm:prSet presAssocID="{1B08A81B-37C4-3A4E-A0C7-704EA6D82A4E}" presName="connectorText" presStyleLbl="sibTrans2D1" presStyleIdx="4" presStyleCnt="5"/>
      <dgm:spPr/>
      <dgm:t>
        <a:bodyPr/>
        <a:lstStyle/>
        <a:p>
          <a:endParaRPr lang="en-US"/>
        </a:p>
      </dgm:t>
    </dgm:pt>
    <dgm:pt modelId="{5DA7CB03-3260-374E-B315-A2E70225D260}" type="pres">
      <dgm:prSet presAssocID="{7A612337-8F6E-E547-85EB-F8D3ABB23B32}" presName="node" presStyleLbl="node1" presStyleIdx="4" presStyleCnt="5">
        <dgm:presLayoutVars>
          <dgm:bulletEnabled val="1"/>
        </dgm:presLayoutVars>
      </dgm:prSet>
      <dgm:spPr/>
      <dgm:t>
        <a:bodyPr/>
        <a:lstStyle/>
        <a:p>
          <a:endParaRPr lang="en-US"/>
        </a:p>
      </dgm:t>
    </dgm:pt>
  </dgm:ptLst>
  <dgm:cxnLst>
    <dgm:cxn modelId="{173AF75B-20D5-414E-A7F0-A502C5C5F0F7}" type="presOf" srcId="{7A612337-8F6E-E547-85EB-F8D3ABB23B32}" destId="{5DA7CB03-3260-374E-B315-A2E70225D260}" srcOrd="0" destOrd="0" presId="urn:microsoft.com/office/officeart/2005/8/layout/radial5"/>
    <dgm:cxn modelId="{AC8A5D2A-ACA2-C140-B480-76C5B9C1A098}" type="presOf" srcId="{5A0C2D3F-23BD-7047-A97A-A7F0C021D794}" destId="{F49A14E5-75AF-7143-BFD6-4D8C840BA9C2}" srcOrd="0" destOrd="0" presId="urn:microsoft.com/office/officeart/2005/8/layout/radial5"/>
    <dgm:cxn modelId="{7D5940E3-6A59-3D45-9C20-A3854DBFEFD7}" type="presOf" srcId="{AAE3D4EE-ED19-FE45-918F-2413CE093E11}" destId="{6235D523-1522-734D-85D2-40D78074225F}" srcOrd="0" destOrd="0" presId="urn:microsoft.com/office/officeart/2005/8/layout/radial5"/>
    <dgm:cxn modelId="{FF3ACC25-CDA3-174A-AD66-B9B7352332E0}" type="presOf" srcId="{7D193F7C-7EC4-164C-A2BF-43A883F93116}" destId="{86AD0666-DB12-3C4D-AB8F-9984FFEBB010}" srcOrd="0" destOrd="0" presId="urn:microsoft.com/office/officeart/2005/8/layout/radial5"/>
    <dgm:cxn modelId="{52727BCC-E861-4643-95DC-838582729BA2}" type="presOf" srcId="{42C59963-C51E-944A-8530-F506C6C06C92}" destId="{AB0FF9D7-7E83-0944-986A-E1F3F6F44D75}" srcOrd="0" destOrd="0" presId="urn:microsoft.com/office/officeart/2005/8/layout/radial5"/>
    <dgm:cxn modelId="{CEC54D5E-6CA9-FF49-B931-2DB3ACE1A902}" srcId="{A19217B0-60EE-894F-A443-DA548DC708B9}" destId="{7D193F7C-7EC4-164C-A2BF-43A883F93116}" srcOrd="1" destOrd="0" parTransId="{42C59963-C51E-944A-8530-F506C6C06C92}" sibTransId="{235ED886-1D59-1649-9570-5635754CEE03}"/>
    <dgm:cxn modelId="{49A92FA6-3737-3945-BE92-ACDE2F20FF6C}" type="presOf" srcId="{99D8703F-D8D6-CF44-AA9E-D8EEA1C1838B}" destId="{B9B7446A-0917-2640-A63D-F20CEB17C06A}" srcOrd="1" destOrd="0" presId="urn:microsoft.com/office/officeart/2005/8/layout/radial5"/>
    <dgm:cxn modelId="{45EE7376-CC7A-8E48-8238-9E036A081921}" type="presOf" srcId="{24BF598C-DC7F-7D41-919A-61755EC2537F}" destId="{E44B9609-2E94-A041-A965-56CBA2084F1F}" srcOrd="0" destOrd="0" presId="urn:microsoft.com/office/officeart/2005/8/layout/radial5"/>
    <dgm:cxn modelId="{5A4D5B04-71EF-6F4B-A0B8-B13D8B0B702C}" type="presOf" srcId="{24BF598C-DC7F-7D41-919A-61755EC2537F}" destId="{8C21B060-6D82-1A49-9EE2-869484C6CFC3}" srcOrd="1" destOrd="0" presId="urn:microsoft.com/office/officeart/2005/8/layout/radial5"/>
    <dgm:cxn modelId="{47C6FFC4-7B70-A947-8294-3A63D10C4FC4}" srcId="{A19217B0-60EE-894F-A443-DA548DC708B9}" destId="{39338AF9-2C78-7E42-BAB2-845EB084F2C2}" srcOrd="2" destOrd="0" parTransId="{24BF598C-DC7F-7D41-919A-61755EC2537F}" sibTransId="{3D85A6D1-81CD-DA49-9327-02750C80AA85}"/>
    <dgm:cxn modelId="{3D8F85BA-E419-D149-A0A0-5CAC2B3DA307}" srcId="{A19217B0-60EE-894F-A443-DA548DC708B9}" destId="{7A612337-8F6E-E547-85EB-F8D3ABB23B32}" srcOrd="4" destOrd="0" parTransId="{1B08A81B-37C4-3A4E-A0C7-704EA6D82A4E}" sibTransId="{24759D4F-CC20-C944-92C1-39CE9D1B4511}"/>
    <dgm:cxn modelId="{9E0E8638-24D0-7A45-885C-7DB513915913}" srcId="{A19217B0-60EE-894F-A443-DA548DC708B9}" destId="{C3D343E4-EB4A-F141-9CD8-0B977A01640A}" srcOrd="3" destOrd="0" parTransId="{AAE3D4EE-ED19-FE45-918F-2413CE093E11}" sibTransId="{52E2D1C6-5D10-0749-8BE0-595406C8EB0F}"/>
    <dgm:cxn modelId="{9591C9EC-C207-6C40-9E39-21C8A8F7C24D}" type="presOf" srcId="{C3D343E4-EB4A-F141-9CD8-0B977A01640A}" destId="{2ADDFF74-E1F4-9446-9915-1BAF89D17781}" srcOrd="0" destOrd="0" presId="urn:microsoft.com/office/officeart/2005/8/layout/radial5"/>
    <dgm:cxn modelId="{F2BC4F40-AA46-784E-B7BB-2F7F029274FC}" srcId="{1DA13EC8-EA29-D847-A4E6-96F8B422BA8F}" destId="{A19217B0-60EE-894F-A443-DA548DC708B9}" srcOrd="0" destOrd="0" parTransId="{10630C26-D395-F644-9331-54CBB50430EA}" sibTransId="{E9523DFF-AD82-1546-966C-56D880483FB7}"/>
    <dgm:cxn modelId="{AC594E1D-477B-234D-8203-0EED877BDA67}" type="presOf" srcId="{1DA13EC8-EA29-D847-A4E6-96F8B422BA8F}" destId="{7927D2E7-9A49-8944-AE8B-297055591F2F}" srcOrd="0" destOrd="0" presId="urn:microsoft.com/office/officeart/2005/8/layout/radial5"/>
    <dgm:cxn modelId="{4B262F05-79C9-CB48-B911-CE024C0E991B}" type="presOf" srcId="{1B08A81B-37C4-3A4E-A0C7-704EA6D82A4E}" destId="{BE782993-CD1D-3D4B-9FDA-00CD41DEEF30}" srcOrd="0" destOrd="0" presId="urn:microsoft.com/office/officeart/2005/8/layout/radial5"/>
    <dgm:cxn modelId="{A7D5BA2B-4A02-A64A-9DBF-CF407EA9276B}" type="presOf" srcId="{39338AF9-2C78-7E42-BAB2-845EB084F2C2}" destId="{8678C403-37A2-A240-B58F-A11AFB43338A}" srcOrd="0" destOrd="0" presId="urn:microsoft.com/office/officeart/2005/8/layout/radial5"/>
    <dgm:cxn modelId="{D8CF6A15-A17C-6B4A-9A5F-DF810B045D53}" srcId="{A19217B0-60EE-894F-A443-DA548DC708B9}" destId="{5A0C2D3F-23BD-7047-A97A-A7F0C021D794}" srcOrd="0" destOrd="0" parTransId="{99D8703F-D8D6-CF44-AA9E-D8EEA1C1838B}" sibTransId="{E38F3095-2358-B64B-A83C-D9E3ECF3F00C}"/>
    <dgm:cxn modelId="{4BAF7FEE-829B-F34E-9FEE-C71C6ABA3F55}" type="presOf" srcId="{99D8703F-D8D6-CF44-AA9E-D8EEA1C1838B}" destId="{181E152B-7348-6141-8CB8-8FF95004A0CD}" srcOrd="0" destOrd="0" presId="urn:microsoft.com/office/officeart/2005/8/layout/radial5"/>
    <dgm:cxn modelId="{31D6AAF3-F784-A448-AD41-C8A97C55CA4D}" type="presOf" srcId="{1B08A81B-37C4-3A4E-A0C7-704EA6D82A4E}" destId="{8023371B-AF28-F240-8FBA-C37FA2571D0A}" srcOrd="1" destOrd="0" presId="urn:microsoft.com/office/officeart/2005/8/layout/radial5"/>
    <dgm:cxn modelId="{A6A40895-4A1A-464F-B0DC-853FA16A3CCB}" type="presOf" srcId="{AAE3D4EE-ED19-FE45-918F-2413CE093E11}" destId="{FA7477F2-4C0C-8D43-9477-BB2E1E534794}" srcOrd="1" destOrd="0" presId="urn:microsoft.com/office/officeart/2005/8/layout/radial5"/>
    <dgm:cxn modelId="{9DB284F9-9E63-4B49-955E-C7578F0A7654}" type="presOf" srcId="{A19217B0-60EE-894F-A443-DA548DC708B9}" destId="{F5CD397D-22CC-884F-A55D-8BE2776A0097}" srcOrd="0" destOrd="0" presId="urn:microsoft.com/office/officeart/2005/8/layout/radial5"/>
    <dgm:cxn modelId="{C30E8BAE-F18D-AE40-B12A-1B44ADB24013}" type="presOf" srcId="{42C59963-C51E-944A-8530-F506C6C06C92}" destId="{B6A5EEB4-DAC2-E243-B66B-0F0F72699B35}" srcOrd="1" destOrd="0" presId="urn:microsoft.com/office/officeart/2005/8/layout/radial5"/>
    <dgm:cxn modelId="{33898002-1CF8-A44C-AD96-B2ED33C83E21}" type="presParOf" srcId="{7927D2E7-9A49-8944-AE8B-297055591F2F}" destId="{F5CD397D-22CC-884F-A55D-8BE2776A0097}" srcOrd="0" destOrd="0" presId="urn:microsoft.com/office/officeart/2005/8/layout/radial5"/>
    <dgm:cxn modelId="{1FF28ABE-B29F-994B-87EE-6AEBDF3CCCC5}" type="presParOf" srcId="{7927D2E7-9A49-8944-AE8B-297055591F2F}" destId="{181E152B-7348-6141-8CB8-8FF95004A0CD}" srcOrd="1" destOrd="0" presId="urn:microsoft.com/office/officeart/2005/8/layout/radial5"/>
    <dgm:cxn modelId="{2C3A2912-CF21-5643-919C-84575143E4BE}" type="presParOf" srcId="{181E152B-7348-6141-8CB8-8FF95004A0CD}" destId="{B9B7446A-0917-2640-A63D-F20CEB17C06A}" srcOrd="0" destOrd="0" presId="urn:microsoft.com/office/officeart/2005/8/layout/radial5"/>
    <dgm:cxn modelId="{A61E5F64-230A-0F4F-918B-27D6285201AD}" type="presParOf" srcId="{7927D2E7-9A49-8944-AE8B-297055591F2F}" destId="{F49A14E5-75AF-7143-BFD6-4D8C840BA9C2}" srcOrd="2" destOrd="0" presId="urn:microsoft.com/office/officeart/2005/8/layout/radial5"/>
    <dgm:cxn modelId="{03D602EA-D947-4A4F-9E08-A3A710493862}" type="presParOf" srcId="{7927D2E7-9A49-8944-AE8B-297055591F2F}" destId="{AB0FF9D7-7E83-0944-986A-E1F3F6F44D75}" srcOrd="3" destOrd="0" presId="urn:microsoft.com/office/officeart/2005/8/layout/radial5"/>
    <dgm:cxn modelId="{FD332CDC-C550-6F44-9E4D-C0637D4C7931}" type="presParOf" srcId="{AB0FF9D7-7E83-0944-986A-E1F3F6F44D75}" destId="{B6A5EEB4-DAC2-E243-B66B-0F0F72699B35}" srcOrd="0" destOrd="0" presId="urn:microsoft.com/office/officeart/2005/8/layout/radial5"/>
    <dgm:cxn modelId="{84035551-B5ED-FC4E-A4AF-69CEBC761358}" type="presParOf" srcId="{7927D2E7-9A49-8944-AE8B-297055591F2F}" destId="{86AD0666-DB12-3C4D-AB8F-9984FFEBB010}" srcOrd="4" destOrd="0" presId="urn:microsoft.com/office/officeart/2005/8/layout/radial5"/>
    <dgm:cxn modelId="{28BDA936-1DB6-EB4B-9292-3B4829B2FCF9}" type="presParOf" srcId="{7927D2E7-9A49-8944-AE8B-297055591F2F}" destId="{E44B9609-2E94-A041-A965-56CBA2084F1F}" srcOrd="5" destOrd="0" presId="urn:microsoft.com/office/officeart/2005/8/layout/radial5"/>
    <dgm:cxn modelId="{4675FB25-3BA5-AF49-8684-D1C84A6467F7}" type="presParOf" srcId="{E44B9609-2E94-A041-A965-56CBA2084F1F}" destId="{8C21B060-6D82-1A49-9EE2-869484C6CFC3}" srcOrd="0" destOrd="0" presId="urn:microsoft.com/office/officeart/2005/8/layout/radial5"/>
    <dgm:cxn modelId="{4B7D0BC4-001E-B048-BBFC-8A9A26488FBC}" type="presParOf" srcId="{7927D2E7-9A49-8944-AE8B-297055591F2F}" destId="{8678C403-37A2-A240-B58F-A11AFB43338A}" srcOrd="6" destOrd="0" presId="urn:microsoft.com/office/officeart/2005/8/layout/radial5"/>
    <dgm:cxn modelId="{62A13915-4951-AB49-B442-590836EBB51A}" type="presParOf" srcId="{7927D2E7-9A49-8944-AE8B-297055591F2F}" destId="{6235D523-1522-734D-85D2-40D78074225F}" srcOrd="7" destOrd="0" presId="urn:microsoft.com/office/officeart/2005/8/layout/radial5"/>
    <dgm:cxn modelId="{4ABACAF2-B93D-6F41-AB38-07C6F36BD9D8}" type="presParOf" srcId="{6235D523-1522-734D-85D2-40D78074225F}" destId="{FA7477F2-4C0C-8D43-9477-BB2E1E534794}" srcOrd="0" destOrd="0" presId="urn:microsoft.com/office/officeart/2005/8/layout/radial5"/>
    <dgm:cxn modelId="{C7C30B27-1A44-2E4A-A0EB-9C026B5B0845}" type="presParOf" srcId="{7927D2E7-9A49-8944-AE8B-297055591F2F}" destId="{2ADDFF74-E1F4-9446-9915-1BAF89D17781}" srcOrd="8" destOrd="0" presId="urn:microsoft.com/office/officeart/2005/8/layout/radial5"/>
    <dgm:cxn modelId="{44F98FBC-B080-2646-88EA-33C3BFCC5B9A}" type="presParOf" srcId="{7927D2E7-9A49-8944-AE8B-297055591F2F}" destId="{BE782993-CD1D-3D4B-9FDA-00CD41DEEF30}" srcOrd="9" destOrd="0" presId="urn:microsoft.com/office/officeart/2005/8/layout/radial5"/>
    <dgm:cxn modelId="{A63E747C-447C-664D-BA12-C4292EABE63D}" type="presParOf" srcId="{BE782993-CD1D-3D4B-9FDA-00CD41DEEF30}" destId="{8023371B-AF28-F240-8FBA-C37FA2571D0A}" srcOrd="0" destOrd="0" presId="urn:microsoft.com/office/officeart/2005/8/layout/radial5"/>
    <dgm:cxn modelId="{1BBDD4CC-54F9-234F-97A7-9437C8823679}" type="presParOf" srcId="{7927D2E7-9A49-8944-AE8B-297055591F2F}" destId="{5DA7CB03-3260-374E-B315-A2E70225D260}"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3173A6-EC3D-2248-85A7-1FB109F40FDC}"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431A1D2E-C3E3-8747-AA2D-90A3F7F96482}">
      <dgm:prSet phldrT="[Text]"/>
      <dgm:spPr>
        <a:solidFill>
          <a:schemeClr val="accent6">
            <a:lumMod val="40000"/>
            <a:lumOff val="60000"/>
          </a:schemeClr>
        </a:solidFill>
      </dgm:spPr>
      <dgm:t>
        <a:bodyPr/>
        <a:lstStyle/>
        <a:p>
          <a:r>
            <a:rPr lang="en-US" b="1" dirty="0" smtClean="0">
              <a:solidFill>
                <a:srgbClr val="008000"/>
              </a:solidFill>
            </a:rPr>
            <a:t>Learning Strategies</a:t>
          </a:r>
          <a:endParaRPr lang="en-US" b="1" dirty="0">
            <a:solidFill>
              <a:srgbClr val="008000"/>
            </a:solidFill>
          </a:endParaRPr>
        </a:p>
      </dgm:t>
    </dgm:pt>
    <dgm:pt modelId="{43FE4B1D-9893-2A41-AF14-448D770FF774}" type="parTrans" cxnId="{0C6003AF-1AFA-CB45-96FC-800F98C33869}">
      <dgm:prSet/>
      <dgm:spPr/>
      <dgm:t>
        <a:bodyPr/>
        <a:lstStyle/>
        <a:p>
          <a:endParaRPr lang="en-US"/>
        </a:p>
      </dgm:t>
    </dgm:pt>
    <dgm:pt modelId="{F434F8DF-F0F0-794F-95DB-A004CE016628}" type="sibTrans" cxnId="{0C6003AF-1AFA-CB45-96FC-800F98C33869}">
      <dgm:prSet/>
      <dgm:spPr/>
      <dgm:t>
        <a:bodyPr/>
        <a:lstStyle/>
        <a:p>
          <a:endParaRPr lang="en-US"/>
        </a:p>
      </dgm:t>
    </dgm:pt>
    <dgm:pt modelId="{FA28D89B-8043-4A4B-8331-EA5E1A150F8B}">
      <dgm:prSet phldrT="[Text]"/>
      <dgm:spPr/>
      <dgm:t>
        <a:bodyPr/>
        <a:lstStyle/>
        <a:p>
          <a:r>
            <a:rPr lang="en-US" b="1" dirty="0" smtClean="0">
              <a:solidFill>
                <a:schemeClr val="accent3">
                  <a:lumMod val="40000"/>
                  <a:lumOff val="60000"/>
                </a:schemeClr>
              </a:solidFill>
            </a:rPr>
            <a:t>Cognitive &amp; Metacognitive Learning Strategies</a:t>
          </a:r>
          <a:endParaRPr lang="en-US" b="1" dirty="0">
            <a:solidFill>
              <a:schemeClr val="accent3">
                <a:lumMod val="40000"/>
                <a:lumOff val="60000"/>
              </a:schemeClr>
            </a:solidFill>
          </a:endParaRPr>
        </a:p>
      </dgm:t>
    </dgm:pt>
    <dgm:pt modelId="{15B748FC-7CC8-CE47-8230-EDC30C7116C4}" type="parTrans" cxnId="{A1D8F297-01D2-2344-8BDA-C6B26C3D791C}">
      <dgm:prSet/>
      <dgm:spPr/>
      <dgm:t>
        <a:bodyPr/>
        <a:lstStyle/>
        <a:p>
          <a:endParaRPr lang="en-US"/>
        </a:p>
      </dgm:t>
    </dgm:pt>
    <dgm:pt modelId="{B73D8912-D302-4C41-A84B-FEAFA8BC4750}" type="sibTrans" cxnId="{A1D8F297-01D2-2344-8BDA-C6B26C3D791C}">
      <dgm:prSet/>
      <dgm:spPr/>
      <dgm:t>
        <a:bodyPr/>
        <a:lstStyle/>
        <a:p>
          <a:endParaRPr lang="en-US"/>
        </a:p>
      </dgm:t>
    </dgm:pt>
    <dgm:pt modelId="{9E825104-02C6-FA4A-917D-21AC5158474D}">
      <dgm:prSet phldrT="[Text]"/>
      <dgm:spPr/>
      <dgm:t>
        <a:bodyPr/>
        <a:lstStyle/>
        <a:p>
          <a:r>
            <a:rPr lang="en-US" b="1" dirty="0" smtClean="0">
              <a:solidFill>
                <a:schemeClr val="accent5">
                  <a:lumMod val="60000"/>
                  <a:lumOff val="40000"/>
                </a:schemeClr>
              </a:solidFill>
            </a:rPr>
            <a:t>Scaffolding Techniques</a:t>
          </a:r>
          <a:endParaRPr lang="en-US" b="1" dirty="0">
            <a:solidFill>
              <a:schemeClr val="accent5">
                <a:lumMod val="60000"/>
                <a:lumOff val="40000"/>
              </a:schemeClr>
            </a:solidFill>
          </a:endParaRPr>
        </a:p>
      </dgm:t>
    </dgm:pt>
    <dgm:pt modelId="{F9CAFEE2-1C2E-B74B-9B5A-AD676A9B5777}" type="parTrans" cxnId="{DEECAC09-37BB-4A43-AEDB-6ED3A3DF37CB}">
      <dgm:prSet/>
      <dgm:spPr/>
      <dgm:t>
        <a:bodyPr/>
        <a:lstStyle/>
        <a:p>
          <a:endParaRPr lang="en-US"/>
        </a:p>
      </dgm:t>
    </dgm:pt>
    <dgm:pt modelId="{BF4C9FE6-5528-A245-B6BA-3B4606C1CCBF}" type="sibTrans" cxnId="{DEECAC09-37BB-4A43-AEDB-6ED3A3DF37CB}">
      <dgm:prSet/>
      <dgm:spPr/>
      <dgm:t>
        <a:bodyPr/>
        <a:lstStyle/>
        <a:p>
          <a:endParaRPr lang="en-US"/>
        </a:p>
      </dgm:t>
    </dgm:pt>
    <dgm:pt modelId="{6329E5C5-6BAD-E14C-B3AE-E8CB5773C8BD}">
      <dgm:prSet phldrT="[Text]"/>
      <dgm:spPr/>
      <dgm:t>
        <a:bodyPr/>
        <a:lstStyle/>
        <a:p>
          <a:r>
            <a:rPr lang="en-US" b="1" dirty="0" smtClean="0">
              <a:solidFill>
                <a:srgbClr val="FFFF00"/>
              </a:solidFill>
            </a:rPr>
            <a:t>Variety of Questioning</a:t>
          </a:r>
          <a:endParaRPr lang="en-US" b="1" dirty="0">
            <a:solidFill>
              <a:srgbClr val="FFFF00"/>
            </a:solidFill>
          </a:endParaRPr>
        </a:p>
      </dgm:t>
    </dgm:pt>
    <dgm:pt modelId="{0CB9DFC9-C89F-1C4E-B885-5C51BA02FDC3}" type="parTrans" cxnId="{78DE19A9-2606-8544-8BE4-30793290B453}">
      <dgm:prSet/>
      <dgm:spPr/>
      <dgm:t>
        <a:bodyPr/>
        <a:lstStyle/>
        <a:p>
          <a:endParaRPr lang="en-US"/>
        </a:p>
      </dgm:t>
    </dgm:pt>
    <dgm:pt modelId="{6FE29559-A60F-8E4B-8C34-0D874F3CCA50}" type="sibTrans" cxnId="{78DE19A9-2606-8544-8BE4-30793290B453}">
      <dgm:prSet/>
      <dgm:spPr/>
      <dgm:t>
        <a:bodyPr/>
        <a:lstStyle/>
        <a:p>
          <a:endParaRPr lang="en-US"/>
        </a:p>
      </dgm:t>
    </dgm:pt>
    <dgm:pt modelId="{51BDF76E-3C0F-A847-8682-048AB62C82C6}" type="pres">
      <dgm:prSet presAssocID="{763173A6-EC3D-2248-85A7-1FB109F40FDC}" presName="cycle" presStyleCnt="0">
        <dgm:presLayoutVars>
          <dgm:chMax val="1"/>
          <dgm:dir/>
          <dgm:animLvl val="ctr"/>
          <dgm:resizeHandles val="exact"/>
        </dgm:presLayoutVars>
      </dgm:prSet>
      <dgm:spPr/>
      <dgm:t>
        <a:bodyPr/>
        <a:lstStyle/>
        <a:p>
          <a:endParaRPr lang="en-US"/>
        </a:p>
      </dgm:t>
    </dgm:pt>
    <dgm:pt modelId="{4D791DF7-819F-9643-AE05-541B4BA66EAB}" type="pres">
      <dgm:prSet presAssocID="{431A1D2E-C3E3-8747-AA2D-90A3F7F96482}" presName="centerShape" presStyleLbl="node0" presStyleIdx="0" presStyleCnt="1"/>
      <dgm:spPr/>
      <dgm:t>
        <a:bodyPr/>
        <a:lstStyle/>
        <a:p>
          <a:endParaRPr lang="en-US"/>
        </a:p>
      </dgm:t>
    </dgm:pt>
    <dgm:pt modelId="{76743771-3BBB-C74D-B62F-3DB0781DAF24}" type="pres">
      <dgm:prSet presAssocID="{15B748FC-7CC8-CE47-8230-EDC30C7116C4}" presName="parTrans" presStyleLbl="bgSibTrans2D1" presStyleIdx="0" presStyleCnt="3"/>
      <dgm:spPr/>
      <dgm:t>
        <a:bodyPr/>
        <a:lstStyle/>
        <a:p>
          <a:endParaRPr lang="en-US"/>
        </a:p>
      </dgm:t>
    </dgm:pt>
    <dgm:pt modelId="{C86FBA34-51A6-6740-B027-9A27AB54B2E1}" type="pres">
      <dgm:prSet presAssocID="{FA28D89B-8043-4A4B-8331-EA5E1A150F8B}" presName="node" presStyleLbl="node1" presStyleIdx="0" presStyleCnt="3">
        <dgm:presLayoutVars>
          <dgm:bulletEnabled val="1"/>
        </dgm:presLayoutVars>
      </dgm:prSet>
      <dgm:spPr/>
      <dgm:t>
        <a:bodyPr/>
        <a:lstStyle/>
        <a:p>
          <a:endParaRPr lang="en-US"/>
        </a:p>
      </dgm:t>
    </dgm:pt>
    <dgm:pt modelId="{DDBB8FC2-8E18-0547-880B-58C222E7E88A}" type="pres">
      <dgm:prSet presAssocID="{F9CAFEE2-1C2E-B74B-9B5A-AD676A9B5777}" presName="parTrans" presStyleLbl="bgSibTrans2D1" presStyleIdx="1" presStyleCnt="3"/>
      <dgm:spPr/>
      <dgm:t>
        <a:bodyPr/>
        <a:lstStyle/>
        <a:p>
          <a:endParaRPr lang="en-US"/>
        </a:p>
      </dgm:t>
    </dgm:pt>
    <dgm:pt modelId="{D66BEA4D-FD6A-C845-9273-968D8D83528A}" type="pres">
      <dgm:prSet presAssocID="{9E825104-02C6-FA4A-917D-21AC5158474D}" presName="node" presStyleLbl="node1" presStyleIdx="1" presStyleCnt="3">
        <dgm:presLayoutVars>
          <dgm:bulletEnabled val="1"/>
        </dgm:presLayoutVars>
      </dgm:prSet>
      <dgm:spPr/>
      <dgm:t>
        <a:bodyPr/>
        <a:lstStyle/>
        <a:p>
          <a:endParaRPr lang="en-US"/>
        </a:p>
      </dgm:t>
    </dgm:pt>
    <dgm:pt modelId="{1E20CC25-8D65-944E-BB03-670D8F3BCBA8}" type="pres">
      <dgm:prSet presAssocID="{0CB9DFC9-C89F-1C4E-B885-5C51BA02FDC3}" presName="parTrans" presStyleLbl="bgSibTrans2D1" presStyleIdx="2" presStyleCnt="3"/>
      <dgm:spPr/>
      <dgm:t>
        <a:bodyPr/>
        <a:lstStyle/>
        <a:p>
          <a:endParaRPr lang="en-US"/>
        </a:p>
      </dgm:t>
    </dgm:pt>
    <dgm:pt modelId="{92B579DE-74A9-E946-84D1-80C03F0A32AD}" type="pres">
      <dgm:prSet presAssocID="{6329E5C5-6BAD-E14C-B3AE-E8CB5773C8BD}" presName="node" presStyleLbl="node1" presStyleIdx="2" presStyleCnt="3">
        <dgm:presLayoutVars>
          <dgm:bulletEnabled val="1"/>
        </dgm:presLayoutVars>
      </dgm:prSet>
      <dgm:spPr/>
      <dgm:t>
        <a:bodyPr/>
        <a:lstStyle/>
        <a:p>
          <a:endParaRPr lang="en-US"/>
        </a:p>
      </dgm:t>
    </dgm:pt>
  </dgm:ptLst>
  <dgm:cxnLst>
    <dgm:cxn modelId="{78DE19A9-2606-8544-8BE4-30793290B453}" srcId="{431A1D2E-C3E3-8747-AA2D-90A3F7F96482}" destId="{6329E5C5-6BAD-E14C-B3AE-E8CB5773C8BD}" srcOrd="2" destOrd="0" parTransId="{0CB9DFC9-C89F-1C4E-B885-5C51BA02FDC3}" sibTransId="{6FE29559-A60F-8E4B-8C34-0D874F3CCA50}"/>
    <dgm:cxn modelId="{AC34CC7B-AFAE-D749-B941-1298705BD8FF}" type="presOf" srcId="{15B748FC-7CC8-CE47-8230-EDC30C7116C4}" destId="{76743771-3BBB-C74D-B62F-3DB0781DAF24}" srcOrd="0" destOrd="0" presId="urn:microsoft.com/office/officeart/2005/8/layout/radial4"/>
    <dgm:cxn modelId="{BCD58115-DE8D-CB4F-80BD-0CEDDE636B58}" type="presOf" srcId="{F9CAFEE2-1C2E-B74B-9B5A-AD676A9B5777}" destId="{DDBB8FC2-8E18-0547-880B-58C222E7E88A}" srcOrd="0" destOrd="0" presId="urn:microsoft.com/office/officeart/2005/8/layout/radial4"/>
    <dgm:cxn modelId="{A1D8F297-01D2-2344-8BDA-C6B26C3D791C}" srcId="{431A1D2E-C3E3-8747-AA2D-90A3F7F96482}" destId="{FA28D89B-8043-4A4B-8331-EA5E1A150F8B}" srcOrd="0" destOrd="0" parTransId="{15B748FC-7CC8-CE47-8230-EDC30C7116C4}" sibTransId="{B73D8912-D302-4C41-A84B-FEAFA8BC4750}"/>
    <dgm:cxn modelId="{05D7B4A2-BA23-434F-ABC7-4193F68CC7C9}" type="presOf" srcId="{763173A6-EC3D-2248-85A7-1FB109F40FDC}" destId="{51BDF76E-3C0F-A847-8682-048AB62C82C6}" srcOrd="0" destOrd="0" presId="urn:microsoft.com/office/officeart/2005/8/layout/radial4"/>
    <dgm:cxn modelId="{1F62F6C5-4828-E141-982E-410FE885F91D}" type="presOf" srcId="{431A1D2E-C3E3-8747-AA2D-90A3F7F96482}" destId="{4D791DF7-819F-9643-AE05-541B4BA66EAB}" srcOrd="0" destOrd="0" presId="urn:microsoft.com/office/officeart/2005/8/layout/radial4"/>
    <dgm:cxn modelId="{FD981035-F6DE-1945-94B7-BFA37F74048D}" type="presOf" srcId="{9E825104-02C6-FA4A-917D-21AC5158474D}" destId="{D66BEA4D-FD6A-C845-9273-968D8D83528A}" srcOrd="0" destOrd="0" presId="urn:microsoft.com/office/officeart/2005/8/layout/radial4"/>
    <dgm:cxn modelId="{76802C9E-3556-6D4D-9C49-38AE4CBBC8A4}" type="presOf" srcId="{6329E5C5-6BAD-E14C-B3AE-E8CB5773C8BD}" destId="{92B579DE-74A9-E946-84D1-80C03F0A32AD}" srcOrd="0" destOrd="0" presId="urn:microsoft.com/office/officeart/2005/8/layout/radial4"/>
    <dgm:cxn modelId="{0C6003AF-1AFA-CB45-96FC-800F98C33869}" srcId="{763173A6-EC3D-2248-85A7-1FB109F40FDC}" destId="{431A1D2E-C3E3-8747-AA2D-90A3F7F96482}" srcOrd="0" destOrd="0" parTransId="{43FE4B1D-9893-2A41-AF14-448D770FF774}" sibTransId="{F434F8DF-F0F0-794F-95DB-A004CE016628}"/>
    <dgm:cxn modelId="{72828585-67E6-224C-93E2-DEC4FA7CA2FC}" type="presOf" srcId="{0CB9DFC9-C89F-1C4E-B885-5C51BA02FDC3}" destId="{1E20CC25-8D65-944E-BB03-670D8F3BCBA8}" srcOrd="0" destOrd="0" presId="urn:microsoft.com/office/officeart/2005/8/layout/radial4"/>
    <dgm:cxn modelId="{DEECAC09-37BB-4A43-AEDB-6ED3A3DF37CB}" srcId="{431A1D2E-C3E3-8747-AA2D-90A3F7F96482}" destId="{9E825104-02C6-FA4A-917D-21AC5158474D}" srcOrd="1" destOrd="0" parTransId="{F9CAFEE2-1C2E-B74B-9B5A-AD676A9B5777}" sibTransId="{BF4C9FE6-5528-A245-B6BA-3B4606C1CCBF}"/>
    <dgm:cxn modelId="{570502F6-C4CA-6F42-965E-9E87D739CB20}" type="presOf" srcId="{FA28D89B-8043-4A4B-8331-EA5E1A150F8B}" destId="{C86FBA34-51A6-6740-B027-9A27AB54B2E1}" srcOrd="0" destOrd="0" presId="urn:microsoft.com/office/officeart/2005/8/layout/radial4"/>
    <dgm:cxn modelId="{92758AF1-8B96-3B42-9830-B98775DFF917}" type="presParOf" srcId="{51BDF76E-3C0F-A847-8682-048AB62C82C6}" destId="{4D791DF7-819F-9643-AE05-541B4BA66EAB}" srcOrd="0" destOrd="0" presId="urn:microsoft.com/office/officeart/2005/8/layout/radial4"/>
    <dgm:cxn modelId="{ED334D71-3FFC-E54D-A459-6C5F4B0EFE29}" type="presParOf" srcId="{51BDF76E-3C0F-A847-8682-048AB62C82C6}" destId="{76743771-3BBB-C74D-B62F-3DB0781DAF24}" srcOrd="1" destOrd="0" presId="urn:microsoft.com/office/officeart/2005/8/layout/radial4"/>
    <dgm:cxn modelId="{FB7E3465-2750-9C4A-92ED-E61E51E1A26B}" type="presParOf" srcId="{51BDF76E-3C0F-A847-8682-048AB62C82C6}" destId="{C86FBA34-51A6-6740-B027-9A27AB54B2E1}" srcOrd="2" destOrd="0" presId="urn:microsoft.com/office/officeart/2005/8/layout/radial4"/>
    <dgm:cxn modelId="{C690CCC9-FFB5-FF4C-898B-089AF38F8292}" type="presParOf" srcId="{51BDF76E-3C0F-A847-8682-048AB62C82C6}" destId="{DDBB8FC2-8E18-0547-880B-58C222E7E88A}" srcOrd="3" destOrd="0" presId="urn:microsoft.com/office/officeart/2005/8/layout/radial4"/>
    <dgm:cxn modelId="{F0D9FAC4-C9F6-904E-B0D5-82A1F5688CFB}" type="presParOf" srcId="{51BDF76E-3C0F-A847-8682-048AB62C82C6}" destId="{D66BEA4D-FD6A-C845-9273-968D8D83528A}" srcOrd="4" destOrd="0" presId="urn:microsoft.com/office/officeart/2005/8/layout/radial4"/>
    <dgm:cxn modelId="{C085F436-2970-D243-9ED1-5CE964B0EFF9}" type="presParOf" srcId="{51BDF76E-3C0F-A847-8682-048AB62C82C6}" destId="{1E20CC25-8D65-944E-BB03-670D8F3BCBA8}" srcOrd="5" destOrd="0" presId="urn:microsoft.com/office/officeart/2005/8/layout/radial4"/>
    <dgm:cxn modelId="{9F6E5D01-A78E-F644-AC1C-8AAD38D78EFF}" type="presParOf" srcId="{51BDF76E-3C0F-A847-8682-048AB62C82C6}" destId="{92B579DE-74A9-E946-84D1-80C03F0A32A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461F4D-A78A-E748-9D3D-F9BF4A13F650}"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8C151531-5FAF-954F-863C-636D68FA97A6}">
      <dgm:prSet phldrT="[Text]"/>
      <dgm:spPr>
        <a:solidFill>
          <a:schemeClr val="accent3">
            <a:lumMod val="60000"/>
            <a:lumOff val="40000"/>
          </a:schemeClr>
        </a:solidFill>
      </dgm:spPr>
      <dgm:t>
        <a:bodyPr/>
        <a:lstStyle/>
        <a:p>
          <a:r>
            <a:rPr lang="en-US" b="1" dirty="0" smtClean="0">
              <a:solidFill>
                <a:schemeClr val="accent2">
                  <a:lumMod val="50000"/>
                </a:schemeClr>
              </a:solidFill>
            </a:rPr>
            <a:t>Opportunities for Interaction</a:t>
          </a:r>
          <a:endParaRPr lang="en-US" b="1" dirty="0">
            <a:solidFill>
              <a:schemeClr val="accent2">
                <a:lumMod val="50000"/>
              </a:schemeClr>
            </a:solidFill>
          </a:endParaRPr>
        </a:p>
      </dgm:t>
    </dgm:pt>
    <dgm:pt modelId="{434A0256-98E6-8E4A-A434-42F6857F4148}" type="parTrans" cxnId="{BCA9020D-1631-B547-A8BA-C213BD6C800A}">
      <dgm:prSet/>
      <dgm:spPr/>
      <dgm:t>
        <a:bodyPr/>
        <a:lstStyle/>
        <a:p>
          <a:endParaRPr lang="en-US"/>
        </a:p>
      </dgm:t>
    </dgm:pt>
    <dgm:pt modelId="{EC8FCC2C-7972-AB41-A6FA-D556908B7C7E}" type="sibTrans" cxnId="{BCA9020D-1631-B547-A8BA-C213BD6C800A}">
      <dgm:prSet/>
      <dgm:spPr/>
      <dgm:t>
        <a:bodyPr/>
        <a:lstStyle/>
        <a:p>
          <a:endParaRPr lang="en-US"/>
        </a:p>
      </dgm:t>
    </dgm:pt>
    <dgm:pt modelId="{F51690B1-375A-8349-BB16-D8996D5CEE52}">
      <dgm:prSet phldrT="[Text]"/>
      <dgm:spPr/>
      <dgm:t>
        <a:bodyPr/>
        <a:lstStyle/>
        <a:p>
          <a:r>
            <a:rPr lang="en-US" b="1" dirty="0" smtClean="0">
              <a:solidFill>
                <a:schemeClr val="accent5">
                  <a:lumMod val="60000"/>
                  <a:lumOff val="40000"/>
                </a:schemeClr>
              </a:solidFill>
            </a:rPr>
            <a:t>Group Configurations</a:t>
          </a:r>
          <a:endParaRPr lang="en-US" b="1" dirty="0">
            <a:solidFill>
              <a:schemeClr val="accent5">
                <a:lumMod val="60000"/>
                <a:lumOff val="40000"/>
              </a:schemeClr>
            </a:solidFill>
          </a:endParaRPr>
        </a:p>
      </dgm:t>
    </dgm:pt>
    <dgm:pt modelId="{CEF5B463-DAF7-1144-9652-AD0A4EC2C295}" type="parTrans" cxnId="{EBFE937A-287A-C446-8B0C-05B3FC55F963}">
      <dgm:prSet/>
      <dgm:spPr/>
      <dgm:t>
        <a:bodyPr/>
        <a:lstStyle/>
        <a:p>
          <a:endParaRPr lang="en-US"/>
        </a:p>
      </dgm:t>
    </dgm:pt>
    <dgm:pt modelId="{7BEEF9A2-1BD4-B345-B916-4237A8A7EA99}" type="sibTrans" cxnId="{EBFE937A-287A-C446-8B0C-05B3FC55F963}">
      <dgm:prSet/>
      <dgm:spPr/>
      <dgm:t>
        <a:bodyPr/>
        <a:lstStyle/>
        <a:p>
          <a:endParaRPr lang="en-US"/>
        </a:p>
      </dgm:t>
    </dgm:pt>
    <dgm:pt modelId="{E49D6A7E-80E6-0440-AC03-517981A58FA4}">
      <dgm:prSet phldrT="[Text]"/>
      <dgm:spPr/>
      <dgm:t>
        <a:bodyPr/>
        <a:lstStyle/>
        <a:p>
          <a:r>
            <a:rPr lang="en-US" b="1" dirty="0" smtClean="0">
              <a:solidFill>
                <a:srgbClr val="FFFF00"/>
              </a:solidFill>
            </a:rPr>
            <a:t>Wait Time</a:t>
          </a:r>
          <a:endParaRPr lang="en-US" b="1" dirty="0">
            <a:solidFill>
              <a:srgbClr val="FFFF00"/>
            </a:solidFill>
          </a:endParaRPr>
        </a:p>
      </dgm:t>
    </dgm:pt>
    <dgm:pt modelId="{03ABE544-D6AC-7B4E-82A7-0384F2985362}" type="parTrans" cxnId="{9ECDDA70-75CF-9A41-B73C-E4385D2C5DBB}">
      <dgm:prSet/>
      <dgm:spPr/>
      <dgm:t>
        <a:bodyPr/>
        <a:lstStyle/>
        <a:p>
          <a:endParaRPr lang="en-US"/>
        </a:p>
      </dgm:t>
    </dgm:pt>
    <dgm:pt modelId="{B102A4E0-7FC5-B949-B8FF-8E3A0788DFE6}" type="sibTrans" cxnId="{9ECDDA70-75CF-9A41-B73C-E4385D2C5DBB}">
      <dgm:prSet/>
      <dgm:spPr/>
      <dgm:t>
        <a:bodyPr/>
        <a:lstStyle/>
        <a:p>
          <a:endParaRPr lang="en-US"/>
        </a:p>
      </dgm:t>
    </dgm:pt>
    <dgm:pt modelId="{CB1E5082-4326-A74F-A254-FBA1B34F8284}">
      <dgm:prSet phldrT="[Text]"/>
      <dgm:spPr/>
      <dgm:t>
        <a:bodyPr/>
        <a:lstStyle/>
        <a:p>
          <a:r>
            <a:rPr lang="en-US" b="1" dirty="0" smtClean="0">
              <a:solidFill>
                <a:schemeClr val="accent3">
                  <a:lumMod val="20000"/>
                  <a:lumOff val="80000"/>
                </a:schemeClr>
              </a:solidFill>
            </a:rPr>
            <a:t>Use of L1 to Clarify Concepts</a:t>
          </a:r>
          <a:endParaRPr lang="en-US" b="1" dirty="0">
            <a:solidFill>
              <a:schemeClr val="accent3">
                <a:lumMod val="20000"/>
                <a:lumOff val="80000"/>
              </a:schemeClr>
            </a:solidFill>
          </a:endParaRPr>
        </a:p>
      </dgm:t>
    </dgm:pt>
    <dgm:pt modelId="{84870429-69E8-D54F-B2FB-11C43794ACD6}" type="parTrans" cxnId="{939ED3D8-A1CD-0247-9CAA-C5E7C653AD37}">
      <dgm:prSet/>
      <dgm:spPr/>
      <dgm:t>
        <a:bodyPr/>
        <a:lstStyle/>
        <a:p>
          <a:endParaRPr lang="en-US"/>
        </a:p>
      </dgm:t>
    </dgm:pt>
    <dgm:pt modelId="{3EEDB2AF-8014-8848-9DEC-99A1DC3738DE}" type="sibTrans" cxnId="{939ED3D8-A1CD-0247-9CAA-C5E7C653AD37}">
      <dgm:prSet/>
      <dgm:spPr/>
      <dgm:t>
        <a:bodyPr/>
        <a:lstStyle/>
        <a:p>
          <a:endParaRPr lang="en-US"/>
        </a:p>
      </dgm:t>
    </dgm:pt>
    <dgm:pt modelId="{1D32EC62-2A8A-1E43-87C4-0F5CE25B597D}" type="pres">
      <dgm:prSet presAssocID="{B0461F4D-A78A-E748-9D3D-F9BF4A13F650}" presName="hierChild1" presStyleCnt="0">
        <dgm:presLayoutVars>
          <dgm:orgChart val="1"/>
          <dgm:chPref val="1"/>
          <dgm:dir/>
          <dgm:animOne val="branch"/>
          <dgm:animLvl val="lvl"/>
          <dgm:resizeHandles/>
        </dgm:presLayoutVars>
      </dgm:prSet>
      <dgm:spPr/>
      <dgm:t>
        <a:bodyPr/>
        <a:lstStyle/>
        <a:p>
          <a:endParaRPr lang="en-US"/>
        </a:p>
      </dgm:t>
    </dgm:pt>
    <dgm:pt modelId="{3F735E9E-C641-4F46-9404-7DF80A69485D}" type="pres">
      <dgm:prSet presAssocID="{8C151531-5FAF-954F-863C-636D68FA97A6}" presName="hierRoot1" presStyleCnt="0">
        <dgm:presLayoutVars>
          <dgm:hierBranch val="init"/>
        </dgm:presLayoutVars>
      </dgm:prSet>
      <dgm:spPr/>
    </dgm:pt>
    <dgm:pt modelId="{950544EB-747A-C243-AA89-FE138AB9288F}" type="pres">
      <dgm:prSet presAssocID="{8C151531-5FAF-954F-863C-636D68FA97A6}" presName="rootComposite1" presStyleCnt="0"/>
      <dgm:spPr/>
    </dgm:pt>
    <dgm:pt modelId="{27D67DB6-DC6C-3947-9C5D-B585BCD8F828}" type="pres">
      <dgm:prSet presAssocID="{8C151531-5FAF-954F-863C-636D68FA97A6}" presName="rootText1" presStyleLbl="node0" presStyleIdx="0" presStyleCnt="1">
        <dgm:presLayoutVars>
          <dgm:chPref val="3"/>
        </dgm:presLayoutVars>
      </dgm:prSet>
      <dgm:spPr/>
      <dgm:t>
        <a:bodyPr/>
        <a:lstStyle/>
        <a:p>
          <a:endParaRPr lang="en-US"/>
        </a:p>
      </dgm:t>
    </dgm:pt>
    <dgm:pt modelId="{9E3C1EEA-C2D3-0542-959B-4E89D399A18F}" type="pres">
      <dgm:prSet presAssocID="{8C151531-5FAF-954F-863C-636D68FA97A6}" presName="rootConnector1" presStyleLbl="node1" presStyleIdx="0" presStyleCnt="0"/>
      <dgm:spPr/>
      <dgm:t>
        <a:bodyPr/>
        <a:lstStyle/>
        <a:p>
          <a:endParaRPr lang="en-US"/>
        </a:p>
      </dgm:t>
    </dgm:pt>
    <dgm:pt modelId="{E3228B8B-FE9C-D84E-B210-2437035E21DC}" type="pres">
      <dgm:prSet presAssocID="{8C151531-5FAF-954F-863C-636D68FA97A6}" presName="hierChild2" presStyleCnt="0"/>
      <dgm:spPr/>
    </dgm:pt>
    <dgm:pt modelId="{48D64F64-F9D5-244A-9E1F-174C04B53DE9}" type="pres">
      <dgm:prSet presAssocID="{CEF5B463-DAF7-1144-9652-AD0A4EC2C295}" presName="Name37" presStyleLbl="parChTrans1D2" presStyleIdx="0" presStyleCnt="3"/>
      <dgm:spPr/>
      <dgm:t>
        <a:bodyPr/>
        <a:lstStyle/>
        <a:p>
          <a:endParaRPr lang="en-US"/>
        </a:p>
      </dgm:t>
    </dgm:pt>
    <dgm:pt modelId="{DB91B74D-B665-E64D-B159-829C48BD0725}" type="pres">
      <dgm:prSet presAssocID="{F51690B1-375A-8349-BB16-D8996D5CEE52}" presName="hierRoot2" presStyleCnt="0">
        <dgm:presLayoutVars>
          <dgm:hierBranch val="init"/>
        </dgm:presLayoutVars>
      </dgm:prSet>
      <dgm:spPr/>
    </dgm:pt>
    <dgm:pt modelId="{B88B21FF-926A-754D-8820-88BC849720F6}" type="pres">
      <dgm:prSet presAssocID="{F51690B1-375A-8349-BB16-D8996D5CEE52}" presName="rootComposite" presStyleCnt="0"/>
      <dgm:spPr/>
    </dgm:pt>
    <dgm:pt modelId="{AEF2B68B-3E7B-CA40-B2A4-0AF28BAC9FB8}" type="pres">
      <dgm:prSet presAssocID="{F51690B1-375A-8349-BB16-D8996D5CEE52}" presName="rootText" presStyleLbl="node2" presStyleIdx="0" presStyleCnt="3">
        <dgm:presLayoutVars>
          <dgm:chPref val="3"/>
        </dgm:presLayoutVars>
      </dgm:prSet>
      <dgm:spPr/>
      <dgm:t>
        <a:bodyPr/>
        <a:lstStyle/>
        <a:p>
          <a:endParaRPr lang="en-US"/>
        </a:p>
      </dgm:t>
    </dgm:pt>
    <dgm:pt modelId="{EABE1CC4-A86A-B946-B29D-4B5533ECDC6E}" type="pres">
      <dgm:prSet presAssocID="{F51690B1-375A-8349-BB16-D8996D5CEE52}" presName="rootConnector" presStyleLbl="node2" presStyleIdx="0" presStyleCnt="3"/>
      <dgm:spPr/>
      <dgm:t>
        <a:bodyPr/>
        <a:lstStyle/>
        <a:p>
          <a:endParaRPr lang="en-US"/>
        </a:p>
      </dgm:t>
    </dgm:pt>
    <dgm:pt modelId="{E3662783-C4A2-6D44-8319-9319E5B505C3}" type="pres">
      <dgm:prSet presAssocID="{F51690B1-375A-8349-BB16-D8996D5CEE52}" presName="hierChild4" presStyleCnt="0"/>
      <dgm:spPr/>
    </dgm:pt>
    <dgm:pt modelId="{6C487581-5E5A-2A44-A537-AA84F269BB66}" type="pres">
      <dgm:prSet presAssocID="{F51690B1-375A-8349-BB16-D8996D5CEE52}" presName="hierChild5" presStyleCnt="0"/>
      <dgm:spPr/>
    </dgm:pt>
    <dgm:pt modelId="{8AF8D36D-C455-FA4D-AE9F-7DCCA391312C}" type="pres">
      <dgm:prSet presAssocID="{03ABE544-D6AC-7B4E-82A7-0384F2985362}" presName="Name37" presStyleLbl="parChTrans1D2" presStyleIdx="1" presStyleCnt="3"/>
      <dgm:spPr/>
      <dgm:t>
        <a:bodyPr/>
        <a:lstStyle/>
        <a:p>
          <a:endParaRPr lang="en-US"/>
        </a:p>
      </dgm:t>
    </dgm:pt>
    <dgm:pt modelId="{5866A2C8-2C0A-1745-8298-8444FFC2820D}" type="pres">
      <dgm:prSet presAssocID="{E49D6A7E-80E6-0440-AC03-517981A58FA4}" presName="hierRoot2" presStyleCnt="0">
        <dgm:presLayoutVars>
          <dgm:hierBranch val="init"/>
        </dgm:presLayoutVars>
      </dgm:prSet>
      <dgm:spPr/>
    </dgm:pt>
    <dgm:pt modelId="{7DFCE16E-DDF5-E344-9884-27C2B4453BF1}" type="pres">
      <dgm:prSet presAssocID="{E49D6A7E-80E6-0440-AC03-517981A58FA4}" presName="rootComposite" presStyleCnt="0"/>
      <dgm:spPr/>
    </dgm:pt>
    <dgm:pt modelId="{20CA89DE-0E1B-984E-BC0A-EDDBB877E8FB}" type="pres">
      <dgm:prSet presAssocID="{E49D6A7E-80E6-0440-AC03-517981A58FA4}" presName="rootText" presStyleLbl="node2" presStyleIdx="1" presStyleCnt="3">
        <dgm:presLayoutVars>
          <dgm:chPref val="3"/>
        </dgm:presLayoutVars>
      </dgm:prSet>
      <dgm:spPr/>
      <dgm:t>
        <a:bodyPr/>
        <a:lstStyle/>
        <a:p>
          <a:endParaRPr lang="en-US"/>
        </a:p>
      </dgm:t>
    </dgm:pt>
    <dgm:pt modelId="{F69024CB-C075-3C45-8346-E484C17A06DE}" type="pres">
      <dgm:prSet presAssocID="{E49D6A7E-80E6-0440-AC03-517981A58FA4}" presName="rootConnector" presStyleLbl="node2" presStyleIdx="1" presStyleCnt="3"/>
      <dgm:spPr/>
      <dgm:t>
        <a:bodyPr/>
        <a:lstStyle/>
        <a:p>
          <a:endParaRPr lang="en-US"/>
        </a:p>
      </dgm:t>
    </dgm:pt>
    <dgm:pt modelId="{72FBE812-CA94-014C-B3A1-F72F129868D9}" type="pres">
      <dgm:prSet presAssocID="{E49D6A7E-80E6-0440-AC03-517981A58FA4}" presName="hierChild4" presStyleCnt="0"/>
      <dgm:spPr/>
    </dgm:pt>
    <dgm:pt modelId="{E3E0D4C0-0F32-6349-8A12-8742090322E1}" type="pres">
      <dgm:prSet presAssocID="{E49D6A7E-80E6-0440-AC03-517981A58FA4}" presName="hierChild5" presStyleCnt="0"/>
      <dgm:spPr/>
    </dgm:pt>
    <dgm:pt modelId="{87EA28AA-3D1D-A042-9354-E08026462745}" type="pres">
      <dgm:prSet presAssocID="{84870429-69E8-D54F-B2FB-11C43794ACD6}" presName="Name37" presStyleLbl="parChTrans1D2" presStyleIdx="2" presStyleCnt="3"/>
      <dgm:spPr/>
      <dgm:t>
        <a:bodyPr/>
        <a:lstStyle/>
        <a:p>
          <a:endParaRPr lang="en-US"/>
        </a:p>
      </dgm:t>
    </dgm:pt>
    <dgm:pt modelId="{9E25D6BF-F5B3-5E4F-9BC4-3CFA4F07FA7D}" type="pres">
      <dgm:prSet presAssocID="{CB1E5082-4326-A74F-A254-FBA1B34F8284}" presName="hierRoot2" presStyleCnt="0">
        <dgm:presLayoutVars>
          <dgm:hierBranch val="init"/>
        </dgm:presLayoutVars>
      </dgm:prSet>
      <dgm:spPr/>
    </dgm:pt>
    <dgm:pt modelId="{D5097144-A873-F04E-BFDC-BA9325E74A65}" type="pres">
      <dgm:prSet presAssocID="{CB1E5082-4326-A74F-A254-FBA1B34F8284}" presName="rootComposite" presStyleCnt="0"/>
      <dgm:spPr/>
    </dgm:pt>
    <dgm:pt modelId="{611929D0-28C5-8440-94C7-0A01D46DBB1F}" type="pres">
      <dgm:prSet presAssocID="{CB1E5082-4326-A74F-A254-FBA1B34F8284}" presName="rootText" presStyleLbl="node2" presStyleIdx="2" presStyleCnt="3">
        <dgm:presLayoutVars>
          <dgm:chPref val="3"/>
        </dgm:presLayoutVars>
      </dgm:prSet>
      <dgm:spPr/>
      <dgm:t>
        <a:bodyPr/>
        <a:lstStyle/>
        <a:p>
          <a:endParaRPr lang="en-US"/>
        </a:p>
      </dgm:t>
    </dgm:pt>
    <dgm:pt modelId="{ECD09DD7-04DC-9C44-A3BB-1C45C82C0DA7}" type="pres">
      <dgm:prSet presAssocID="{CB1E5082-4326-A74F-A254-FBA1B34F8284}" presName="rootConnector" presStyleLbl="node2" presStyleIdx="2" presStyleCnt="3"/>
      <dgm:spPr/>
      <dgm:t>
        <a:bodyPr/>
        <a:lstStyle/>
        <a:p>
          <a:endParaRPr lang="en-US"/>
        </a:p>
      </dgm:t>
    </dgm:pt>
    <dgm:pt modelId="{1AEE54A3-2C25-FD42-92F4-305F0AEC7DF4}" type="pres">
      <dgm:prSet presAssocID="{CB1E5082-4326-A74F-A254-FBA1B34F8284}" presName="hierChild4" presStyleCnt="0"/>
      <dgm:spPr/>
    </dgm:pt>
    <dgm:pt modelId="{8265445B-6D88-3E48-BC06-D2573E30B75E}" type="pres">
      <dgm:prSet presAssocID="{CB1E5082-4326-A74F-A254-FBA1B34F8284}" presName="hierChild5" presStyleCnt="0"/>
      <dgm:spPr/>
    </dgm:pt>
    <dgm:pt modelId="{71021A85-74B5-5041-A43A-EBC93ACA2FB5}" type="pres">
      <dgm:prSet presAssocID="{8C151531-5FAF-954F-863C-636D68FA97A6}" presName="hierChild3" presStyleCnt="0"/>
      <dgm:spPr/>
    </dgm:pt>
  </dgm:ptLst>
  <dgm:cxnLst>
    <dgm:cxn modelId="{0F773AE9-F789-0546-99E2-C03F9AB4768B}" type="presOf" srcId="{F51690B1-375A-8349-BB16-D8996D5CEE52}" destId="{AEF2B68B-3E7B-CA40-B2A4-0AF28BAC9FB8}" srcOrd="0" destOrd="0" presId="urn:microsoft.com/office/officeart/2005/8/layout/orgChart1"/>
    <dgm:cxn modelId="{9ECDDA70-75CF-9A41-B73C-E4385D2C5DBB}" srcId="{8C151531-5FAF-954F-863C-636D68FA97A6}" destId="{E49D6A7E-80E6-0440-AC03-517981A58FA4}" srcOrd="1" destOrd="0" parTransId="{03ABE544-D6AC-7B4E-82A7-0384F2985362}" sibTransId="{B102A4E0-7FC5-B949-B8FF-8E3A0788DFE6}"/>
    <dgm:cxn modelId="{5BD63AA7-34A3-5B42-9CCE-6D50F7EC1444}" type="presOf" srcId="{B0461F4D-A78A-E748-9D3D-F9BF4A13F650}" destId="{1D32EC62-2A8A-1E43-87C4-0F5CE25B597D}" srcOrd="0" destOrd="0" presId="urn:microsoft.com/office/officeart/2005/8/layout/orgChart1"/>
    <dgm:cxn modelId="{0C27D26D-11B7-514C-BE87-FA9EF6427721}" type="presOf" srcId="{CEF5B463-DAF7-1144-9652-AD0A4EC2C295}" destId="{48D64F64-F9D5-244A-9E1F-174C04B53DE9}" srcOrd="0" destOrd="0" presId="urn:microsoft.com/office/officeart/2005/8/layout/orgChart1"/>
    <dgm:cxn modelId="{7DCF5B14-B965-FB43-BFF7-A65F57D6696B}" type="presOf" srcId="{8C151531-5FAF-954F-863C-636D68FA97A6}" destId="{27D67DB6-DC6C-3947-9C5D-B585BCD8F828}" srcOrd="0" destOrd="0" presId="urn:microsoft.com/office/officeart/2005/8/layout/orgChart1"/>
    <dgm:cxn modelId="{7DC3288B-0F7B-3F4B-A8D9-02BB2D7F6057}" type="presOf" srcId="{F51690B1-375A-8349-BB16-D8996D5CEE52}" destId="{EABE1CC4-A86A-B946-B29D-4B5533ECDC6E}" srcOrd="1" destOrd="0" presId="urn:microsoft.com/office/officeart/2005/8/layout/orgChart1"/>
    <dgm:cxn modelId="{2FB2D644-42E8-5340-BE5B-793D1DFC46BA}" type="presOf" srcId="{CB1E5082-4326-A74F-A254-FBA1B34F8284}" destId="{611929D0-28C5-8440-94C7-0A01D46DBB1F}" srcOrd="0" destOrd="0" presId="urn:microsoft.com/office/officeart/2005/8/layout/orgChart1"/>
    <dgm:cxn modelId="{939ED3D8-A1CD-0247-9CAA-C5E7C653AD37}" srcId="{8C151531-5FAF-954F-863C-636D68FA97A6}" destId="{CB1E5082-4326-A74F-A254-FBA1B34F8284}" srcOrd="2" destOrd="0" parTransId="{84870429-69E8-D54F-B2FB-11C43794ACD6}" sibTransId="{3EEDB2AF-8014-8848-9DEC-99A1DC3738DE}"/>
    <dgm:cxn modelId="{2B9428F5-352C-3A48-8C08-6C73003173BF}" type="presOf" srcId="{CB1E5082-4326-A74F-A254-FBA1B34F8284}" destId="{ECD09DD7-04DC-9C44-A3BB-1C45C82C0DA7}" srcOrd="1" destOrd="0" presId="urn:microsoft.com/office/officeart/2005/8/layout/orgChart1"/>
    <dgm:cxn modelId="{403AC5E3-2F36-CC49-B949-A99D7AB6BDA3}" type="presOf" srcId="{E49D6A7E-80E6-0440-AC03-517981A58FA4}" destId="{20CA89DE-0E1B-984E-BC0A-EDDBB877E8FB}" srcOrd="0" destOrd="0" presId="urn:microsoft.com/office/officeart/2005/8/layout/orgChart1"/>
    <dgm:cxn modelId="{7DBC245C-CD76-164D-A1A9-DC6C4EEA790D}" type="presOf" srcId="{84870429-69E8-D54F-B2FB-11C43794ACD6}" destId="{87EA28AA-3D1D-A042-9354-E08026462745}" srcOrd="0" destOrd="0" presId="urn:microsoft.com/office/officeart/2005/8/layout/orgChart1"/>
    <dgm:cxn modelId="{3FA24C53-7D2B-034F-A228-F469317190E9}" type="presOf" srcId="{03ABE544-D6AC-7B4E-82A7-0384F2985362}" destId="{8AF8D36D-C455-FA4D-AE9F-7DCCA391312C}" srcOrd="0" destOrd="0" presId="urn:microsoft.com/office/officeart/2005/8/layout/orgChart1"/>
    <dgm:cxn modelId="{B11D2F64-0764-6B4F-92FC-2702A44E5123}" type="presOf" srcId="{E49D6A7E-80E6-0440-AC03-517981A58FA4}" destId="{F69024CB-C075-3C45-8346-E484C17A06DE}" srcOrd="1" destOrd="0" presId="urn:microsoft.com/office/officeart/2005/8/layout/orgChart1"/>
    <dgm:cxn modelId="{EBFE937A-287A-C446-8B0C-05B3FC55F963}" srcId="{8C151531-5FAF-954F-863C-636D68FA97A6}" destId="{F51690B1-375A-8349-BB16-D8996D5CEE52}" srcOrd="0" destOrd="0" parTransId="{CEF5B463-DAF7-1144-9652-AD0A4EC2C295}" sibTransId="{7BEEF9A2-1BD4-B345-B916-4237A8A7EA99}"/>
    <dgm:cxn modelId="{BCA9020D-1631-B547-A8BA-C213BD6C800A}" srcId="{B0461F4D-A78A-E748-9D3D-F9BF4A13F650}" destId="{8C151531-5FAF-954F-863C-636D68FA97A6}" srcOrd="0" destOrd="0" parTransId="{434A0256-98E6-8E4A-A434-42F6857F4148}" sibTransId="{EC8FCC2C-7972-AB41-A6FA-D556908B7C7E}"/>
    <dgm:cxn modelId="{5A2440E5-901F-1C4E-830E-52EB4C682314}" type="presOf" srcId="{8C151531-5FAF-954F-863C-636D68FA97A6}" destId="{9E3C1EEA-C2D3-0542-959B-4E89D399A18F}" srcOrd="1" destOrd="0" presId="urn:microsoft.com/office/officeart/2005/8/layout/orgChart1"/>
    <dgm:cxn modelId="{1AD65127-EB38-EC4C-AD9C-10BC2CF91ED2}" type="presParOf" srcId="{1D32EC62-2A8A-1E43-87C4-0F5CE25B597D}" destId="{3F735E9E-C641-4F46-9404-7DF80A69485D}" srcOrd="0" destOrd="0" presId="urn:microsoft.com/office/officeart/2005/8/layout/orgChart1"/>
    <dgm:cxn modelId="{F29494C6-D897-694A-87C5-3209559094FD}" type="presParOf" srcId="{3F735E9E-C641-4F46-9404-7DF80A69485D}" destId="{950544EB-747A-C243-AA89-FE138AB9288F}" srcOrd="0" destOrd="0" presId="urn:microsoft.com/office/officeart/2005/8/layout/orgChart1"/>
    <dgm:cxn modelId="{95AD0F02-76CA-684B-8805-864B13B59C17}" type="presParOf" srcId="{950544EB-747A-C243-AA89-FE138AB9288F}" destId="{27D67DB6-DC6C-3947-9C5D-B585BCD8F828}" srcOrd="0" destOrd="0" presId="urn:microsoft.com/office/officeart/2005/8/layout/orgChart1"/>
    <dgm:cxn modelId="{EF18F2D4-2DEC-594B-B2CC-568CE31AC836}" type="presParOf" srcId="{950544EB-747A-C243-AA89-FE138AB9288F}" destId="{9E3C1EEA-C2D3-0542-959B-4E89D399A18F}" srcOrd="1" destOrd="0" presId="urn:microsoft.com/office/officeart/2005/8/layout/orgChart1"/>
    <dgm:cxn modelId="{29526851-AE44-8048-B738-779A9290B004}" type="presParOf" srcId="{3F735E9E-C641-4F46-9404-7DF80A69485D}" destId="{E3228B8B-FE9C-D84E-B210-2437035E21DC}" srcOrd="1" destOrd="0" presId="urn:microsoft.com/office/officeart/2005/8/layout/orgChart1"/>
    <dgm:cxn modelId="{2C8978A6-DCA5-4D4C-BFF5-FBDBB4F76EB9}" type="presParOf" srcId="{E3228B8B-FE9C-D84E-B210-2437035E21DC}" destId="{48D64F64-F9D5-244A-9E1F-174C04B53DE9}" srcOrd="0" destOrd="0" presId="urn:microsoft.com/office/officeart/2005/8/layout/orgChart1"/>
    <dgm:cxn modelId="{D57BA758-05A8-B746-94B0-EBE4EC440170}" type="presParOf" srcId="{E3228B8B-FE9C-D84E-B210-2437035E21DC}" destId="{DB91B74D-B665-E64D-B159-829C48BD0725}" srcOrd="1" destOrd="0" presId="urn:microsoft.com/office/officeart/2005/8/layout/orgChart1"/>
    <dgm:cxn modelId="{9DBD2AE4-5A65-BF40-B4CF-BE55AA792D58}" type="presParOf" srcId="{DB91B74D-B665-E64D-B159-829C48BD0725}" destId="{B88B21FF-926A-754D-8820-88BC849720F6}" srcOrd="0" destOrd="0" presId="urn:microsoft.com/office/officeart/2005/8/layout/orgChart1"/>
    <dgm:cxn modelId="{FD6FCFDF-DAE6-8043-87EF-704B16693714}" type="presParOf" srcId="{B88B21FF-926A-754D-8820-88BC849720F6}" destId="{AEF2B68B-3E7B-CA40-B2A4-0AF28BAC9FB8}" srcOrd="0" destOrd="0" presId="urn:microsoft.com/office/officeart/2005/8/layout/orgChart1"/>
    <dgm:cxn modelId="{9BF6DBB1-DE6E-6140-8A3D-B4535079426D}" type="presParOf" srcId="{B88B21FF-926A-754D-8820-88BC849720F6}" destId="{EABE1CC4-A86A-B946-B29D-4B5533ECDC6E}" srcOrd="1" destOrd="0" presId="urn:microsoft.com/office/officeart/2005/8/layout/orgChart1"/>
    <dgm:cxn modelId="{A486B905-50D9-2F49-8AAE-292E204987B0}" type="presParOf" srcId="{DB91B74D-B665-E64D-B159-829C48BD0725}" destId="{E3662783-C4A2-6D44-8319-9319E5B505C3}" srcOrd="1" destOrd="0" presId="urn:microsoft.com/office/officeart/2005/8/layout/orgChart1"/>
    <dgm:cxn modelId="{FA0EE2E5-7685-C546-AE74-5A1C9E59D63D}" type="presParOf" srcId="{DB91B74D-B665-E64D-B159-829C48BD0725}" destId="{6C487581-5E5A-2A44-A537-AA84F269BB66}" srcOrd="2" destOrd="0" presId="urn:microsoft.com/office/officeart/2005/8/layout/orgChart1"/>
    <dgm:cxn modelId="{13F106AA-B469-5B46-9CCF-74B678ADFE40}" type="presParOf" srcId="{E3228B8B-FE9C-D84E-B210-2437035E21DC}" destId="{8AF8D36D-C455-FA4D-AE9F-7DCCA391312C}" srcOrd="2" destOrd="0" presId="urn:microsoft.com/office/officeart/2005/8/layout/orgChart1"/>
    <dgm:cxn modelId="{95333E98-97B6-5A4E-8193-ECEAADB768A1}" type="presParOf" srcId="{E3228B8B-FE9C-D84E-B210-2437035E21DC}" destId="{5866A2C8-2C0A-1745-8298-8444FFC2820D}" srcOrd="3" destOrd="0" presId="urn:microsoft.com/office/officeart/2005/8/layout/orgChart1"/>
    <dgm:cxn modelId="{035C76BB-DF4E-0946-A59E-E1C282CB7AF5}" type="presParOf" srcId="{5866A2C8-2C0A-1745-8298-8444FFC2820D}" destId="{7DFCE16E-DDF5-E344-9884-27C2B4453BF1}" srcOrd="0" destOrd="0" presId="urn:microsoft.com/office/officeart/2005/8/layout/orgChart1"/>
    <dgm:cxn modelId="{4C1F5E1B-584C-954D-9FDD-7B155FB120C6}" type="presParOf" srcId="{7DFCE16E-DDF5-E344-9884-27C2B4453BF1}" destId="{20CA89DE-0E1B-984E-BC0A-EDDBB877E8FB}" srcOrd="0" destOrd="0" presId="urn:microsoft.com/office/officeart/2005/8/layout/orgChart1"/>
    <dgm:cxn modelId="{6F98937E-DC52-DA45-9D75-C9625B81AA1E}" type="presParOf" srcId="{7DFCE16E-DDF5-E344-9884-27C2B4453BF1}" destId="{F69024CB-C075-3C45-8346-E484C17A06DE}" srcOrd="1" destOrd="0" presId="urn:microsoft.com/office/officeart/2005/8/layout/orgChart1"/>
    <dgm:cxn modelId="{E6E61307-601A-5144-B199-4842D7CB9A07}" type="presParOf" srcId="{5866A2C8-2C0A-1745-8298-8444FFC2820D}" destId="{72FBE812-CA94-014C-B3A1-F72F129868D9}" srcOrd="1" destOrd="0" presId="urn:microsoft.com/office/officeart/2005/8/layout/orgChart1"/>
    <dgm:cxn modelId="{FE9D11FA-E292-5B4A-8204-47421EC4EDDA}" type="presParOf" srcId="{5866A2C8-2C0A-1745-8298-8444FFC2820D}" destId="{E3E0D4C0-0F32-6349-8A12-8742090322E1}" srcOrd="2" destOrd="0" presId="urn:microsoft.com/office/officeart/2005/8/layout/orgChart1"/>
    <dgm:cxn modelId="{3FA0CDA6-EADB-964C-9EEF-8A53810D529F}" type="presParOf" srcId="{E3228B8B-FE9C-D84E-B210-2437035E21DC}" destId="{87EA28AA-3D1D-A042-9354-E08026462745}" srcOrd="4" destOrd="0" presId="urn:microsoft.com/office/officeart/2005/8/layout/orgChart1"/>
    <dgm:cxn modelId="{F96B8C5F-F0B5-AE45-84F6-038AEF981649}" type="presParOf" srcId="{E3228B8B-FE9C-D84E-B210-2437035E21DC}" destId="{9E25D6BF-F5B3-5E4F-9BC4-3CFA4F07FA7D}" srcOrd="5" destOrd="0" presId="urn:microsoft.com/office/officeart/2005/8/layout/orgChart1"/>
    <dgm:cxn modelId="{9C69BB0A-15C2-6D49-96CF-CAF405A22CE7}" type="presParOf" srcId="{9E25D6BF-F5B3-5E4F-9BC4-3CFA4F07FA7D}" destId="{D5097144-A873-F04E-BFDC-BA9325E74A65}" srcOrd="0" destOrd="0" presId="urn:microsoft.com/office/officeart/2005/8/layout/orgChart1"/>
    <dgm:cxn modelId="{C6271A71-2C24-B747-896E-A2D103F7CE07}" type="presParOf" srcId="{D5097144-A873-F04E-BFDC-BA9325E74A65}" destId="{611929D0-28C5-8440-94C7-0A01D46DBB1F}" srcOrd="0" destOrd="0" presId="urn:microsoft.com/office/officeart/2005/8/layout/orgChart1"/>
    <dgm:cxn modelId="{DC373952-862C-3944-985A-B1125A66EAEE}" type="presParOf" srcId="{D5097144-A873-F04E-BFDC-BA9325E74A65}" destId="{ECD09DD7-04DC-9C44-A3BB-1C45C82C0DA7}" srcOrd="1" destOrd="0" presId="urn:microsoft.com/office/officeart/2005/8/layout/orgChart1"/>
    <dgm:cxn modelId="{A6C6231B-40AE-E041-9767-3B59F596CC28}" type="presParOf" srcId="{9E25D6BF-F5B3-5E4F-9BC4-3CFA4F07FA7D}" destId="{1AEE54A3-2C25-FD42-92F4-305F0AEC7DF4}" srcOrd="1" destOrd="0" presId="urn:microsoft.com/office/officeart/2005/8/layout/orgChart1"/>
    <dgm:cxn modelId="{6FA805CF-BBC1-374F-A03D-4E4B14A877A1}" type="presParOf" srcId="{9E25D6BF-F5B3-5E4F-9BC4-3CFA4F07FA7D}" destId="{8265445B-6D88-3E48-BC06-D2573E30B75E}" srcOrd="2" destOrd="0" presId="urn:microsoft.com/office/officeart/2005/8/layout/orgChart1"/>
    <dgm:cxn modelId="{E26478D7-F7FA-5745-8BB1-A78246F20F1F}" type="presParOf" srcId="{3F735E9E-C641-4F46-9404-7DF80A69485D}" destId="{71021A85-74B5-5041-A43A-EBC93ACA2FB5}" srcOrd="2" destOrd="0" presId="urn:microsoft.com/office/officeart/2005/8/layout/orgChart1"/>
  </dgm:cxnLst>
  <dgm:bg>
    <a:solidFill>
      <a:schemeClr val="accent5">
        <a:lumMod val="20000"/>
        <a:lumOff val="80000"/>
      </a:schemeClr>
    </a:solidFill>
  </dgm:bg>
  <dgm:whole>
    <a:ln>
      <a:solidFill>
        <a:srgbClr val="3366FF"/>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3C698B-AD1B-0B43-ACA3-F150481E939D}" type="doc">
      <dgm:prSet loTypeId="urn:microsoft.com/office/officeart/2005/8/layout/chevron1" loCatId="" qsTypeId="urn:microsoft.com/office/officeart/2005/8/quickstyle/simple4" qsCatId="simple" csTypeId="urn:microsoft.com/office/officeart/2005/8/colors/accent1_2" csCatId="accent1" phldr="1"/>
      <dgm:spPr/>
    </dgm:pt>
    <dgm:pt modelId="{E60FF76B-ED8C-2B4B-87CA-5418E02EFC31}">
      <dgm:prSet phldrT="[Text]">
        <dgm:style>
          <a:lnRef idx="1">
            <a:schemeClr val="accent5"/>
          </a:lnRef>
          <a:fillRef idx="3">
            <a:schemeClr val="accent5"/>
          </a:fillRef>
          <a:effectRef idx="2">
            <a:schemeClr val="accent5"/>
          </a:effectRef>
          <a:fontRef idx="minor">
            <a:schemeClr val="lt1"/>
          </a:fontRef>
        </dgm:style>
      </dgm:prSet>
      <dgm:spPr/>
      <dgm:t>
        <a:bodyPr/>
        <a:lstStyle/>
        <a:p>
          <a:r>
            <a:rPr lang="en-US" b="1" dirty="0" smtClean="0">
              <a:solidFill>
                <a:srgbClr val="FFFF00"/>
              </a:solidFill>
            </a:rPr>
            <a:t>Support Content Objectives</a:t>
          </a:r>
          <a:endParaRPr lang="en-US" b="1" dirty="0">
            <a:solidFill>
              <a:srgbClr val="FFFF00"/>
            </a:solidFill>
          </a:endParaRPr>
        </a:p>
      </dgm:t>
    </dgm:pt>
    <dgm:pt modelId="{12C1427C-35B2-A544-A852-DEE473B90A66}" type="parTrans" cxnId="{331B0561-6C71-3E4E-B1E4-7F45FB2C8C61}">
      <dgm:prSet/>
      <dgm:spPr/>
      <dgm:t>
        <a:bodyPr/>
        <a:lstStyle/>
        <a:p>
          <a:endParaRPr lang="en-US"/>
        </a:p>
      </dgm:t>
    </dgm:pt>
    <dgm:pt modelId="{C55C9AE3-A76B-BB42-B773-AB2B55F6C64D}" type="sibTrans" cxnId="{331B0561-6C71-3E4E-B1E4-7F45FB2C8C61}">
      <dgm:prSet/>
      <dgm:spPr/>
      <dgm:t>
        <a:bodyPr/>
        <a:lstStyle/>
        <a:p>
          <a:endParaRPr lang="en-US"/>
        </a:p>
      </dgm:t>
    </dgm:pt>
    <dgm:pt modelId="{A3EB7E8D-D4B7-C940-B2AA-18341A4D268A}">
      <dgm:prSet phldrT="[Text]">
        <dgm:style>
          <a:lnRef idx="1">
            <a:schemeClr val="accent5"/>
          </a:lnRef>
          <a:fillRef idx="3">
            <a:schemeClr val="accent5"/>
          </a:fillRef>
          <a:effectRef idx="2">
            <a:schemeClr val="accent5"/>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solidFill>
                <a:srgbClr val="FFFF00"/>
              </a:solidFill>
            </a:rPr>
            <a:t>Support Language Objectives</a:t>
          </a:r>
        </a:p>
        <a:p>
          <a:pPr defTabSz="622300">
            <a:lnSpc>
              <a:spcPct val="90000"/>
            </a:lnSpc>
            <a:spcBef>
              <a:spcPct val="0"/>
            </a:spcBef>
            <a:spcAft>
              <a:spcPct val="35000"/>
            </a:spcAft>
          </a:pPr>
          <a:endParaRPr lang="en-US" dirty="0">
            <a:solidFill>
              <a:schemeClr val="accent2">
                <a:lumMod val="60000"/>
                <a:lumOff val="40000"/>
              </a:schemeClr>
            </a:solidFill>
          </a:endParaRPr>
        </a:p>
      </dgm:t>
    </dgm:pt>
    <dgm:pt modelId="{E00D9915-6CE8-8448-8ACB-43A02EA24CA8}" type="parTrans" cxnId="{CFE7849C-9B47-3142-92BB-E129EEED1FEC}">
      <dgm:prSet/>
      <dgm:spPr/>
      <dgm:t>
        <a:bodyPr/>
        <a:lstStyle/>
        <a:p>
          <a:endParaRPr lang="en-US"/>
        </a:p>
      </dgm:t>
    </dgm:pt>
    <dgm:pt modelId="{DE1DFF5E-078F-C548-8C5F-D9A7A745B890}" type="sibTrans" cxnId="{CFE7849C-9B47-3142-92BB-E129EEED1FEC}">
      <dgm:prSet/>
      <dgm:spPr/>
      <dgm:t>
        <a:bodyPr/>
        <a:lstStyle/>
        <a:p>
          <a:endParaRPr lang="en-US"/>
        </a:p>
      </dgm:t>
    </dgm:pt>
    <dgm:pt modelId="{884E2549-ABAB-194A-89FE-A049AEB69EB8}">
      <dgm:prSet phldrT="[Text]">
        <dgm:style>
          <a:lnRef idx="1">
            <a:schemeClr val="accent5"/>
          </a:lnRef>
          <a:fillRef idx="3">
            <a:schemeClr val="accent5"/>
          </a:fillRef>
          <a:effectRef idx="2">
            <a:schemeClr val="accent5"/>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solidFill>
                <a:srgbClr val="FFFF00"/>
              </a:solidFill>
            </a:rPr>
            <a:t>Student Engagement</a:t>
          </a:r>
        </a:p>
        <a:p>
          <a:pPr defTabSz="622300">
            <a:lnSpc>
              <a:spcPct val="90000"/>
            </a:lnSpc>
            <a:spcBef>
              <a:spcPct val="0"/>
            </a:spcBef>
            <a:spcAft>
              <a:spcPct val="35000"/>
            </a:spcAft>
          </a:pPr>
          <a:endParaRPr lang="en-US" dirty="0">
            <a:solidFill>
              <a:schemeClr val="tx2">
                <a:lumMod val="40000"/>
                <a:lumOff val="60000"/>
              </a:schemeClr>
            </a:solidFill>
          </a:endParaRPr>
        </a:p>
      </dgm:t>
    </dgm:pt>
    <dgm:pt modelId="{B48F1F18-89C0-1E46-8CEB-911800FEB061}" type="parTrans" cxnId="{57C6A8D4-D4B0-DC4D-A9BE-606D0BF19B11}">
      <dgm:prSet/>
      <dgm:spPr/>
      <dgm:t>
        <a:bodyPr/>
        <a:lstStyle/>
        <a:p>
          <a:endParaRPr lang="en-US"/>
        </a:p>
      </dgm:t>
    </dgm:pt>
    <dgm:pt modelId="{33B3BFBC-4850-A142-8746-ECD64CDF77D5}" type="sibTrans" cxnId="{57C6A8D4-D4B0-DC4D-A9BE-606D0BF19B11}">
      <dgm:prSet/>
      <dgm:spPr/>
      <dgm:t>
        <a:bodyPr/>
        <a:lstStyle/>
        <a:p>
          <a:endParaRPr lang="en-US"/>
        </a:p>
      </dgm:t>
    </dgm:pt>
    <dgm:pt modelId="{AEB98F75-08BC-2B4C-96D0-8D4E16F029F5}">
      <dgm:prSet>
        <dgm:style>
          <a:lnRef idx="1">
            <a:schemeClr val="accent5"/>
          </a:lnRef>
          <a:fillRef idx="3">
            <a:schemeClr val="accent5"/>
          </a:fillRef>
          <a:effectRef idx="2">
            <a:schemeClr val="accent5"/>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solidFill>
                <a:srgbClr val="FFFF00"/>
              </a:solidFill>
            </a:rPr>
            <a:t>Appropriate Pacing</a:t>
          </a:r>
        </a:p>
        <a:p>
          <a:pPr defTabSz="622300">
            <a:lnSpc>
              <a:spcPct val="90000"/>
            </a:lnSpc>
            <a:spcBef>
              <a:spcPct val="0"/>
            </a:spcBef>
            <a:spcAft>
              <a:spcPct val="35000"/>
            </a:spcAft>
          </a:pPr>
          <a:endParaRPr lang="en-US" dirty="0"/>
        </a:p>
      </dgm:t>
    </dgm:pt>
    <dgm:pt modelId="{A0EA9D97-30C0-C146-BCC5-DA80F0CEE2E3}" type="parTrans" cxnId="{365E07BB-3D5F-FB49-9667-60A8ADA7CFA5}">
      <dgm:prSet/>
      <dgm:spPr/>
      <dgm:t>
        <a:bodyPr/>
        <a:lstStyle/>
        <a:p>
          <a:endParaRPr lang="en-US"/>
        </a:p>
      </dgm:t>
    </dgm:pt>
    <dgm:pt modelId="{280DA954-440E-214A-ABF6-B185E409DCEE}" type="sibTrans" cxnId="{365E07BB-3D5F-FB49-9667-60A8ADA7CFA5}">
      <dgm:prSet/>
      <dgm:spPr/>
      <dgm:t>
        <a:bodyPr/>
        <a:lstStyle/>
        <a:p>
          <a:endParaRPr lang="en-US"/>
        </a:p>
      </dgm:t>
    </dgm:pt>
    <dgm:pt modelId="{B0C3CE9E-D0A9-6646-B7FA-AF856F901E44}" type="pres">
      <dgm:prSet presAssocID="{ED3C698B-AD1B-0B43-ACA3-F150481E939D}" presName="Name0" presStyleCnt="0">
        <dgm:presLayoutVars>
          <dgm:dir/>
          <dgm:animLvl val="lvl"/>
          <dgm:resizeHandles val="exact"/>
        </dgm:presLayoutVars>
      </dgm:prSet>
      <dgm:spPr/>
    </dgm:pt>
    <dgm:pt modelId="{6C893F11-DE15-C74F-9215-59F4F5DBA916}" type="pres">
      <dgm:prSet presAssocID="{E60FF76B-ED8C-2B4B-87CA-5418E02EFC31}" presName="parTxOnly" presStyleLbl="node1" presStyleIdx="0" presStyleCnt="4">
        <dgm:presLayoutVars>
          <dgm:chMax val="0"/>
          <dgm:chPref val="0"/>
          <dgm:bulletEnabled val="1"/>
        </dgm:presLayoutVars>
      </dgm:prSet>
      <dgm:spPr/>
      <dgm:t>
        <a:bodyPr/>
        <a:lstStyle/>
        <a:p>
          <a:endParaRPr lang="en-US"/>
        </a:p>
      </dgm:t>
    </dgm:pt>
    <dgm:pt modelId="{F5097735-F1EC-1A42-B8BC-1780A9D6DF2C}" type="pres">
      <dgm:prSet presAssocID="{C55C9AE3-A76B-BB42-B773-AB2B55F6C64D}" presName="parTxOnlySpace" presStyleCnt="0"/>
      <dgm:spPr/>
    </dgm:pt>
    <dgm:pt modelId="{B3F4934B-2465-AF47-AC1D-8735E8B898C9}" type="pres">
      <dgm:prSet presAssocID="{A3EB7E8D-D4B7-C940-B2AA-18341A4D268A}" presName="parTxOnly" presStyleLbl="node1" presStyleIdx="1" presStyleCnt="4">
        <dgm:presLayoutVars>
          <dgm:chMax val="0"/>
          <dgm:chPref val="0"/>
          <dgm:bulletEnabled val="1"/>
        </dgm:presLayoutVars>
      </dgm:prSet>
      <dgm:spPr/>
      <dgm:t>
        <a:bodyPr/>
        <a:lstStyle/>
        <a:p>
          <a:endParaRPr lang="en-US"/>
        </a:p>
      </dgm:t>
    </dgm:pt>
    <dgm:pt modelId="{01D31A73-A608-5F4C-9A29-9B4F3036618D}" type="pres">
      <dgm:prSet presAssocID="{DE1DFF5E-078F-C548-8C5F-D9A7A745B890}" presName="parTxOnlySpace" presStyleCnt="0"/>
      <dgm:spPr/>
    </dgm:pt>
    <dgm:pt modelId="{A8A34A2B-F3DF-7146-A481-459D56A96E8D}" type="pres">
      <dgm:prSet presAssocID="{884E2549-ABAB-194A-89FE-A049AEB69EB8}" presName="parTxOnly" presStyleLbl="node1" presStyleIdx="2" presStyleCnt="4">
        <dgm:presLayoutVars>
          <dgm:chMax val="0"/>
          <dgm:chPref val="0"/>
          <dgm:bulletEnabled val="1"/>
        </dgm:presLayoutVars>
      </dgm:prSet>
      <dgm:spPr/>
      <dgm:t>
        <a:bodyPr/>
        <a:lstStyle/>
        <a:p>
          <a:endParaRPr lang="en-US"/>
        </a:p>
      </dgm:t>
    </dgm:pt>
    <dgm:pt modelId="{7B2F5678-0EB9-C542-B6C9-9EBE5238D520}" type="pres">
      <dgm:prSet presAssocID="{33B3BFBC-4850-A142-8746-ECD64CDF77D5}" presName="parTxOnlySpace" presStyleCnt="0"/>
      <dgm:spPr/>
    </dgm:pt>
    <dgm:pt modelId="{7354D90A-9432-F14E-BCC0-60769BCD30F6}" type="pres">
      <dgm:prSet presAssocID="{AEB98F75-08BC-2B4C-96D0-8D4E16F029F5}" presName="parTxOnly" presStyleLbl="node1" presStyleIdx="3" presStyleCnt="4">
        <dgm:presLayoutVars>
          <dgm:chMax val="0"/>
          <dgm:chPref val="0"/>
          <dgm:bulletEnabled val="1"/>
        </dgm:presLayoutVars>
      </dgm:prSet>
      <dgm:spPr/>
      <dgm:t>
        <a:bodyPr/>
        <a:lstStyle/>
        <a:p>
          <a:endParaRPr lang="en-US"/>
        </a:p>
      </dgm:t>
    </dgm:pt>
  </dgm:ptLst>
  <dgm:cxnLst>
    <dgm:cxn modelId="{57C6A8D4-D4B0-DC4D-A9BE-606D0BF19B11}" srcId="{ED3C698B-AD1B-0B43-ACA3-F150481E939D}" destId="{884E2549-ABAB-194A-89FE-A049AEB69EB8}" srcOrd="2" destOrd="0" parTransId="{B48F1F18-89C0-1E46-8CEB-911800FEB061}" sibTransId="{33B3BFBC-4850-A142-8746-ECD64CDF77D5}"/>
    <dgm:cxn modelId="{4FB606C2-7B36-1C4A-BC6F-9DB647347AC0}" type="presOf" srcId="{E60FF76B-ED8C-2B4B-87CA-5418E02EFC31}" destId="{6C893F11-DE15-C74F-9215-59F4F5DBA916}" srcOrd="0" destOrd="0" presId="urn:microsoft.com/office/officeart/2005/8/layout/chevron1"/>
    <dgm:cxn modelId="{384DED43-C026-FA4D-877B-C8C5627A5871}" type="presOf" srcId="{ED3C698B-AD1B-0B43-ACA3-F150481E939D}" destId="{B0C3CE9E-D0A9-6646-B7FA-AF856F901E44}" srcOrd="0" destOrd="0" presId="urn:microsoft.com/office/officeart/2005/8/layout/chevron1"/>
    <dgm:cxn modelId="{93F909E7-7961-0141-ADA7-9B5C58B2A628}" type="presOf" srcId="{AEB98F75-08BC-2B4C-96D0-8D4E16F029F5}" destId="{7354D90A-9432-F14E-BCC0-60769BCD30F6}" srcOrd="0" destOrd="0" presId="urn:microsoft.com/office/officeart/2005/8/layout/chevron1"/>
    <dgm:cxn modelId="{365E07BB-3D5F-FB49-9667-60A8ADA7CFA5}" srcId="{ED3C698B-AD1B-0B43-ACA3-F150481E939D}" destId="{AEB98F75-08BC-2B4C-96D0-8D4E16F029F5}" srcOrd="3" destOrd="0" parTransId="{A0EA9D97-30C0-C146-BCC5-DA80F0CEE2E3}" sibTransId="{280DA954-440E-214A-ABF6-B185E409DCEE}"/>
    <dgm:cxn modelId="{CFE7849C-9B47-3142-92BB-E129EEED1FEC}" srcId="{ED3C698B-AD1B-0B43-ACA3-F150481E939D}" destId="{A3EB7E8D-D4B7-C940-B2AA-18341A4D268A}" srcOrd="1" destOrd="0" parTransId="{E00D9915-6CE8-8448-8ACB-43A02EA24CA8}" sibTransId="{DE1DFF5E-078F-C548-8C5F-D9A7A745B890}"/>
    <dgm:cxn modelId="{F68837B4-A52F-BF4B-9FB4-1E6EEBB1EEC7}" type="presOf" srcId="{A3EB7E8D-D4B7-C940-B2AA-18341A4D268A}" destId="{B3F4934B-2465-AF47-AC1D-8735E8B898C9}" srcOrd="0" destOrd="0" presId="urn:microsoft.com/office/officeart/2005/8/layout/chevron1"/>
    <dgm:cxn modelId="{8D7C5B7E-0414-E74A-915C-10E3F49D37CD}" type="presOf" srcId="{884E2549-ABAB-194A-89FE-A049AEB69EB8}" destId="{A8A34A2B-F3DF-7146-A481-459D56A96E8D}" srcOrd="0" destOrd="0" presId="urn:microsoft.com/office/officeart/2005/8/layout/chevron1"/>
    <dgm:cxn modelId="{331B0561-6C71-3E4E-B1E4-7F45FB2C8C61}" srcId="{ED3C698B-AD1B-0B43-ACA3-F150481E939D}" destId="{E60FF76B-ED8C-2B4B-87CA-5418E02EFC31}" srcOrd="0" destOrd="0" parTransId="{12C1427C-35B2-A544-A852-DEE473B90A66}" sibTransId="{C55C9AE3-A76B-BB42-B773-AB2B55F6C64D}"/>
    <dgm:cxn modelId="{1250D424-2AE6-F343-AF58-9824630126B6}" type="presParOf" srcId="{B0C3CE9E-D0A9-6646-B7FA-AF856F901E44}" destId="{6C893F11-DE15-C74F-9215-59F4F5DBA916}" srcOrd="0" destOrd="0" presId="urn:microsoft.com/office/officeart/2005/8/layout/chevron1"/>
    <dgm:cxn modelId="{E823869E-1D21-9C45-9518-DCECF3D8DF3F}" type="presParOf" srcId="{B0C3CE9E-D0A9-6646-B7FA-AF856F901E44}" destId="{F5097735-F1EC-1A42-B8BC-1780A9D6DF2C}" srcOrd="1" destOrd="0" presId="urn:microsoft.com/office/officeart/2005/8/layout/chevron1"/>
    <dgm:cxn modelId="{4AFDE004-18A2-B544-9123-CBA794A67CE4}" type="presParOf" srcId="{B0C3CE9E-D0A9-6646-B7FA-AF856F901E44}" destId="{B3F4934B-2465-AF47-AC1D-8735E8B898C9}" srcOrd="2" destOrd="0" presId="urn:microsoft.com/office/officeart/2005/8/layout/chevron1"/>
    <dgm:cxn modelId="{677CF236-38C6-4046-862E-FF72A0117B71}" type="presParOf" srcId="{B0C3CE9E-D0A9-6646-B7FA-AF856F901E44}" destId="{01D31A73-A608-5F4C-9A29-9B4F3036618D}" srcOrd="3" destOrd="0" presId="urn:microsoft.com/office/officeart/2005/8/layout/chevron1"/>
    <dgm:cxn modelId="{72D6774C-6F76-8242-B343-EB0BDE7200D1}" type="presParOf" srcId="{B0C3CE9E-D0A9-6646-B7FA-AF856F901E44}" destId="{A8A34A2B-F3DF-7146-A481-459D56A96E8D}" srcOrd="4" destOrd="0" presId="urn:microsoft.com/office/officeart/2005/8/layout/chevron1"/>
    <dgm:cxn modelId="{43712909-281D-D240-952D-9DE39AEA62C4}" type="presParOf" srcId="{B0C3CE9E-D0A9-6646-B7FA-AF856F901E44}" destId="{7B2F5678-0EB9-C542-B6C9-9EBE5238D520}" srcOrd="5" destOrd="0" presId="urn:microsoft.com/office/officeart/2005/8/layout/chevron1"/>
    <dgm:cxn modelId="{8A1C2F6A-019A-7A45-AF7B-67F674243D3C}" type="presParOf" srcId="{B0C3CE9E-D0A9-6646-B7FA-AF856F901E44}" destId="{7354D90A-9432-F14E-BCC0-60769BCD30F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034CAC-0E4E-F44C-BBF5-30EECC2949FF}"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1F47AE15-5123-6A42-81B2-D4EED89215AA}">
      <dgm:prSet phldrT="[Text]"/>
      <dgm:spPr/>
      <dgm:t>
        <a:bodyPr/>
        <a:lstStyle/>
        <a:p>
          <a:r>
            <a:rPr lang="en-US" b="1" dirty="0" smtClean="0">
              <a:solidFill>
                <a:srgbClr val="A83CC7"/>
              </a:solidFill>
            </a:rPr>
            <a:t>Research-based instructional practices</a:t>
          </a:r>
          <a:endParaRPr lang="en-US" b="1" dirty="0">
            <a:solidFill>
              <a:srgbClr val="A83CC7"/>
            </a:solidFill>
          </a:endParaRPr>
        </a:p>
      </dgm:t>
    </dgm:pt>
    <dgm:pt modelId="{C5AA60AD-AE68-1C49-8164-FFA5541D4884}" type="parTrans" cxnId="{4D2BA3B2-8123-7A49-8047-BE986553CE5A}">
      <dgm:prSet/>
      <dgm:spPr/>
      <dgm:t>
        <a:bodyPr/>
        <a:lstStyle/>
        <a:p>
          <a:endParaRPr lang="en-US"/>
        </a:p>
      </dgm:t>
    </dgm:pt>
    <dgm:pt modelId="{C1188D1D-EBD5-4943-8912-570F2938FFEB}" type="sibTrans" cxnId="{4D2BA3B2-8123-7A49-8047-BE986553CE5A}">
      <dgm:prSet/>
      <dgm:spPr/>
      <dgm:t>
        <a:bodyPr/>
        <a:lstStyle/>
        <a:p>
          <a:endParaRPr lang="en-US"/>
        </a:p>
      </dgm:t>
    </dgm:pt>
    <dgm:pt modelId="{8D9CF8A2-CE80-1748-9FC9-26D12F66E6D4}">
      <dgm:prSet phldrT="[Text]"/>
      <dgm:spPr/>
      <dgm:t>
        <a:bodyPr/>
        <a:lstStyle/>
        <a:p>
          <a:r>
            <a:rPr lang="en-US" b="1" dirty="0" smtClean="0">
              <a:solidFill>
                <a:srgbClr val="A83CC7"/>
              </a:solidFill>
            </a:rPr>
            <a:t>Assessment of student performance</a:t>
          </a:r>
          <a:endParaRPr lang="en-US" b="1" dirty="0">
            <a:solidFill>
              <a:srgbClr val="A83CC7"/>
            </a:solidFill>
          </a:endParaRPr>
        </a:p>
      </dgm:t>
    </dgm:pt>
    <dgm:pt modelId="{9DCE9449-9126-0C47-8DF7-FAFEEEE4A41C}" type="parTrans" cxnId="{08C4DCB1-4D14-484B-89A2-401939ED722C}">
      <dgm:prSet/>
      <dgm:spPr/>
      <dgm:t>
        <a:bodyPr/>
        <a:lstStyle/>
        <a:p>
          <a:endParaRPr lang="en-US"/>
        </a:p>
      </dgm:t>
    </dgm:pt>
    <dgm:pt modelId="{3A83082E-A292-7C4D-8157-1E4ADDCF0F82}" type="sibTrans" cxnId="{08C4DCB1-4D14-484B-89A2-401939ED722C}">
      <dgm:prSet/>
      <dgm:spPr/>
      <dgm:t>
        <a:bodyPr/>
        <a:lstStyle/>
        <a:p>
          <a:endParaRPr lang="en-US"/>
        </a:p>
      </dgm:t>
    </dgm:pt>
    <dgm:pt modelId="{BF0B4918-C350-0349-A647-3C25B71F03D3}">
      <dgm:prSet phldrT="[Text]"/>
      <dgm:spPr/>
      <dgm:t>
        <a:bodyPr/>
        <a:lstStyle/>
        <a:p>
          <a:r>
            <a:rPr lang="en-US" b="1" dirty="0" smtClean="0">
              <a:solidFill>
                <a:srgbClr val="A83CC7"/>
              </a:solidFill>
            </a:rPr>
            <a:t>Collaborative teams to examine &amp; reflect on practices </a:t>
          </a:r>
          <a:endParaRPr lang="en-US" b="1" dirty="0">
            <a:solidFill>
              <a:srgbClr val="A83CC7"/>
            </a:solidFill>
          </a:endParaRPr>
        </a:p>
      </dgm:t>
    </dgm:pt>
    <dgm:pt modelId="{6531A929-C038-1243-9227-A8D80276CD0B}" type="parTrans" cxnId="{4383B001-4DDB-D140-B986-499AB69842F0}">
      <dgm:prSet/>
      <dgm:spPr/>
      <dgm:t>
        <a:bodyPr/>
        <a:lstStyle/>
        <a:p>
          <a:endParaRPr lang="en-US"/>
        </a:p>
      </dgm:t>
    </dgm:pt>
    <dgm:pt modelId="{1306E56F-F66D-D84D-8F52-B97FC00D9F85}" type="sibTrans" cxnId="{4383B001-4DDB-D140-B986-499AB69842F0}">
      <dgm:prSet/>
      <dgm:spPr/>
      <dgm:t>
        <a:bodyPr/>
        <a:lstStyle/>
        <a:p>
          <a:endParaRPr lang="en-US"/>
        </a:p>
      </dgm:t>
    </dgm:pt>
    <dgm:pt modelId="{D16C1DB9-ED02-A14E-9B85-C087DB1F4EB4}">
      <dgm:prSet phldrT="[Text]"/>
      <dgm:spPr/>
      <dgm:t>
        <a:bodyPr/>
        <a:lstStyle/>
        <a:p>
          <a:r>
            <a:rPr lang="en-US" b="1" dirty="0" smtClean="0">
              <a:solidFill>
                <a:srgbClr val="A83CC7"/>
              </a:solidFill>
            </a:rPr>
            <a:t>Culturally responsive interventions</a:t>
          </a:r>
          <a:endParaRPr lang="en-US" b="1" dirty="0">
            <a:solidFill>
              <a:srgbClr val="A83CC7"/>
            </a:solidFill>
          </a:endParaRPr>
        </a:p>
      </dgm:t>
    </dgm:pt>
    <dgm:pt modelId="{CFA1F799-7255-3642-ADC5-80365E9F2309}" type="parTrans" cxnId="{2B23A57D-7323-8A4B-BE36-868EC76BACEA}">
      <dgm:prSet/>
      <dgm:spPr/>
      <dgm:t>
        <a:bodyPr/>
        <a:lstStyle/>
        <a:p>
          <a:endParaRPr lang="en-US"/>
        </a:p>
      </dgm:t>
    </dgm:pt>
    <dgm:pt modelId="{C0CE9480-3E46-3E42-B08D-3DDE2E7D0057}" type="sibTrans" cxnId="{2B23A57D-7323-8A4B-BE36-868EC76BACEA}">
      <dgm:prSet/>
      <dgm:spPr/>
      <dgm:t>
        <a:bodyPr/>
        <a:lstStyle/>
        <a:p>
          <a:endParaRPr lang="en-US"/>
        </a:p>
      </dgm:t>
    </dgm:pt>
    <dgm:pt modelId="{61C5B234-39E0-F041-8449-5B90A6E894C1}">
      <dgm:prSet phldrT="[Text]"/>
      <dgm:spPr/>
      <dgm:t>
        <a:bodyPr/>
        <a:lstStyle/>
        <a:p>
          <a:r>
            <a:rPr lang="en-US" b="1" dirty="0" smtClean="0">
              <a:solidFill>
                <a:srgbClr val="A83CC7"/>
              </a:solidFill>
            </a:rPr>
            <a:t>Assessment of student performance</a:t>
          </a:r>
          <a:endParaRPr lang="en-US" b="1" dirty="0">
            <a:solidFill>
              <a:srgbClr val="A83CC7"/>
            </a:solidFill>
          </a:endParaRPr>
        </a:p>
      </dgm:t>
    </dgm:pt>
    <dgm:pt modelId="{7341D783-BAA7-3046-9C96-726094C1585D}" type="parTrans" cxnId="{F38140E6-FD27-3045-917C-CFCB8A4C0105}">
      <dgm:prSet/>
      <dgm:spPr/>
      <dgm:t>
        <a:bodyPr/>
        <a:lstStyle/>
        <a:p>
          <a:endParaRPr lang="en-US"/>
        </a:p>
      </dgm:t>
    </dgm:pt>
    <dgm:pt modelId="{54C14FE9-8617-CA4D-A525-A67B07D937F0}" type="sibTrans" cxnId="{F38140E6-FD27-3045-917C-CFCB8A4C0105}">
      <dgm:prSet/>
      <dgm:spPr/>
    </dgm:pt>
    <dgm:pt modelId="{9BB13AD0-785B-DF48-8B09-16823A000953}" type="pres">
      <dgm:prSet presAssocID="{87034CAC-0E4E-F44C-BBF5-30EECC2949FF}" presName="cycle" presStyleCnt="0">
        <dgm:presLayoutVars>
          <dgm:dir/>
          <dgm:resizeHandles val="exact"/>
        </dgm:presLayoutVars>
      </dgm:prSet>
      <dgm:spPr/>
      <dgm:t>
        <a:bodyPr/>
        <a:lstStyle/>
        <a:p>
          <a:endParaRPr lang="en-US"/>
        </a:p>
      </dgm:t>
    </dgm:pt>
    <dgm:pt modelId="{87CA4F0E-B7E9-D543-83A6-D2D89751CE63}" type="pres">
      <dgm:prSet presAssocID="{1F47AE15-5123-6A42-81B2-D4EED89215AA}" presName="dummy" presStyleCnt="0"/>
      <dgm:spPr/>
    </dgm:pt>
    <dgm:pt modelId="{E3074E1A-F2DA-3C48-8C97-ED40EAE64C78}" type="pres">
      <dgm:prSet presAssocID="{1F47AE15-5123-6A42-81B2-D4EED89215AA}" presName="node" presStyleLbl="revTx" presStyleIdx="0" presStyleCnt="5">
        <dgm:presLayoutVars>
          <dgm:bulletEnabled val="1"/>
        </dgm:presLayoutVars>
      </dgm:prSet>
      <dgm:spPr/>
      <dgm:t>
        <a:bodyPr/>
        <a:lstStyle/>
        <a:p>
          <a:endParaRPr lang="en-US"/>
        </a:p>
      </dgm:t>
    </dgm:pt>
    <dgm:pt modelId="{EB926F30-BCF7-E94E-917F-6528A01D2E60}" type="pres">
      <dgm:prSet presAssocID="{C1188D1D-EBD5-4943-8912-570F2938FFEB}" presName="sibTrans" presStyleLbl="node1" presStyleIdx="0" presStyleCnt="5"/>
      <dgm:spPr/>
      <dgm:t>
        <a:bodyPr/>
        <a:lstStyle/>
        <a:p>
          <a:endParaRPr lang="en-US"/>
        </a:p>
      </dgm:t>
    </dgm:pt>
    <dgm:pt modelId="{47A8B074-B50E-434E-B8BA-2C268C666A57}" type="pres">
      <dgm:prSet presAssocID="{8D9CF8A2-CE80-1748-9FC9-26D12F66E6D4}" presName="dummy" presStyleCnt="0"/>
      <dgm:spPr/>
    </dgm:pt>
    <dgm:pt modelId="{7BEAABDB-F9E8-1348-B482-4C277E19CB49}" type="pres">
      <dgm:prSet presAssocID="{8D9CF8A2-CE80-1748-9FC9-26D12F66E6D4}" presName="node" presStyleLbl="revTx" presStyleIdx="1" presStyleCnt="5">
        <dgm:presLayoutVars>
          <dgm:bulletEnabled val="1"/>
        </dgm:presLayoutVars>
      </dgm:prSet>
      <dgm:spPr/>
      <dgm:t>
        <a:bodyPr/>
        <a:lstStyle/>
        <a:p>
          <a:endParaRPr lang="en-US"/>
        </a:p>
      </dgm:t>
    </dgm:pt>
    <dgm:pt modelId="{CE26AD5A-D44F-6A49-8027-8064959EF246}" type="pres">
      <dgm:prSet presAssocID="{3A83082E-A292-7C4D-8157-1E4ADDCF0F82}" presName="sibTrans" presStyleLbl="node1" presStyleIdx="1" presStyleCnt="5"/>
      <dgm:spPr/>
      <dgm:t>
        <a:bodyPr/>
        <a:lstStyle/>
        <a:p>
          <a:endParaRPr lang="en-US"/>
        </a:p>
      </dgm:t>
    </dgm:pt>
    <dgm:pt modelId="{D81C4614-A1EB-934A-88AB-7AC040CA0F7B}" type="pres">
      <dgm:prSet presAssocID="{BF0B4918-C350-0349-A647-3C25B71F03D3}" presName="dummy" presStyleCnt="0"/>
      <dgm:spPr/>
    </dgm:pt>
    <dgm:pt modelId="{78E2950B-BC5B-D446-A52B-F32E247491ED}" type="pres">
      <dgm:prSet presAssocID="{BF0B4918-C350-0349-A647-3C25B71F03D3}" presName="node" presStyleLbl="revTx" presStyleIdx="2" presStyleCnt="5">
        <dgm:presLayoutVars>
          <dgm:bulletEnabled val="1"/>
        </dgm:presLayoutVars>
      </dgm:prSet>
      <dgm:spPr/>
      <dgm:t>
        <a:bodyPr/>
        <a:lstStyle/>
        <a:p>
          <a:endParaRPr lang="en-US"/>
        </a:p>
      </dgm:t>
    </dgm:pt>
    <dgm:pt modelId="{05EE25BA-A3D9-634A-B809-B3E1AAF5D230}" type="pres">
      <dgm:prSet presAssocID="{1306E56F-F66D-D84D-8F52-B97FC00D9F85}" presName="sibTrans" presStyleLbl="node1" presStyleIdx="2" presStyleCnt="5"/>
      <dgm:spPr/>
      <dgm:t>
        <a:bodyPr/>
        <a:lstStyle/>
        <a:p>
          <a:endParaRPr lang="en-US"/>
        </a:p>
      </dgm:t>
    </dgm:pt>
    <dgm:pt modelId="{8DDC3052-75ED-E44C-AE38-F53EBFC6E23E}" type="pres">
      <dgm:prSet presAssocID="{D16C1DB9-ED02-A14E-9B85-C087DB1F4EB4}" presName="dummy" presStyleCnt="0"/>
      <dgm:spPr/>
    </dgm:pt>
    <dgm:pt modelId="{B15309B9-8871-7F49-9EEF-EA3A41577176}" type="pres">
      <dgm:prSet presAssocID="{D16C1DB9-ED02-A14E-9B85-C087DB1F4EB4}" presName="node" presStyleLbl="revTx" presStyleIdx="3" presStyleCnt="5" custRadScaleRad="106227" custRadScaleInc="5652">
        <dgm:presLayoutVars>
          <dgm:bulletEnabled val="1"/>
        </dgm:presLayoutVars>
      </dgm:prSet>
      <dgm:spPr/>
      <dgm:t>
        <a:bodyPr/>
        <a:lstStyle/>
        <a:p>
          <a:endParaRPr lang="en-US"/>
        </a:p>
      </dgm:t>
    </dgm:pt>
    <dgm:pt modelId="{09D368F8-37B7-2E46-B3D6-7718814C6346}" type="pres">
      <dgm:prSet presAssocID="{C0CE9480-3E46-3E42-B08D-3DDE2E7D0057}" presName="sibTrans" presStyleLbl="node1" presStyleIdx="3" presStyleCnt="5" custScaleX="97532" custScaleY="110065"/>
      <dgm:spPr/>
      <dgm:t>
        <a:bodyPr/>
        <a:lstStyle/>
        <a:p>
          <a:endParaRPr lang="en-US"/>
        </a:p>
      </dgm:t>
    </dgm:pt>
    <dgm:pt modelId="{0E25E96C-97A3-8A42-A6B7-A4BBA01BC7D2}" type="pres">
      <dgm:prSet presAssocID="{61C5B234-39E0-F041-8449-5B90A6E894C1}" presName="dummy" presStyleCnt="0"/>
      <dgm:spPr/>
    </dgm:pt>
    <dgm:pt modelId="{9827EF6F-D8FF-A04A-9B71-5473F7A6A114}" type="pres">
      <dgm:prSet presAssocID="{61C5B234-39E0-F041-8449-5B90A6E894C1}" presName="node" presStyleLbl="revTx" presStyleIdx="4" presStyleCnt="5" custRadScaleRad="94086" custRadScaleInc="-17554">
        <dgm:presLayoutVars>
          <dgm:bulletEnabled val="1"/>
        </dgm:presLayoutVars>
      </dgm:prSet>
      <dgm:spPr/>
      <dgm:t>
        <a:bodyPr/>
        <a:lstStyle/>
        <a:p>
          <a:endParaRPr lang="en-US"/>
        </a:p>
      </dgm:t>
    </dgm:pt>
    <dgm:pt modelId="{8B21B7CF-3951-1446-B65C-E97385A055E6}" type="pres">
      <dgm:prSet presAssocID="{54C14FE9-8617-CA4D-A525-A67B07D937F0}" presName="sibTrans" presStyleLbl="node1" presStyleIdx="4" presStyleCnt="5" custScaleY="102165"/>
      <dgm:spPr/>
    </dgm:pt>
  </dgm:ptLst>
  <dgm:cxnLst>
    <dgm:cxn modelId="{2EEB97CB-C1ED-E04C-837F-23D08A6050CB}" type="presOf" srcId="{D16C1DB9-ED02-A14E-9B85-C087DB1F4EB4}" destId="{B15309B9-8871-7F49-9EEF-EA3A41577176}" srcOrd="0" destOrd="0" presId="urn:microsoft.com/office/officeart/2005/8/layout/cycle1"/>
    <dgm:cxn modelId="{167EF57C-9BE7-0042-8C46-F32A320FF8F4}" type="presOf" srcId="{3A83082E-A292-7C4D-8157-1E4ADDCF0F82}" destId="{CE26AD5A-D44F-6A49-8027-8064959EF246}" srcOrd="0" destOrd="0" presId="urn:microsoft.com/office/officeart/2005/8/layout/cycle1"/>
    <dgm:cxn modelId="{F38140E6-FD27-3045-917C-CFCB8A4C0105}" srcId="{87034CAC-0E4E-F44C-BBF5-30EECC2949FF}" destId="{61C5B234-39E0-F041-8449-5B90A6E894C1}" srcOrd="4" destOrd="0" parTransId="{7341D783-BAA7-3046-9C96-726094C1585D}" sibTransId="{54C14FE9-8617-CA4D-A525-A67B07D937F0}"/>
    <dgm:cxn modelId="{4D2BA3B2-8123-7A49-8047-BE986553CE5A}" srcId="{87034CAC-0E4E-F44C-BBF5-30EECC2949FF}" destId="{1F47AE15-5123-6A42-81B2-D4EED89215AA}" srcOrd="0" destOrd="0" parTransId="{C5AA60AD-AE68-1C49-8164-FFA5541D4884}" sibTransId="{C1188D1D-EBD5-4943-8912-570F2938FFEB}"/>
    <dgm:cxn modelId="{980E86C0-8507-3240-A0B3-326698C75406}" type="presOf" srcId="{8D9CF8A2-CE80-1748-9FC9-26D12F66E6D4}" destId="{7BEAABDB-F9E8-1348-B482-4C277E19CB49}" srcOrd="0" destOrd="0" presId="urn:microsoft.com/office/officeart/2005/8/layout/cycle1"/>
    <dgm:cxn modelId="{E195D12F-2429-674D-8C4B-A3844C837BBB}" type="presOf" srcId="{87034CAC-0E4E-F44C-BBF5-30EECC2949FF}" destId="{9BB13AD0-785B-DF48-8B09-16823A000953}" srcOrd="0" destOrd="0" presId="urn:microsoft.com/office/officeart/2005/8/layout/cycle1"/>
    <dgm:cxn modelId="{F08AB84D-C7E0-DB42-9645-7C51C031D01A}" type="presOf" srcId="{1306E56F-F66D-D84D-8F52-B97FC00D9F85}" destId="{05EE25BA-A3D9-634A-B809-B3E1AAF5D230}" srcOrd="0" destOrd="0" presId="urn:microsoft.com/office/officeart/2005/8/layout/cycle1"/>
    <dgm:cxn modelId="{2B23A57D-7323-8A4B-BE36-868EC76BACEA}" srcId="{87034CAC-0E4E-F44C-BBF5-30EECC2949FF}" destId="{D16C1DB9-ED02-A14E-9B85-C087DB1F4EB4}" srcOrd="3" destOrd="0" parTransId="{CFA1F799-7255-3642-ADC5-80365E9F2309}" sibTransId="{C0CE9480-3E46-3E42-B08D-3DDE2E7D0057}"/>
    <dgm:cxn modelId="{D9E677D7-DD6D-5D45-8362-BB8C98C3325D}" type="presOf" srcId="{C0CE9480-3E46-3E42-B08D-3DDE2E7D0057}" destId="{09D368F8-37B7-2E46-B3D6-7718814C6346}" srcOrd="0" destOrd="0" presId="urn:microsoft.com/office/officeart/2005/8/layout/cycle1"/>
    <dgm:cxn modelId="{74DA3639-552B-DB48-A4F6-E7DF079C1EC4}" type="presOf" srcId="{61C5B234-39E0-F041-8449-5B90A6E894C1}" destId="{9827EF6F-D8FF-A04A-9B71-5473F7A6A114}" srcOrd="0" destOrd="0" presId="urn:microsoft.com/office/officeart/2005/8/layout/cycle1"/>
    <dgm:cxn modelId="{4383B001-4DDB-D140-B986-499AB69842F0}" srcId="{87034CAC-0E4E-F44C-BBF5-30EECC2949FF}" destId="{BF0B4918-C350-0349-A647-3C25B71F03D3}" srcOrd="2" destOrd="0" parTransId="{6531A929-C038-1243-9227-A8D80276CD0B}" sibTransId="{1306E56F-F66D-D84D-8F52-B97FC00D9F85}"/>
    <dgm:cxn modelId="{2FCA5F2A-68E0-C640-A284-AF9979B86D68}" type="presOf" srcId="{BF0B4918-C350-0349-A647-3C25B71F03D3}" destId="{78E2950B-BC5B-D446-A52B-F32E247491ED}" srcOrd="0" destOrd="0" presId="urn:microsoft.com/office/officeart/2005/8/layout/cycle1"/>
    <dgm:cxn modelId="{08C4DCB1-4D14-484B-89A2-401939ED722C}" srcId="{87034CAC-0E4E-F44C-BBF5-30EECC2949FF}" destId="{8D9CF8A2-CE80-1748-9FC9-26D12F66E6D4}" srcOrd="1" destOrd="0" parTransId="{9DCE9449-9126-0C47-8DF7-FAFEEEE4A41C}" sibTransId="{3A83082E-A292-7C4D-8157-1E4ADDCF0F82}"/>
    <dgm:cxn modelId="{F5DCB489-A11A-E847-9BF2-E6E1D0FD2A48}" type="presOf" srcId="{54C14FE9-8617-CA4D-A525-A67B07D937F0}" destId="{8B21B7CF-3951-1446-B65C-E97385A055E6}" srcOrd="0" destOrd="0" presId="urn:microsoft.com/office/officeart/2005/8/layout/cycle1"/>
    <dgm:cxn modelId="{BCB712ED-D33E-6B4E-A221-F595547013B3}" type="presOf" srcId="{1F47AE15-5123-6A42-81B2-D4EED89215AA}" destId="{E3074E1A-F2DA-3C48-8C97-ED40EAE64C78}" srcOrd="0" destOrd="0" presId="urn:microsoft.com/office/officeart/2005/8/layout/cycle1"/>
    <dgm:cxn modelId="{0A176DC8-EA95-9D4F-A297-49D409960149}" type="presOf" srcId="{C1188D1D-EBD5-4943-8912-570F2938FFEB}" destId="{EB926F30-BCF7-E94E-917F-6528A01D2E60}" srcOrd="0" destOrd="0" presId="urn:microsoft.com/office/officeart/2005/8/layout/cycle1"/>
    <dgm:cxn modelId="{0D0A5F29-274E-D941-86F4-DD072BC08014}" type="presParOf" srcId="{9BB13AD0-785B-DF48-8B09-16823A000953}" destId="{87CA4F0E-B7E9-D543-83A6-D2D89751CE63}" srcOrd="0" destOrd="0" presId="urn:microsoft.com/office/officeart/2005/8/layout/cycle1"/>
    <dgm:cxn modelId="{EE01BBBB-BB1B-F647-8BD7-3B595857CB7D}" type="presParOf" srcId="{9BB13AD0-785B-DF48-8B09-16823A000953}" destId="{E3074E1A-F2DA-3C48-8C97-ED40EAE64C78}" srcOrd="1" destOrd="0" presId="urn:microsoft.com/office/officeart/2005/8/layout/cycle1"/>
    <dgm:cxn modelId="{D3EB62B3-1861-AB42-A741-4C7CDBDAA852}" type="presParOf" srcId="{9BB13AD0-785B-DF48-8B09-16823A000953}" destId="{EB926F30-BCF7-E94E-917F-6528A01D2E60}" srcOrd="2" destOrd="0" presId="urn:microsoft.com/office/officeart/2005/8/layout/cycle1"/>
    <dgm:cxn modelId="{B1AC1673-A448-4547-97D9-0715C3E2C6C1}" type="presParOf" srcId="{9BB13AD0-785B-DF48-8B09-16823A000953}" destId="{47A8B074-B50E-434E-B8BA-2C268C666A57}" srcOrd="3" destOrd="0" presId="urn:microsoft.com/office/officeart/2005/8/layout/cycle1"/>
    <dgm:cxn modelId="{074B13D7-6033-294C-B054-00B49EAFA0D3}" type="presParOf" srcId="{9BB13AD0-785B-DF48-8B09-16823A000953}" destId="{7BEAABDB-F9E8-1348-B482-4C277E19CB49}" srcOrd="4" destOrd="0" presId="urn:microsoft.com/office/officeart/2005/8/layout/cycle1"/>
    <dgm:cxn modelId="{3B3BE205-397E-9049-B2ED-04708D0CD5A4}" type="presParOf" srcId="{9BB13AD0-785B-DF48-8B09-16823A000953}" destId="{CE26AD5A-D44F-6A49-8027-8064959EF246}" srcOrd="5" destOrd="0" presId="urn:microsoft.com/office/officeart/2005/8/layout/cycle1"/>
    <dgm:cxn modelId="{B0AF65F1-0901-594F-9EA9-62A675761E1F}" type="presParOf" srcId="{9BB13AD0-785B-DF48-8B09-16823A000953}" destId="{D81C4614-A1EB-934A-88AB-7AC040CA0F7B}" srcOrd="6" destOrd="0" presId="urn:microsoft.com/office/officeart/2005/8/layout/cycle1"/>
    <dgm:cxn modelId="{332B0B07-588C-8C4B-A912-C1D35F693C96}" type="presParOf" srcId="{9BB13AD0-785B-DF48-8B09-16823A000953}" destId="{78E2950B-BC5B-D446-A52B-F32E247491ED}" srcOrd="7" destOrd="0" presId="urn:microsoft.com/office/officeart/2005/8/layout/cycle1"/>
    <dgm:cxn modelId="{CB741649-279A-454D-869A-E41920E954AF}" type="presParOf" srcId="{9BB13AD0-785B-DF48-8B09-16823A000953}" destId="{05EE25BA-A3D9-634A-B809-B3E1AAF5D230}" srcOrd="8" destOrd="0" presId="urn:microsoft.com/office/officeart/2005/8/layout/cycle1"/>
    <dgm:cxn modelId="{F486D4A7-1842-8B4A-8377-5D8F2775318C}" type="presParOf" srcId="{9BB13AD0-785B-DF48-8B09-16823A000953}" destId="{8DDC3052-75ED-E44C-AE38-F53EBFC6E23E}" srcOrd="9" destOrd="0" presId="urn:microsoft.com/office/officeart/2005/8/layout/cycle1"/>
    <dgm:cxn modelId="{E09A64D6-0887-D243-B92F-CFFAE95E2D59}" type="presParOf" srcId="{9BB13AD0-785B-DF48-8B09-16823A000953}" destId="{B15309B9-8871-7F49-9EEF-EA3A41577176}" srcOrd="10" destOrd="0" presId="urn:microsoft.com/office/officeart/2005/8/layout/cycle1"/>
    <dgm:cxn modelId="{74A5F5B8-283E-EF4A-88F8-DFB9BD39C727}" type="presParOf" srcId="{9BB13AD0-785B-DF48-8B09-16823A000953}" destId="{09D368F8-37B7-2E46-B3D6-7718814C6346}" srcOrd="11" destOrd="0" presId="urn:microsoft.com/office/officeart/2005/8/layout/cycle1"/>
    <dgm:cxn modelId="{0DDC31B9-B063-5645-8630-A850A0E21398}" type="presParOf" srcId="{9BB13AD0-785B-DF48-8B09-16823A000953}" destId="{0E25E96C-97A3-8A42-A6B7-A4BBA01BC7D2}" srcOrd="12" destOrd="0" presId="urn:microsoft.com/office/officeart/2005/8/layout/cycle1"/>
    <dgm:cxn modelId="{E5272822-5244-6143-B5F1-841C40C005DF}" type="presParOf" srcId="{9BB13AD0-785B-DF48-8B09-16823A000953}" destId="{9827EF6F-D8FF-A04A-9B71-5473F7A6A114}" srcOrd="13" destOrd="0" presId="urn:microsoft.com/office/officeart/2005/8/layout/cycle1"/>
    <dgm:cxn modelId="{18B0A9DF-8CF5-3243-B539-2A47C6386C61}" type="presParOf" srcId="{9BB13AD0-785B-DF48-8B09-16823A000953}" destId="{8B21B7CF-3951-1446-B65C-E97385A055E6}"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744280-0B73-844A-A979-9FBFC7F3378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FB61B0B2-24D5-0847-8E24-4CBCD5585B60}">
      <dgm:prSet phldrT="[Text]"/>
      <dgm:spPr/>
      <dgm:t>
        <a:bodyPr/>
        <a:lstStyle/>
        <a:p>
          <a:r>
            <a:rPr lang="en-US" b="1" dirty="0" smtClean="0">
              <a:solidFill>
                <a:srgbClr val="FFFF00"/>
              </a:solidFill>
            </a:rPr>
            <a:t>EL experiences difficulty in the classroom</a:t>
          </a:r>
          <a:endParaRPr lang="en-US" b="1" dirty="0">
            <a:solidFill>
              <a:srgbClr val="FFFF00"/>
            </a:solidFill>
          </a:endParaRPr>
        </a:p>
      </dgm:t>
    </dgm:pt>
    <dgm:pt modelId="{6AC4C4D6-1E46-6E4D-A81C-A9822C5A3254}" type="parTrans" cxnId="{4F658911-823E-3149-882D-55F2B7D2430E}">
      <dgm:prSet/>
      <dgm:spPr/>
      <dgm:t>
        <a:bodyPr/>
        <a:lstStyle/>
        <a:p>
          <a:endParaRPr lang="en-US"/>
        </a:p>
      </dgm:t>
    </dgm:pt>
    <dgm:pt modelId="{4231FAFB-AB67-FC41-BEB3-8DF8D78EB286}" type="sibTrans" cxnId="{4F658911-823E-3149-882D-55F2B7D2430E}">
      <dgm:prSet/>
      <dgm:spPr/>
      <dgm:t>
        <a:bodyPr/>
        <a:lstStyle/>
        <a:p>
          <a:endParaRPr lang="en-US"/>
        </a:p>
      </dgm:t>
    </dgm:pt>
    <dgm:pt modelId="{D8593EAD-39A6-804D-B099-73BC0F60D629}">
      <dgm:prSet phldrT="[Text]"/>
      <dgm:spPr/>
      <dgm:t>
        <a:bodyPr/>
        <a:lstStyle/>
        <a:p>
          <a:r>
            <a:rPr lang="en-US" b="1" dirty="0" smtClean="0">
              <a:solidFill>
                <a:srgbClr val="000090"/>
              </a:solidFill>
            </a:rPr>
            <a:t>Step 1:</a:t>
          </a:r>
          <a:r>
            <a:rPr lang="en-US" dirty="0" smtClean="0">
              <a:solidFill>
                <a:srgbClr val="000090"/>
              </a:solidFill>
            </a:rPr>
            <a:t> </a:t>
          </a:r>
          <a:r>
            <a:rPr lang="en-US" dirty="0" smtClean="0">
              <a:solidFill>
                <a:schemeClr val="bg1"/>
              </a:solidFill>
            </a:rPr>
            <a:t>Teacher makes use of a variety of instructional strategies to address student’s difficulty &amp; records student progress</a:t>
          </a:r>
          <a:endParaRPr lang="en-US" dirty="0">
            <a:solidFill>
              <a:schemeClr val="bg1"/>
            </a:solidFill>
          </a:endParaRPr>
        </a:p>
      </dgm:t>
    </dgm:pt>
    <dgm:pt modelId="{9C141687-3789-F548-8F54-C6F87B04CA52}" type="parTrans" cxnId="{A1F8E4EB-CE43-BD40-B16B-D6ABD48A0ED5}">
      <dgm:prSet/>
      <dgm:spPr/>
      <dgm:t>
        <a:bodyPr/>
        <a:lstStyle/>
        <a:p>
          <a:endParaRPr lang="en-US"/>
        </a:p>
      </dgm:t>
    </dgm:pt>
    <dgm:pt modelId="{9E568687-A531-F042-8F57-9D834DF78885}" type="sibTrans" cxnId="{A1F8E4EB-CE43-BD40-B16B-D6ABD48A0ED5}">
      <dgm:prSet/>
      <dgm:spPr/>
      <dgm:t>
        <a:bodyPr/>
        <a:lstStyle/>
        <a:p>
          <a:endParaRPr lang="en-US"/>
        </a:p>
      </dgm:t>
    </dgm:pt>
    <dgm:pt modelId="{97299A46-1829-2346-AA90-ED14DB060BB9}">
      <dgm:prSet phldrT="[Text]"/>
      <dgm:spPr/>
      <dgm:t>
        <a:bodyPr/>
        <a:lstStyle/>
        <a:p>
          <a:r>
            <a:rPr lang="en-US" b="1" dirty="0" smtClean="0">
              <a:solidFill>
                <a:srgbClr val="000090"/>
              </a:solidFill>
            </a:rPr>
            <a:t>Step 2: </a:t>
          </a:r>
          <a:r>
            <a:rPr lang="en-US" dirty="0" smtClean="0">
              <a:solidFill>
                <a:srgbClr val="FFFFFF"/>
              </a:solidFill>
            </a:rPr>
            <a:t>Teacher requests assistance from in-school problem-solving teams</a:t>
          </a:r>
          <a:endParaRPr lang="en-US" dirty="0">
            <a:solidFill>
              <a:srgbClr val="FFFFFF"/>
            </a:solidFill>
          </a:endParaRPr>
        </a:p>
      </dgm:t>
    </dgm:pt>
    <dgm:pt modelId="{703E22D0-2A47-4748-9B8E-B9B5459432AE}" type="parTrans" cxnId="{E2CEF409-0834-4145-B63C-079E724F2E10}">
      <dgm:prSet/>
      <dgm:spPr/>
      <dgm:t>
        <a:bodyPr/>
        <a:lstStyle/>
        <a:p>
          <a:endParaRPr lang="en-US"/>
        </a:p>
      </dgm:t>
    </dgm:pt>
    <dgm:pt modelId="{5DEA0D4D-2799-244C-B990-97618B429F63}" type="sibTrans" cxnId="{E2CEF409-0834-4145-B63C-079E724F2E10}">
      <dgm:prSet/>
      <dgm:spPr/>
      <dgm:t>
        <a:bodyPr/>
        <a:lstStyle/>
        <a:p>
          <a:endParaRPr lang="en-US"/>
        </a:p>
      </dgm:t>
    </dgm:pt>
    <dgm:pt modelId="{D2B77C32-B389-0940-8C0C-C0C9A9A1E342}">
      <dgm:prSet/>
      <dgm:spPr/>
      <dgm:t>
        <a:bodyPr/>
        <a:lstStyle/>
        <a:p>
          <a:r>
            <a:rPr lang="en-US" b="1" dirty="0" smtClean="0">
              <a:solidFill>
                <a:srgbClr val="000090"/>
              </a:solidFill>
            </a:rPr>
            <a:t>Step 3</a:t>
          </a:r>
          <a:r>
            <a:rPr lang="en-US" b="1" dirty="0" smtClean="0">
              <a:solidFill>
                <a:schemeClr val="accent2">
                  <a:lumMod val="40000"/>
                  <a:lumOff val="60000"/>
                </a:schemeClr>
              </a:solidFill>
            </a:rPr>
            <a:t>:</a:t>
          </a:r>
          <a:r>
            <a:rPr lang="en-US" dirty="0" smtClean="0">
              <a:solidFill>
                <a:schemeClr val="accent2">
                  <a:lumMod val="40000"/>
                  <a:lumOff val="60000"/>
                </a:schemeClr>
              </a:solidFill>
            </a:rPr>
            <a:t> </a:t>
          </a:r>
          <a:r>
            <a:rPr lang="en-US" dirty="0" smtClean="0">
              <a:solidFill>
                <a:srgbClr val="FFFFFF"/>
              </a:solidFill>
            </a:rPr>
            <a:t>In school problem-solving team develops an intervention plan &amp; timeframe</a:t>
          </a:r>
          <a:endParaRPr lang="en-US" dirty="0">
            <a:solidFill>
              <a:srgbClr val="FFFFFF"/>
            </a:solidFill>
          </a:endParaRPr>
        </a:p>
      </dgm:t>
    </dgm:pt>
    <dgm:pt modelId="{6E1519B5-3F62-FB4A-A068-B24FB860D926}" type="parTrans" cxnId="{3646905D-5164-D742-BFF2-016CC852B111}">
      <dgm:prSet/>
      <dgm:spPr/>
      <dgm:t>
        <a:bodyPr/>
        <a:lstStyle/>
        <a:p>
          <a:endParaRPr lang="en-US"/>
        </a:p>
      </dgm:t>
    </dgm:pt>
    <dgm:pt modelId="{EB04EC62-AFC4-454D-BDBD-86DC2CDFAC6C}" type="sibTrans" cxnId="{3646905D-5164-D742-BFF2-016CC852B111}">
      <dgm:prSet/>
      <dgm:spPr/>
      <dgm:t>
        <a:bodyPr/>
        <a:lstStyle/>
        <a:p>
          <a:endParaRPr lang="en-US"/>
        </a:p>
      </dgm:t>
    </dgm:pt>
    <dgm:pt modelId="{43BE903D-07CD-E64D-B7E2-FD8D88C62455}">
      <dgm:prSet/>
      <dgm:spPr/>
      <dgm:t>
        <a:bodyPr/>
        <a:lstStyle/>
        <a:p>
          <a:r>
            <a:rPr lang="en-US" b="1" dirty="0" smtClean="0">
              <a:solidFill>
                <a:srgbClr val="000090"/>
              </a:solidFill>
            </a:rPr>
            <a:t>Step 4:</a:t>
          </a:r>
          <a:r>
            <a:rPr lang="en-US" b="1" dirty="0" smtClean="0">
              <a:solidFill>
                <a:srgbClr val="FF0000"/>
              </a:solidFill>
            </a:rPr>
            <a:t> </a:t>
          </a:r>
          <a:r>
            <a:rPr lang="en-US" dirty="0" smtClean="0">
              <a:solidFill>
                <a:srgbClr val="FFFFFF"/>
              </a:solidFill>
            </a:rPr>
            <a:t>In school-team reevaluates intervention plan and assesses student progress over time</a:t>
          </a:r>
          <a:endParaRPr lang="en-US" dirty="0">
            <a:solidFill>
              <a:srgbClr val="FFFFFF"/>
            </a:solidFill>
          </a:endParaRPr>
        </a:p>
      </dgm:t>
    </dgm:pt>
    <dgm:pt modelId="{972D28BC-1D5E-8342-BC56-F86014752F8D}" type="parTrans" cxnId="{F59574DC-460C-924E-878C-97165A74138D}">
      <dgm:prSet/>
      <dgm:spPr/>
      <dgm:t>
        <a:bodyPr/>
        <a:lstStyle/>
        <a:p>
          <a:endParaRPr lang="en-US"/>
        </a:p>
      </dgm:t>
    </dgm:pt>
    <dgm:pt modelId="{9D21DF2C-4864-EC4B-8546-8CDC645D73EE}" type="sibTrans" cxnId="{F59574DC-460C-924E-878C-97165A74138D}">
      <dgm:prSet/>
      <dgm:spPr/>
      <dgm:t>
        <a:bodyPr/>
        <a:lstStyle/>
        <a:p>
          <a:endParaRPr lang="en-US"/>
        </a:p>
      </dgm:t>
    </dgm:pt>
    <dgm:pt modelId="{9314AC8E-8D31-204D-8561-094227164DBB}" type="pres">
      <dgm:prSet presAssocID="{5B744280-0B73-844A-A979-9FBFC7F33784}" presName="outerComposite" presStyleCnt="0">
        <dgm:presLayoutVars>
          <dgm:chMax val="5"/>
          <dgm:dir/>
          <dgm:resizeHandles val="exact"/>
        </dgm:presLayoutVars>
      </dgm:prSet>
      <dgm:spPr/>
      <dgm:t>
        <a:bodyPr/>
        <a:lstStyle/>
        <a:p>
          <a:endParaRPr lang="en-US"/>
        </a:p>
      </dgm:t>
    </dgm:pt>
    <dgm:pt modelId="{CA8AF04D-CFC1-5A49-AE35-F1CD9D7EE54D}" type="pres">
      <dgm:prSet presAssocID="{5B744280-0B73-844A-A979-9FBFC7F33784}" presName="dummyMaxCanvas" presStyleCnt="0">
        <dgm:presLayoutVars/>
      </dgm:prSet>
      <dgm:spPr/>
    </dgm:pt>
    <dgm:pt modelId="{6F5361F7-0550-3D46-A6ED-713988AAA6DD}" type="pres">
      <dgm:prSet presAssocID="{5B744280-0B73-844A-A979-9FBFC7F33784}" presName="FiveNodes_1" presStyleLbl="node1" presStyleIdx="0" presStyleCnt="5">
        <dgm:presLayoutVars>
          <dgm:bulletEnabled val="1"/>
        </dgm:presLayoutVars>
      </dgm:prSet>
      <dgm:spPr/>
      <dgm:t>
        <a:bodyPr/>
        <a:lstStyle/>
        <a:p>
          <a:endParaRPr lang="en-US"/>
        </a:p>
      </dgm:t>
    </dgm:pt>
    <dgm:pt modelId="{C2E35B70-2248-C149-A68A-7D9A96CB41CB}" type="pres">
      <dgm:prSet presAssocID="{5B744280-0B73-844A-A979-9FBFC7F33784}" presName="FiveNodes_2" presStyleLbl="node1" presStyleIdx="1" presStyleCnt="5">
        <dgm:presLayoutVars>
          <dgm:bulletEnabled val="1"/>
        </dgm:presLayoutVars>
      </dgm:prSet>
      <dgm:spPr/>
      <dgm:t>
        <a:bodyPr/>
        <a:lstStyle/>
        <a:p>
          <a:endParaRPr lang="en-US"/>
        </a:p>
      </dgm:t>
    </dgm:pt>
    <dgm:pt modelId="{11D40EF7-F049-AB41-A3AA-302A0006C634}" type="pres">
      <dgm:prSet presAssocID="{5B744280-0B73-844A-A979-9FBFC7F33784}" presName="FiveNodes_3" presStyleLbl="node1" presStyleIdx="2" presStyleCnt="5">
        <dgm:presLayoutVars>
          <dgm:bulletEnabled val="1"/>
        </dgm:presLayoutVars>
      </dgm:prSet>
      <dgm:spPr/>
      <dgm:t>
        <a:bodyPr/>
        <a:lstStyle/>
        <a:p>
          <a:endParaRPr lang="en-US"/>
        </a:p>
      </dgm:t>
    </dgm:pt>
    <dgm:pt modelId="{F45A55F1-0780-4347-B55E-EA9B71A69CE4}" type="pres">
      <dgm:prSet presAssocID="{5B744280-0B73-844A-A979-9FBFC7F33784}" presName="FiveNodes_4" presStyleLbl="node1" presStyleIdx="3" presStyleCnt="5">
        <dgm:presLayoutVars>
          <dgm:bulletEnabled val="1"/>
        </dgm:presLayoutVars>
      </dgm:prSet>
      <dgm:spPr/>
      <dgm:t>
        <a:bodyPr/>
        <a:lstStyle/>
        <a:p>
          <a:endParaRPr lang="en-US"/>
        </a:p>
      </dgm:t>
    </dgm:pt>
    <dgm:pt modelId="{60AF817A-E030-5F43-A9B2-123B874820ED}" type="pres">
      <dgm:prSet presAssocID="{5B744280-0B73-844A-A979-9FBFC7F33784}" presName="FiveNodes_5" presStyleLbl="node1" presStyleIdx="4" presStyleCnt="5">
        <dgm:presLayoutVars>
          <dgm:bulletEnabled val="1"/>
        </dgm:presLayoutVars>
      </dgm:prSet>
      <dgm:spPr/>
      <dgm:t>
        <a:bodyPr/>
        <a:lstStyle/>
        <a:p>
          <a:endParaRPr lang="en-US"/>
        </a:p>
      </dgm:t>
    </dgm:pt>
    <dgm:pt modelId="{A1759E7E-18F0-BA4D-B6BB-423028992DC0}" type="pres">
      <dgm:prSet presAssocID="{5B744280-0B73-844A-A979-9FBFC7F33784}" presName="FiveConn_1-2" presStyleLbl="fgAccFollowNode1" presStyleIdx="0" presStyleCnt="4">
        <dgm:presLayoutVars>
          <dgm:bulletEnabled val="1"/>
        </dgm:presLayoutVars>
      </dgm:prSet>
      <dgm:spPr/>
      <dgm:t>
        <a:bodyPr/>
        <a:lstStyle/>
        <a:p>
          <a:endParaRPr lang="en-US"/>
        </a:p>
      </dgm:t>
    </dgm:pt>
    <dgm:pt modelId="{D07F9B57-CBB4-634D-9713-EF441C5C6A73}" type="pres">
      <dgm:prSet presAssocID="{5B744280-0B73-844A-A979-9FBFC7F33784}" presName="FiveConn_2-3" presStyleLbl="fgAccFollowNode1" presStyleIdx="1" presStyleCnt="4">
        <dgm:presLayoutVars>
          <dgm:bulletEnabled val="1"/>
        </dgm:presLayoutVars>
      </dgm:prSet>
      <dgm:spPr/>
      <dgm:t>
        <a:bodyPr/>
        <a:lstStyle/>
        <a:p>
          <a:endParaRPr lang="en-US"/>
        </a:p>
      </dgm:t>
    </dgm:pt>
    <dgm:pt modelId="{6A4438B6-85FC-EA4C-BE4E-573C0C18027C}" type="pres">
      <dgm:prSet presAssocID="{5B744280-0B73-844A-A979-9FBFC7F33784}" presName="FiveConn_3-4" presStyleLbl="fgAccFollowNode1" presStyleIdx="2" presStyleCnt="4">
        <dgm:presLayoutVars>
          <dgm:bulletEnabled val="1"/>
        </dgm:presLayoutVars>
      </dgm:prSet>
      <dgm:spPr/>
      <dgm:t>
        <a:bodyPr/>
        <a:lstStyle/>
        <a:p>
          <a:endParaRPr lang="en-US"/>
        </a:p>
      </dgm:t>
    </dgm:pt>
    <dgm:pt modelId="{B5F88EE3-EB01-9C47-99EB-C2A29109EA9B}" type="pres">
      <dgm:prSet presAssocID="{5B744280-0B73-844A-A979-9FBFC7F33784}" presName="FiveConn_4-5" presStyleLbl="fgAccFollowNode1" presStyleIdx="3" presStyleCnt="4">
        <dgm:presLayoutVars>
          <dgm:bulletEnabled val="1"/>
        </dgm:presLayoutVars>
      </dgm:prSet>
      <dgm:spPr/>
      <dgm:t>
        <a:bodyPr/>
        <a:lstStyle/>
        <a:p>
          <a:endParaRPr lang="en-US"/>
        </a:p>
      </dgm:t>
    </dgm:pt>
    <dgm:pt modelId="{9845179C-59D1-9241-8435-E5A6D5F3A279}" type="pres">
      <dgm:prSet presAssocID="{5B744280-0B73-844A-A979-9FBFC7F33784}" presName="FiveNodes_1_text" presStyleLbl="node1" presStyleIdx="4" presStyleCnt="5">
        <dgm:presLayoutVars>
          <dgm:bulletEnabled val="1"/>
        </dgm:presLayoutVars>
      </dgm:prSet>
      <dgm:spPr/>
      <dgm:t>
        <a:bodyPr/>
        <a:lstStyle/>
        <a:p>
          <a:endParaRPr lang="en-US"/>
        </a:p>
      </dgm:t>
    </dgm:pt>
    <dgm:pt modelId="{30920118-0CED-D34D-9FC8-EE009D961727}" type="pres">
      <dgm:prSet presAssocID="{5B744280-0B73-844A-A979-9FBFC7F33784}" presName="FiveNodes_2_text" presStyleLbl="node1" presStyleIdx="4" presStyleCnt="5">
        <dgm:presLayoutVars>
          <dgm:bulletEnabled val="1"/>
        </dgm:presLayoutVars>
      </dgm:prSet>
      <dgm:spPr/>
      <dgm:t>
        <a:bodyPr/>
        <a:lstStyle/>
        <a:p>
          <a:endParaRPr lang="en-US"/>
        </a:p>
      </dgm:t>
    </dgm:pt>
    <dgm:pt modelId="{75C9C202-17CD-314E-B817-C1B3C52228B5}" type="pres">
      <dgm:prSet presAssocID="{5B744280-0B73-844A-A979-9FBFC7F33784}" presName="FiveNodes_3_text" presStyleLbl="node1" presStyleIdx="4" presStyleCnt="5">
        <dgm:presLayoutVars>
          <dgm:bulletEnabled val="1"/>
        </dgm:presLayoutVars>
      </dgm:prSet>
      <dgm:spPr/>
      <dgm:t>
        <a:bodyPr/>
        <a:lstStyle/>
        <a:p>
          <a:endParaRPr lang="en-US"/>
        </a:p>
      </dgm:t>
    </dgm:pt>
    <dgm:pt modelId="{A625F23B-9760-8748-AF5F-56AF726D1840}" type="pres">
      <dgm:prSet presAssocID="{5B744280-0B73-844A-A979-9FBFC7F33784}" presName="FiveNodes_4_text" presStyleLbl="node1" presStyleIdx="4" presStyleCnt="5">
        <dgm:presLayoutVars>
          <dgm:bulletEnabled val="1"/>
        </dgm:presLayoutVars>
      </dgm:prSet>
      <dgm:spPr/>
      <dgm:t>
        <a:bodyPr/>
        <a:lstStyle/>
        <a:p>
          <a:endParaRPr lang="en-US"/>
        </a:p>
      </dgm:t>
    </dgm:pt>
    <dgm:pt modelId="{34F8FB6A-E4C1-704C-B92D-AC40BCBE22E3}" type="pres">
      <dgm:prSet presAssocID="{5B744280-0B73-844A-A979-9FBFC7F33784}" presName="FiveNodes_5_text" presStyleLbl="node1" presStyleIdx="4" presStyleCnt="5">
        <dgm:presLayoutVars>
          <dgm:bulletEnabled val="1"/>
        </dgm:presLayoutVars>
      </dgm:prSet>
      <dgm:spPr/>
      <dgm:t>
        <a:bodyPr/>
        <a:lstStyle/>
        <a:p>
          <a:endParaRPr lang="en-US"/>
        </a:p>
      </dgm:t>
    </dgm:pt>
  </dgm:ptLst>
  <dgm:cxnLst>
    <dgm:cxn modelId="{F59574DC-460C-924E-878C-97165A74138D}" srcId="{5B744280-0B73-844A-A979-9FBFC7F33784}" destId="{43BE903D-07CD-E64D-B7E2-FD8D88C62455}" srcOrd="4" destOrd="0" parTransId="{972D28BC-1D5E-8342-BC56-F86014752F8D}" sibTransId="{9D21DF2C-4864-EC4B-8546-8CDC645D73EE}"/>
    <dgm:cxn modelId="{55A1D9FF-CABA-B94D-BBA3-97758CACDDB2}" type="presOf" srcId="{D8593EAD-39A6-804D-B099-73BC0F60D629}" destId="{30920118-0CED-D34D-9FC8-EE009D961727}" srcOrd="1" destOrd="0" presId="urn:microsoft.com/office/officeart/2005/8/layout/vProcess5"/>
    <dgm:cxn modelId="{473AA291-8D1C-6047-A161-1ADF0BE64B5D}" type="presOf" srcId="{97299A46-1829-2346-AA90-ED14DB060BB9}" destId="{75C9C202-17CD-314E-B817-C1B3C52228B5}" srcOrd="1" destOrd="0" presId="urn:microsoft.com/office/officeart/2005/8/layout/vProcess5"/>
    <dgm:cxn modelId="{D279F233-99BD-1944-BE54-671C94BFEA31}" type="presOf" srcId="{5B744280-0B73-844A-A979-9FBFC7F33784}" destId="{9314AC8E-8D31-204D-8561-094227164DBB}" srcOrd="0" destOrd="0" presId="urn:microsoft.com/office/officeart/2005/8/layout/vProcess5"/>
    <dgm:cxn modelId="{0BC393D3-7E78-C149-9277-7F509F1575CF}" type="presOf" srcId="{4231FAFB-AB67-FC41-BEB3-8DF8D78EB286}" destId="{A1759E7E-18F0-BA4D-B6BB-423028992DC0}" srcOrd="0" destOrd="0" presId="urn:microsoft.com/office/officeart/2005/8/layout/vProcess5"/>
    <dgm:cxn modelId="{04268C2C-F2B4-794D-80D6-39D79ADDBB88}" type="presOf" srcId="{D8593EAD-39A6-804D-B099-73BC0F60D629}" destId="{C2E35B70-2248-C149-A68A-7D9A96CB41CB}" srcOrd="0" destOrd="0" presId="urn:microsoft.com/office/officeart/2005/8/layout/vProcess5"/>
    <dgm:cxn modelId="{66FE55A0-7CA2-8C4B-B5A0-1A3578E0D82A}" type="presOf" srcId="{EB04EC62-AFC4-454D-BDBD-86DC2CDFAC6C}" destId="{B5F88EE3-EB01-9C47-99EB-C2A29109EA9B}" srcOrd="0" destOrd="0" presId="urn:microsoft.com/office/officeart/2005/8/layout/vProcess5"/>
    <dgm:cxn modelId="{B493A37E-9ABF-AA45-BBF4-D8D1CB09D8B5}" type="presOf" srcId="{5DEA0D4D-2799-244C-B990-97618B429F63}" destId="{6A4438B6-85FC-EA4C-BE4E-573C0C18027C}" srcOrd="0" destOrd="0" presId="urn:microsoft.com/office/officeart/2005/8/layout/vProcess5"/>
    <dgm:cxn modelId="{A3E5DCFC-EC38-8445-AC79-DE7FCA99163B}" type="presOf" srcId="{D2B77C32-B389-0940-8C0C-C0C9A9A1E342}" destId="{A625F23B-9760-8748-AF5F-56AF726D1840}" srcOrd="1" destOrd="0" presId="urn:microsoft.com/office/officeart/2005/8/layout/vProcess5"/>
    <dgm:cxn modelId="{7D4B068B-D954-784B-B0C9-66522A853B68}" type="presOf" srcId="{43BE903D-07CD-E64D-B7E2-FD8D88C62455}" destId="{34F8FB6A-E4C1-704C-B92D-AC40BCBE22E3}" srcOrd="1" destOrd="0" presId="urn:microsoft.com/office/officeart/2005/8/layout/vProcess5"/>
    <dgm:cxn modelId="{4F658911-823E-3149-882D-55F2B7D2430E}" srcId="{5B744280-0B73-844A-A979-9FBFC7F33784}" destId="{FB61B0B2-24D5-0847-8E24-4CBCD5585B60}" srcOrd="0" destOrd="0" parTransId="{6AC4C4D6-1E46-6E4D-A81C-A9822C5A3254}" sibTransId="{4231FAFB-AB67-FC41-BEB3-8DF8D78EB286}"/>
    <dgm:cxn modelId="{B5C8712E-B265-6F4D-B46A-67993BDA8A17}" type="presOf" srcId="{FB61B0B2-24D5-0847-8E24-4CBCD5585B60}" destId="{6F5361F7-0550-3D46-A6ED-713988AAA6DD}" srcOrd="0" destOrd="0" presId="urn:microsoft.com/office/officeart/2005/8/layout/vProcess5"/>
    <dgm:cxn modelId="{30264944-C786-E24C-9835-2EE20CBBA312}" type="presOf" srcId="{43BE903D-07CD-E64D-B7E2-FD8D88C62455}" destId="{60AF817A-E030-5F43-A9B2-123B874820ED}" srcOrd="0" destOrd="0" presId="urn:microsoft.com/office/officeart/2005/8/layout/vProcess5"/>
    <dgm:cxn modelId="{0CF61F73-787D-AA49-A991-D14E62CCF6A1}" type="presOf" srcId="{97299A46-1829-2346-AA90-ED14DB060BB9}" destId="{11D40EF7-F049-AB41-A3AA-302A0006C634}" srcOrd="0" destOrd="0" presId="urn:microsoft.com/office/officeart/2005/8/layout/vProcess5"/>
    <dgm:cxn modelId="{7D0E1CB3-9D14-204B-A0E0-0A09294FD884}" type="presOf" srcId="{D2B77C32-B389-0940-8C0C-C0C9A9A1E342}" destId="{F45A55F1-0780-4347-B55E-EA9B71A69CE4}" srcOrd="0" destOrd="0" presId="urn:microsoft.com/office/officeart/2005/8/layout/vProcess5"/>
    <dgm:cxn modelId="{AE684DB4-89B9-8941-8421-AB788FD8B73A}" type="presOf" srcId="{FB61B0B2-24D5-0847-8E24-4CBCD5585B60}" destId="{9845179C-59D1-9241-8435-E5A6D5F3A279}" srcOrd="1" destOrd="0" presId="urn:microsoft.com/office/officeart/2005/8/layout/vProcess5"/>
    <dgm:cxn modelId="{3646905D-5164-D742-BFF2-016CC852B111}" srcId="{5B744280-0B73-844A-A979-9FBFC7F33784}" destId="{D2B77C32-B389-0940-8C0C-C0C9A9A1E342}" srcOrd="3" destOrd="0" parTransId="{6E1519B5-3F62-FB4A-A068-B24FB860D926}" sibTransId="{EB04EC62-AFC4-454D-BDBD-86DC2CDFAC6C}"/>
    <dgm:cxn modelId="{D249A526-A19E-5741-9F2C-08EF9312AEF6}" type="presOf" srcId="{9E568687-A531-F042-8F57-9D834DF78885}" destId="{D07F9B57-CBB4-634D-9713-EF441C5C6A73}" srcOrd="0" destOrd="0" presId="urn:microsoft.com/office/officeart/2005/8/layout/vProcess5"/>
    <dgm:cxn modelId="{A1F8E4EB-CE43-BD40-B16B-D6ABD48A0ED5}" srcId="{5B744280-0B73-844A-A979-9FBFC7F33784}" destId="{D8593EAD-39A6-804D-B099-73BC0F60D629}" srcOrd="1" destOrd="0" parTransId="{9C141687-3789-F548-8F54-C6F87B04CA52}" sibTransId="{9E568687-A531-F042-8F57-9D834DF78885}"/>
    <dgm:cxn modelId="{E2CEF409-0834-4145-B63C-079E724F2E10}" srcId="{5B744280-0B73-844A-A979-9FBFC7F33784}" destId="{97299A46-1829-2346-AA90-ED14DB060BB9}" srcOrd="2" destOrd="0" parTransId="{703E22D0-2A47-4748-9B8E-B9B5459432AE}" sibTransId="{5DEA0D4D-2799-244C-B990-97618B429F63}"/>
    <dgm:cxn modelId="{271AA5D4-62A3-A942-B7B6-6583E7C4CE97}" type="presParOf" srcId="{9314AC8E-8D31-204D-8561-094227164DBB}" destId="{CA8AF04D-CFC1-5A49-AE35-F1CD9D7EE54D}" srcOrd="0" destOrd="0" presId="urn:microsoft.com/office/officeart/2005/8/layout/vProcess5"/>
    <dgm:cxn modelId="{2AB62EEF-6BC8-1748-8D5B-DA33F99EDFBF}" type="presParOf" srcId="{9314AC8E-8D31-204D-8561-094227164DBB}" destId="{6F5361F7-0550-3D46-A6ED-713988AAA6DD}" srcOrd="1" destOrd="0" presId="urn:microsoft.com/office/officeart/2005/8/layout/vProcess5"/>
    <dgm:cxn modelId="{582E2D72-3816-F74A-9876-32A5A8360074}" type="presParOf" srcId="{9314AC8E-8D31-204D-8561-094227164DBB}" destId="{C2E35B70-2248-C149-A68A-7D9A96CB41CB}" srcOrd="2" destOrd="0" presId="urn:microsoft.com/office/officeart/2005/8/layout/vProcess5"/>
    <dgm:cxn modelId="{17DF843B-F96B-FD4E-8C28-51C388E49844}" type="presParOf" srcId="{9314AC8E-8D31-204D-8561-094227164DBB}" destId="{11D40EF7-F049-AB41-A3AA-302A0006C634}" srcOrd="3" destOrd="0" presId="urn:microsoft.com/office/officeart/2005/8/layout/vProcess5"/>
    <dgm:cxn modelId="{98E43145-CA99-384A-AC5F-47E6191F9D21}" type="presParOf" srcId="{9314AC8E-8D31-204D-8561-094227164DBB}" destId="{F45A55F1-0780-4347-B55E-EA9B71A69CE4}" srcOrd="4" destOrd="0" presId="urn:microsoft.com/office/officeart/2005/8/layout/vProcess5"/>
    <dgm:cxn modelId="{2E711D26-A7F0-9944-88EB-984C493A212E}" type="presParOf" srcId="{9314AC8E-8D31-204D-8561-094227164DBB}" destId="{60AF817A-E030-5F43-A9B2-123B874820ED}" srcOrd="5" destOrd="0" presId="urn:microsoft.com/office/officeart/2005/8/layout/vProcess5"/>
    <dgm:cxn modelId="{7EB823F9-661A-4348-AE51-188FFDAD5255}" type="presParOf" srcId="{9314AC8E-8D31-204D-8561-094227164DBB}" destId="{A1759E7E-18F0-BA4D-B6BB-423028992DC0}" srcOrd="6" destOrd="0" presId="urn:microsoft.com/office/officeart/2005/8/layout/vProcess5"/>
    <dgm:cxn modelId="{F5C5E173-202C-7743-A591-24124C2547DC}" type="presParOf" srcId="{9314AC8E-8D31-204D-8561-094227164DBB}" destId="{D07F9B57-CBB4-634D-9713-EF441C5C6A73}" srcOrd="7" destOrd="0" presId="urn:microsoft.com/office/officeart/2005/8/layout/vProcess5"/>
    <dgm:cxn modelId="{82526886-FAD4-2649-AB27-D13C354D2CC8}" type="presParOf" srcId="{9314AC8E-8D31-204D-8561-094227164DBB}" destId="{6A4438B6-85FC-EA4C-BE4E-573C0C18027C}" srcOrd="8" destOrd="0" presId="urn:microsoft.com/office/officeart/2005/8/layout/vProcess5"/>
    <dgm:cxn modelId="{02F07ADF-C735-5942-A6CA-28BA6C277A15}" type="presParOf" srcId="{9314AC8E-8D31-204D-8561-094227164DBB}" destId="{B5F88EE3-EB01-9C47-99EB-C2A29109EA9B}" srcOrd="9" destOrd="0" presId="urn:microsoft.com/office/officeart/2005/8/layout/vProcess5"/>
    <dgm:cxn modelId="{0E118EFE-8490-3341-8043-5AD6252AA130}" type="presParOf" srcId="{9314AC8E-8D31-204D-8561-094227164DBB}" destId="{9845179C-59D1-9241-8435-E5A6D5F3A279}" srcOrd="10" destOrd="0" presId="urn:microsoft.com/office/officeart/2005/8/layout/vProcess5"/>
    <dgm:cxn modelId="{62EB6C0E-7362-FD4B-9280-D358D7E654D0}" type="presParOf" srcId="{9314AC8E-8D31-204D-8561-094227164DBB}" destId="{30920118-0CED-D34D-9FC8-EE009D961727}" srcOrd="11" destOrd="0" presId="urn:microsoft.com/office/officeart/2005/8/layout/vProcess5"/>
    <dgm:cxn modelId="{40C3450B-2C2B-9041-84D4-7B3C9100CDF7}" type="presParOf" srcId="{9314AC8E-8D31-204D-8561-094227164DBB}" destId="{75C9C202-17CD-314E-B817-C1B3C52228B5}" srcOrd="12" destOrd="0" presId="urn:microsoft.com/office/officeart/2005/8/layout/vProcess5"/>
    <dgm:cxn modelId="{6CB61D4B-045B-4A45-985B-8F2E0651EC67}" type="presParOf" srcId="{9314AC8E-8D31-204D-8561-094227164DBB}" destId="{A625F23B-9760-8748-AF5F-56AF726D1840}" srcOrd="13" destOrd="0" presId="urn:microsoft.com/office/officeart/2005/8/layout/vProcess5"/>
    <dgm:cxn modelId="{EB6EC9F9-CC79-2D41-99E1-CA1F98DE1501}" type="presParOf" srcId="{9314AC8E-8D31-204D-8561-094227164DBB}" destId="{34F8FB6A-E4C1-704C-B92D-AC40BCBE22E3}" srcOrd="14" destOrd="0" presId="urn:microsoft.com/office/officeart/2005/8/layout/vProcess5"/>
  </dgm:cxnLst>
  <dgm:bg>
    <a:solidFill>
      <a:schemeClr val="accent5">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B744280-0B73-844A-A979-9FBFC7F3378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FB61B0B2-24D5-0847-8E24-4CBCD5585B60}">
      <dgm:prSet phldrT="[Text]"/>
      <dgm:spPr/>
      <dgm:t>
        <a:bodyPr/>
        <a:lstStyle/>
        <a:p>
          <a:r>
            <a:rPr lang="en-US" b="1" dirty="0" smtClean="0">
              <a:solidFill>
                <a:srgbClr val="FFFF00"/>
              </a:solidFill>
            </a:rPr>
            <a:t>EL continues to experience difficulty in the classroom</a:t>
          </a:r>
          <a:endParaRPr lang="en-US" b="1" dirty="0">
            <a:solidFill>
              <a:srgbClr val="FFFF00"/>
            </a:solidFill>
          </a:endParaRPr>
        </a:p>
      </dgm:t>
    </dgm:pt>
    <dgm:pt modelId="{6AC4C4D6-1E46-6E4D-A81C-A9822C5A3254}" type="parTrans" cxnId="{4F658911-823E-3149-882D-55F2B7D2430E}">
      <dgm:prSet/>
      <dgm:spPr/>
      <dgm:t>
        <a:bodyPr/>
        <a:lstStyle/>
        <a:p>
          <a:endParaRPr lang="en-US"/>
        </a:p>
      </dgm:t>
    </dgm:pt>
    <dgm:pt modelId="{4231FAFB-AB67-FC41-BEB3-8DF8D78EB286}" type="sibTrans" cxnId="{4F658911-823E-3149-882D-55F2B7D2430E}">
      <dgm:prSet/>
      <dgm:spPr/>
      <dgm:t>
        <a:bodyPr/>
        <a:lstStyle/>
        <a:p>
          <a:endParaRPr lang="en-US"/>
        </a:p>
      </dgm:t>
    </dgm:pt>
    <dgm:pt modelId="{D8593EAD-39A6-804D-B099-73BC0F60D629}">
      <dgm:prSet phldrT="[Text]"/>
      <dgm:spPr/>
      <dgm:t>
        <a:bodyPr/>
        <a:lstStyle/>
        <a:p>
          <a:r>
            <a:rPr lang="en-US" b="1" dirty="0" smtClean="0">
              <a:solidFill>
                <a:srgbClr val="000090"/>
              </a:solidFill>
            </a:rPr>
            <a:t>Step 5a:</a:t>
          </a:r>
          <a:r>
            <a:rPr lang="en-US" dirty="0" smtClean="0">
              <a:solidFill>
                <a:srgbClr val="CCFFCC"/>
              </a:solidFill>
            </a:rPr>
            <a:t> </a:t>
          </a:r>
          <a:r>
            <a:rPr lang="en-US" dirty="0" smtClean="0">
              <a:solidFill>
                <a:schemeClr val="bg1"/>
              </a:solidFill>
            </a:rPr>
            <a:t>In school problem-solving team modifies or expands intervention plan &amp; adjusts timeframe </a:t>
          </a:r>
          <a:r>
            <a:rPr lang="en-US" b="1" dirty="0" smtClean="0">
              <a:solidFill>
                <a:srgbClr val="000090"/>
              </a:solidFill>
            </a:rPr>
            <a:t>OR</a:t>
          </a:r>
          <a:endParaRPr lang="en-US" b="1" dirty="0">
            <a:solidFill>
              <a:srgbClr val="000090"/>
            </a:solidFill>
          </a:endParaRPr>
        </a:p>
      </dgm:t>
    </dgm:pt>
    <dgm:pt modelId="{9C141687-3789-F548-8F54-C6F87B04CA52}" type="parTrans" cxnId="{A1F8E4EB-CE43-BD40-B16B-D6ABD48A0ED5}">
      <dgm:prSet/>
      <dgm:spPr/>
      <dgm:t>
        <a:bodyPr/>
        <a:lstStyle/>
        <a:p>
          <a:endParaRPr lang="en-US"/>
        </a:p>
      </dgm:t>
    </dgm:pt>
    <dgm:pt modelId="{9E568687-A531-F042-8F57-9D834DF78885}" type="sibTrans" cxnId="{A1F8E4EB-CE43-BD40-B16B-D6ABD48A0ED5}">
      <dgm:prSet/>
      <dgm:spPr/>
      <dgm:t>
        <a:bodyPr/>
        <a:lstStyle/>
        <a:p>
          <a:endParaRPr lang="en-US"/>
        </a:p>
      </dgm:t>
    </dgm:pt>
    <dgm:pt modelId="{97299A46-1829-2346-AA90-ED14DB060BB9}">
      <dgm:prSet phldrT="[Text]"/>
      <dgm:spPr/>
      <dgm:t>
        <a:bodyPr/>
        <a:lstStyle/>
        <a:p>
          <a:r>
            <a:rPr lang="en-US" b="1" dirty="0" smtClean="0">
              <a:solidFill>
                <a:srgbClr val="000090"/>
              </a:solidFill>
            </a:rPr>
            <a:t>Step 5b: </a:t>
          </a:r>
          <a:r>
            <a:rPr lang="en-US" dirty="0" smtClean="0">
              <a:solidFill>
                <a:schemeClr val="bg1"/>
              </a:solidFill>
            </a:rPr>
            <a:t>In school problem-solving team requests dual language assessment</a:t>
          </a:r>
          <a:endParaRPr lang="en-US" dirty="0">
            <a:solidFill>
              <a:schemeClr val="bg1"/>
            </a:solidFill>
          </a:endParaRPr>
        </a:p>
      </dgm:t>
    </dgm:pt>
    <dgm:pt modelId="{703E22D0-2A47-4748-9B8E-B9B5459432AE}" type="parTrans" cxnId="{E2CEF409-0834-4145-B63C-079E724F2E10}">
      <dgm:prSet/>
      <dgm:spPr/>
      <dgm:t>
        <a:bodyPr/>
        <a:lstStyle/>
        <a:p>
          <a:endParaRPr lang="en-US"/>
        </a:p>
      </dgm:t>
    </dgm:pt>
    <dgm:pt modelId="{5DEA0D4D-2799-244C-B990-97618B429F63}" type="sibTrans" cxnId="{E2CEF409-0834-4145-B63C-079E724F2E10}">
      <dgm:prSet/>
      <dgm:spPr/>
      <dgm:t>
        <a:bodyPr/>
        <a:lstStyle/>
        <a:p>
          <a:endParaRPr lang="en-US"/>
        </a:p>
      </dgm:t>
    </dgm:pt>
    <dgm:pt modelId="{D2B77C32-B389-0940-8C0C-C0C9A9A1E342}">
      <dgm:prSet/>
      <dgm:spPr/>
      <dgm:t>
        <a:bodyPr/>
        <a:lstStyle/>
        <a:p>
          <a:r>
            <a:rPr lang="en-US" b="1" dirty="0" smtClean="0">
              <a:solidFill>
                <a:srgbClr val="000090"/>
              </a:solidFill>
            </a:rPr>
            <a:t>Step 6:</a:t>
          </a:r>
          <a:r>
            <a:rPr lang="en-US" b="1" dirty="0" smtClean="0">
              <a:solidFill>
                <a:schemeClr val="tx2">
                  <a:lumMod val="20000"/>
                  <a:lumOff val="80000"/>
                </a:schemeClr>
              </a:solidFill>
            </a:rPr>
            <a:t> </a:t>
          </a:r>
          <a:r>
            <a:rPr lang="en-US" dirty="0" smtClean="0">
              <a:solidFill>
                <a:schemeClr val="bg1"/>
              </a:solidFill>
            </a:rPr>
            <a:t>Dual language assessment is conducted to determine appropriate action</a:t>
          </a:r>
          <a:endParaRPr lang="en-US" dirty="0">
            <a:solidFill>
              <a:schemeClr val="bg1"/>
            </a:solidFill>
          </a:endParaRPr>
        </a:p>
      </dgm:t>
    </dgm:pt>
    <dgm:pt modelId="{6E1519B5-3F62-FB4A-A068-B24FB860D926}" type="parTrans" cxnId="{3646905D-5164-D742-BFF2-016CC852B111}">
      <dgm:prSet/>
      <dgm:spPr/>
      <dgm:t>
        <a:bodyPr/>
        <a:lstStyle/>
        <a:p>
          <a:endParaRPr lang="en-US"/>
        </a:p>
      </dgm:t>
    </dgm:pt>
    <dgm:pt modelId="{EB04EC62-AFC4-454D-BDBD-86DC2CDFAC6C}" type="sibTrans" cxnId="{3646905D-5164-D742-BFF2-016CC852B111}">
      <dgm:prSet/>
      <dgm:spPr/>
      <dgm:t>
        <a:bodyPr/>
        <a:lstStyle/>
        <a:p>
          <a:endParaRPr lang="en-US"/>
        </a:p>
      </dgm:t>
    </dgm:pt>
    <dgm:pt modelId="{9314AC8E-8D31-204D-8561-094227164DBB}" type="pres">
      <dgm:prSet presAssocID="{5B744280-0B73-844A-A979-9FBFC7F33784}" presName="outerComposite" presStyleCnt="0">
        <dgm:presLayoutVars>
          <dgm:chMax val="5"/>
          <dgm:dir/>
          <dgm:resizeHandles val="exact"/>
        </dgm:presLayoutVars>
      </dgm:prSet>
      <dgm:spPr/>
      <dgm:t>
        <a:bodyPr/>
        <a:lstStyle/>
        <a:p>
          <a:endParaRPr lang="en-US"/>
        </a:p>
      </dgm:t>
    </dgm:pt>
    <dgm:pt modelId="{CA8AF04D-CFC1-5A49-AE35-F1CD9D7EE54D}" type="pres">
      <dgm:prSet presAssocID="{5B744280-0B73-844A-A979-9FBFC7F33784}" presName="dummyMaxCanvas" presStyleCnt="0">
        <dgm:presLayoutVars/>
      </dgm:prSet>
      <dgm:spPr/>
    </dgm:pt>
    <dgm:pt modelId="{02C21843-5469-CC4F-BF41-C2571DD1CC96}" type="pres">
      <dgm:prSet presAssocID="{5B744280-0B73-844A-A979-9FBFC7F33784}" presName="FourNodes_1" presStyleLbl="node1" presStyleIdx="0" presStyleCnt="4">
        <dgm:presLayoutVars>
          <dgm:bulletEnabled val="1"/>
        </dgm:presLayoutVars>
      </dgm:prSet>
      <dgm:spPr/>
      <dgm:t>
        <a:bodyPr/>
        <a:lstStyle/>
        <a:p>
          <a:endParaRPr lang="en-US"/>
        </a:p>
      </dgm:t>
    </dgm:pt>
    <dgm:pt modelId="{7F99D7A4-0F79-C74E-9462-40E576434B1D}" type="pres">
      <dgm:prSet presAssocID="{5B744280-0B73-844A-A979-9FBFC7F33784}" presName="FourNodes_2" presStyleLbl="node1" presStyleIdx="1" presStyleCnt="4">
        <dgm:presLayoutVars>
          <dgm:bulletEnabled val="1"/>
        </dgm:presLayoutVars>
      </dgm:prSet>
      <dgm:spPr/>
      <dgm:t>
        <a:bodyPr/>
        <a:lstStyle/>
        <a:p>
          <a:endParaRPr lang="en-US"/>
        </a:p>
      </dgm:t>
    </dgm:pt>
    <dgm:pt modelId="{CBF5EEAA-56AD-F449-ABD0-58B31CC9809F}" type="pres">
      <dgm:prSet presAssocID="{5B744280-0B73-844A-A979-9FBFC7F33784}" presName="FourNodes_3" presStyleLbl="node1" presStyleIdx="2" presStyleCnt="4">
        <dgm:presLayoutVars>
          <dgm:bulletEnabled val="1"/>
        </dgm:presLayoutVars>
      </dgm:prSet>
      <dgm:spPr/>
      <dgm:t>
        <a:bodyPr/>
        <a:lstStyle/>
        <a:p>
          <a:endParaRPr lang="en-US"/>
        </a:p>
      </dgm:t>
    </dgm:pt>
    <dgm:pt modelId="{B53339A0-A029-9442-B3AF-AD5064D4F8D1}" type="pres">
      <dgm:prSet presAssocID="{5B744280-0B73-844A-A979-9FBFC7F33784}" presName="FourNodes_4" presStyleLbl="node1" presStyleIdx="3" presStyleCnt="4">
        <dgm:presLayoutVars>
          <dgm:bulletEnabled val="1"/>
        </dgm:presLayoutVars>
      </dgm:prSet>
      <dgm:spPr/>
      <dgm:t>
        <a:bodyPr/>
        <a:lstStyle/>
        <a:p>
          <a:endParaRPr lang="en-US"/>
        </a:p>
      </dgm:t>
    </dgm:pt>
    <dgm:pt modelId="{37E6C3D1-05BF-E947-A505-E9023811922C}" type="pres">
      <dgm:prSet presAssocID="{5B744280-0B73-844A-A979-9FBFC7F33784}" presName="FourConn_1-2" presStyleLbl="fgAccFollowNode1" presStyleIdx="0" presStyleCnt="3">
        <dgm:presLayoutVars>
          <dgm:bulletEnabled val="1"/>
        </dgm:presLayoutVars>
      </dgm:prSet>
      <dgm:spPr/>
      <dgm:t>
        <a:bodyPr/>
        <a:lstStyle/>
        <a:p>
          <a:endParaRPr lang="en-US"/>
        </a:p>
      </dgm:t>
    </dgm:pt>
    <dgm:pt modelId="{6CBBFE05-0047-A647-865E-9C66DAED8349}" type="pres">
      <dgm:prSet presAssocID="{5B744280-0B73-844A-A979-9FBFC7F33784}" presName="FourConn_2-3" presStyleLbl="fgAccFollowNode1" presStyleIdx="1" presStyleCnt="3">
        <dgm:presLayoutVars>
          <dgm:bulletEnabled val="1"/>
        </dgm:presLayoutVars>
      </dgm:prSet>
      <dgm:spPr/>
      <dgm:t>
        <a:bodyPr/>
        <a:lstStyle/>
        <a:p>
          <a:endParaRPr lang="en-US"/>
        </a:p>
      </dgm:t>
    </dgm:pt>
    <dgm:pt modelId="{0BB9F331-0FA3-B54B-A2AE-D6A5C8C4B4FF}" type="pres">
      <dgm:prSet presAssocID="{5B744280-0B73-844A-A979-9FBFC7F33784}" presName="FourConn_3-4" presStyleLbl="fgAccFollowNode1" presStyleIdx="2" presStyleCnt="3">
        <dgm:presLayoutVars>
          <dgm:bulletEnabled val="1"/>
        </dgm:presLayoutVars>
      </dgm:prSet>
      <dgm:spPr/>
      <dgm:t>
        <a:bodyPr/>
        <a:lstStyle/>
        <a:p>
          <a:endParaRPr lang="en-US"/>
        </a:p>
      </dgm:t>
    </dgm:pt>
    <dgm:pt modelId="{0436B3DB-19AC-0E41-A85E-1C7F08C5121A}" type="pres">
      <dgm:prSet presAssocID="{5B744280-0B73-844A-A979-9FBFC7F33784}" presName="FourNodes_1_text" presStyleLbl="node1" presStyleIdx="3" presStyleCnt="4">
        <dgm:presLayoutVars>
          <dgm:bulletEnabled val="1"/>
        </dgm:presLayoutVars>
      </dgm:prSet>
      <dgm:spPr/>
      <dgm:t>
        <a:bodyPr/>
        <a:lstStyle/>
        <a:p>
          <a:endParaRPr lang="en-US"/>
        </a:p>
      </dgm:t>
    </dgm:pt>
    <dgm:pt modelId="{D020E20E-9370-F544-A41D-CB933769F776}" type="pres">
      <dgm:prSet presAssocID="{5B744280-0B73-844A-A979-9FBFC7F33784}" presName="FourNodes_2_text" presStyleLbl="node1" presStyleIdx="3" presStyleCnt="4">
        <dgm:presLayoutVars>
          <dgm:bulletEnabled val="1"/>
        </dgm:presLayoutVars>
      </dgm:prSet>
      <dgm:spPr/>
      <dgm:t>
        <a:bodyPr/>
        <a:lstStyle/>
        <a:p>
          <a:endParaRPr lang="en-US"/>
        </a:p>
      </dgm:t>
    </dgm:pt>
    <dgm:pt modelId="{7DFFAD14-C428-6947-824C-13937F0C480A}" type="pres">
      <dgm:prSet presAssocID="{5B744280-0B73-844A-A979-9FBFC7F33784}" presName="FourNodes_3_text" presStyleLbl="node1" presStyleIdx="3" presStyleCnt="4">
        <dgm:presLayoutVars>
          <dgm:bulletEnabled val="1"/>
        </dgm:presLayoutVars>
      </dgm:prSet>
      <dgm:spPr/>
      <dgm:t>
        <a:bodyPr/>
        <a:lstStyle/>
        <a:p>
          <a:endParaRPr lang="en-US"/>
        </a:p>
      </dgm:t>
    </dgm:pt>
    <dgm:pt modelId="{2315D5F1-1476-2C43-958A-28FB30D9B74F}" type="pres">
      <dgm:prSet presAssocID="{5B744280-0B73-844A-A979-9FBFC7F33784}" presName="FourNodes_4_text" presStyleLbl="node1" presStyleIdx="3" presStyleCnt="4">
        <dgm:presLayoutVars>
          <dgm:bulletEnabled val="1"/>
        </dgm:presLayoutVars>
      </dgm:prSet>
      <dgm:spPr/>
      <dgm:t>
        <a:bodyPr/>
        <a:lstStyle/>
        <a:p>
          <a:endParaRPr lang="en-US"/>
        </a:p>
      </dgm:t>
    </dgm:pt>
  </dgm:ptLst>
  <dgm:cxnLst>
    <dgm:cxn modelId="{6A9AE604-6F48-CF47-A92A-EC499AE6D244}" type="presOf" srcId="{97299A46-1829-2346-AA90-ED14DB060BB9}" destId="{CBF5EEAA-56AD-F449-ABD0-58B31CC9809F}" srcOrd="0" destOrd="0" presId="urn:microsoft.com/office/officeart/2005/8/layout/vProcess5"/>
    <dgm:cxn modelId="{487FAA17-E5BE-154E-AEEC-170C5C4DA15D}" type="presOf" srcId="{97299A46-1829-2346-AA90-ED14DB060BB9}" destId="{7DFFAD14-C428-6947-824C-13937F0C480A}" srcOrd="1" destOrd="0" presId="urn:microsoft.com/office/officeart/2005/8/layout/vProcess5"/>
    <dgm:cxn modelId="{BF3EA81F-E763-9340-9713-434AF9A489B7}" type="presOf" srcId="{D2B77C32-B389-0940-8C0C-C0C9A9A1E342}" destId="{B53339A0-A029-9442-B3AF-AD5064D4F8D1}" srcOrd="0" destOrd="0" presId="urn:microsoft.com/office/officeart/2005/8/layout/vProcess5"/>
    <dgm:cxn modelId="{6C0FCA0A-3EB5-5946-A34D-76DBF71F2CEC}" type="presOf" srcId="{5B744280-0B73-844A-A979-9FBFC7F33784}" destId="{9314AC8E-8D31-204D-8561-094227164DBB}" srcOrd="0" destOrd="0" presId="urn:microsoft.com/office/officeart/2005/8/layout/vProcess5"/>
    <dgm:cxn modelId="{52B540F0-5794-0248-B21C-C07B99455483}" type="presOf" srcId="{FB61B0B2-24D5-0847-8E24-4CBCD5585B60}" destId="{0436B3DB-19AC-0E41-A85E-1C7F08C5121A}" srcOrd="1" destOrd="0" presId="urn:microsoft.com/office/officeart/2005/8/layout/vProcess5"/>
    <dgm:cxn modelId="{F33E58CF-C1E8-AA44-BD12-90BC5C2CB460}" type="presOf" srcId="{D2B77C32-B389-0940-8C0C-C0C9A9A1E342}" destId="{2315D5F1-1476-2C43-958A-28FB30D9B74F}" srcOrd="1" destOrd="0" presId="urn:microsoft.com/office/officeart/2005/8/layout/vProcess5"/>
    <dgm:cxn modelId="{77AC553D-E8FC-5B4E-A94C-BE4BFD0F7586}" type="presOf" srcId="{5DEA0D4D-2799-244C-B990-97618B429F63}" destId="{0BB9F331-0FA3-B54B-A2AE-D6A5C8C4B4FF}" srcOrd="0" destOrd="0" presId="urn:microsoft.com/office/officeart/2005/8/layout/vProcess5"/>
    <dgm:cxn modelId="{F0F1FD3E-BCD1-4B4E-932B-2ED459414B6C}" type="presOf" srcId="{D8593EAD-39A6-804D-B099-73BC0F60D629}" destId="{7F99D7A4-0F79-C74E-9462-40E576434B1D}" srcOrd="0" destOrd="0" presId="urn:microsoft.com/office/officeart/2005/8/layout/vProcess5"/>
    <dgm:cxn modelId="{4F658911-823E-3149-882D-55F2B7D2430E}" srcId="{5B744280-0B73-844A-A979-9FBFC7F33784}" destId="{FB61B0B2-24D5-0847-8E24-4CBCD5585B60}" srcOrd="0" destOrd="0" parTransId="{6AC4C4D6-1E46-6E4D-A81C-A9822C5A3254}" sibTransId="{4231FAFB-AB67-FC41-BEB3-8DF8D78EB286}"/>
    <dgm:cxn modelId="{8FA8BE42-1BD9-A84E-A782-6594C2E51E20}" type="presOf" srcId="{FB61B0B2-24D5-0847-8E24-4CBCD5585B60}" destId="{02C21843-5469-CC4F-BF41-C2571DD1CC96}" srcOrd="0" destOrd="0" presId="urn:microsoft.com/office/officeart/2005/8/layout/vProcess5"/>
    <dgm:cxn modelId="{F54E2348-B392-4046-9991-64D3C12601FD}" type="presOf" srcId="{9E568687-A531-F042-8F57-9D834DF78885}" destId="{6CBBFE05-0047-A647-865E-9C66DAED8349}" srcOrd="0" destOrd="0" presId="urn:microsoft.com/office/officeart/2005/8/layout/vProcess5"/>
    <dgm:cxn modelId="{3F8F7DD9-FF63-CA4C-843B-B5F05EB34A63}" type="presOf" srcId="{D8593EAD-39A6-804D-B099-73BC0F60D629}" destId="{D020E20E-9370-F544-A41D-CB933769F776}" srcOrd="1" destOrd="0" presId="urn:microsoft.com/office/officeart/2005/8/layout/vProcess5"/>
    <dgm:cxn modelId="{3646905D-5164-D742-BFF2-016CC852B111}" srcId="{5B744280-0B73-844A-A979-9FBFC7F33784}" destId="{D2B77C32-B389-0940-8C0C-C0C9A9A1E342}" srcOrd="3" destOrd="0" parTransId="{6E1519B5-3F62-FB4A-A068-B24FB860D926}" sibTransId="{EB04EC62-AFC4-454D-BDBD-86DC2CDFAC6C}"/>
    <dgm:cxn modelId="{527EFB08-0782-C548-BF8A-F8805944B94F}" type="presOf" srcId="{4231FAFB-AB67-FC41-BEB3-8DF8D78EB286}" destId="{37E6C3D1-05BF-E947-A505-E9023811922C}" srcOrd="0" destOrd="0" presId="urn:microsoft.com/office/officeart/2005/8/layout/vProcess5"/>
    <dgm:cxn modelId="{A1F8E4EB-CE43-BD40-B16B-D6ABD48A0ED5}" srcId="{5B744280-0B73-844A-A979-9FBFC7F33784}" destId="{D8593EAD-39A6-804D-B099-73BC0F60D629}" srcOrd="1" destOrd="0" parTransId="{9C141687-3789-F548-8F54-C6F87B04CA52}" sibTransId="{9E568687-A531-F042-8F57-9D834DF78885}"/>
    <dgm:cxn modelId="{E2CEF409-0834-4145-B63C-079E724F2E10}" srcId="{5B744280-0B73-844A-A979-9FBFC7F33784}" destId="{97299A46-1829-2346-AA90-ED14DB060BB9}" srcOrd="2" destOrd="0" parTransId="{703E22D0-2A47-4748-9B8E-B9B5459432AE}" sibTransId="{5DEA0D4D-2799-244C-B990-97618B429F63}"/>
    <dgm:cxn modelId="{1E2B589D-4D1C-7346-A606-5EBFE039545C}" type="presParOf" srcId="{9314AC8E-8D31-204D-8561-094227164DBB}" destId="{CA8AF04D-CFC1-5A49-AE35-F1CD9D7EE54D}" srcOrd="0" destOrd="0" presId="urn:microsoft.com/office/officeart/2005/8/layout/vProcess5"/>
    <dgm:cxn modelId="{5BD82C8C-E210-D64F-A421-EE73CC02E9EE}" type="presParOf" srcId="{9314AC8E-8D31-204D-8561-094227164DBB}" destId="{02C21843-5469-CC4F-BF41-C2571DD1CC96}" srcOrd="1" destOrd="0" presId="urn:microsoft.com/office/officeart/2005/8/layout/vProcess5"/>
    <dgm:cxn modelId="{D4C564E1-B673-3849-B592-B59F5C6F8958}" type="presParOf" srcId="{9314AC8E-8D31-204D-8561-094227164DBB}" destId="{7F99D7A4-0F79-C74E-9462-40E576434B1D}" srcOrd="2" destOrd="0" presId="urn:microsoft.com/office/officeart/2005/8/layout/vProcess5"/>
    <dgm:cxn modelId="{10A661B5-B7B0-B64A-96D6-7D322B6AFE81}" type="presParOf" srcId="{9314AC8E-8D31-204D-8561-094227164DBB}" destId="{CBF5EEAA-56AD-F449-ABD0-58B31CC9809F}" srcOrd="3" destOrd="0" presId="urn:microsoft.com/office/officeart/2005/8/layout/vProcess5"/>
    <dgm:cxn modelId="{C3BDCA48-5DC0-F04E-B046-179A1BB0CDA0}" type="presParOf" srcId="{9314AC8E-8D31-204D-8561-094227164DBB}" destId="{B53339A0-A029-9442-B3AF-AD5064D4F8D1}" srcOrd="4" destOrd="0" presId="urn:microsoft.com/office/officeart/2005/8/layout/vProcess5"/>
    <dgm:cxn modelId="{501CF469-43AD-E547-B676-56981AE53D2D}" type="presParOf" srcId="{9314AC8E-8D31-204D-8561-094227164DBB}" destId="{37E6C3D1-05BF-E947-A505-E9023811922C}" srcOrd="5" destOrd="0" presId="urn:microsoft.com/office/officeart/2005/8/layout/vProcess5"/>
    <dgm:cxn modelId="{ECF298B6-7386-BC40-B323-6218CD17E277}" type="presParOf" srcId="{9314AC8E-8D31-204D-8561-094227164DBB}" destId="{6CBBFE05-0047-A647-865E-9C66DAED8349}" srcOrd="6" destOrd="0" presId="urn:microsoft.com/office/officeart/2005/8/layout/vProcess5"/>
    <dgm:cxn modelId="{23FC93BF-C779-C049-BB01-449071F21B64}" type="presParOf" srcId="{9314AC8E-8D31-204D-8561-094227164DBB}" destId="{0BB9F331-0FA3-B54B-A2AE-D6A5C8C4B4FF}" srcOrd="7" destOrd="0" presId="urn:microsoft.com/office/officeart/2005/8/layout/vProcess5"/>
    <dgm:cxn modelId="{7F6B0460-F6A0-8049-ABA8-84CBF85D1383}" type="presParOf" srcId="{9314AC8E-8D31-204D-8561-094227164DBB}" destId="{0436B3DB-19AC-0E41-A85E-1C7F08C5121A}" srcOrd="8" destOrd="0" presId="urn:microsoft.com/office/officeart/2005/8/layout/vProcess5"/>
    <dgm:cxn modelId="{57CC616F-4EC4-CA4A-8D40-1760CF7A1760}" type="presParOf" srcId="{9314AC8E-8D31-204D-8561-094227164DBB}" destId="{D020E20E-9370-F544-A41D-CB933769F776}" srcOrd="9" destOrd="0" presId="urn:microsoft.com/office/officeart/2005/8/layout/vProcess5"/>
    <dgm:cxn modelId="{CF7B7026-156E-AF41-9BA4-8307386AD1E1}" type="presParOf" srcId="{9314AC8E-8D31-204D-8561-094227164DBB}" destId="{7DFFAD14-C428-6947-824C-13937F0C480A}" srcOrd="10" destOrd="0" presId="urn:microsoft.com/office/officeart/2005/8/layout/vProcess5"/>
    <dgm:cxn modelId="{3CDA4FFA-E33C-9B4D-AA56-D33972C2BADD}" type="presParOf" srcId="{9314AC8E-8D31-204D-8561-094227164DBB}" destId="{2315D5F1-1476-2C43-958A-28FB30D9B74F}" srcOrd="11" destOrd="0" presId="urn:microsoft.com/office/officeart/2005/8/layout/vProcess5"/>
  </dgm:cxnLst>
  <dgm:bg>
    <a:solidFill>
      <a:schemeClr val="accent5">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F49170B-7468-A74C-B38C-9654E351F012}"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12637F63-466A-B34B-A956-EE1068C9DEA2}">
      <dgm:prSet phldrT="[Text]"/>
      <dgm:spPr/>
      <dgm:t>
        <a:bodyPr/>
        <a:lstStyle/>
        <a:p>
          <a:r>
            <a:rPr lang="en-US" dirty="0" smtClean="0">
              <a:solidFill>
                <a:schemeClr val="accent5">
                  <a:lumMod val="50000"/>
                </a:schemeClr>
              </a:solidFill>
            </a:rPr>
            <a:t>Referral to special education may be appropriate </a:t>
          </a:r>
          <a:endParaRPr lang="en-US" dirty="0">
            <a:solidFill>
              <a:schemeClr val="accent5">
                <a:lumMod val="50000"/>
              </a:schemeClr>
            </a:solidFill>
          </a:endParaRPr>
        </a:p>
      </dgm:t>
    </dgm:pt>
    <dgm:pt modelId="{FA829C6E-D0EB-8244-82EB-29EFBC69C5D2}" type="parTrans" cxnId="{53D31E66-8DB7-4D49-92E5-59DAB2D88B07}">
      <dgm:prSet/>
      <dgm:spPr/>
      <dgm:t>
        <a:bodyPr/>
        <a:lstStyle/>
        <a:p>
          <a:endParaRPr lang="en-US"/>
        </a:p>
      </dgm:t>
    </dgm:pt>
    <dgm:pt modelId="{0DFB8115-AA37-6542-B7CA-E7CAA7CFBB63}" type="sibTrans" cxnId="{53D31E66-8DB7-4D49-92E5-59DAB2D88B07}">
      <dgm:prSet/>
      <dgm:spPr/>
      <dgm:t>
        <a:bodyPr/>
        <a:lstStyle/>
        <a:p>
          <a:endParaRPr lang="en-US"/>
        </a:p>
      </dgm:t>
    </dgm:pt>
    <dgm:pt modelId="{48C7657B-1F04-9144-AD18-51FC6075068A}">
      <dgm:prSet phldrT="[Text]"/>
      <dgm:spPr/>
      <dgm:t>
        <a:bodyPr/>
        <a:lstStyle/>
        <a:p>
          <a:r>
            <a:rPr lang="en-US" dirty="0" smtClean="0">
              <a:solidFill>
                <a:srgbClr val="000090"/>
              </a:solidFill>
            </a:rPr>
            <a:t>Referral to special education may not be appropriate</a:t>
          </a:r>
          <a:endParaRPr lang="en-US" dirty="0">
            <a:solidFill>
              <a:srgbClr val="000090"/>
            </a:solidFill>
          </a:endParaRPr>
        </a:p>
      </dgm:t>
    </dgm:pt>
    <dgm:pt modelId="{CFFBE108-0780-9B46-9F82-B7C674EC8C30}" type="parTrans" cxnId="{375FB7F7-6664-434A-AE34-557E85329A64}">
      <dgm:prSet/>
      <dgm:spPr/>
      <dgm:t>
        <a:bodyPr/>
        <a:lstStyle/>
        <a:p>
          <a:endParaRPr lang="en-US"/>
        </a:p>
      </dgm:t>
    </dgm:pt>
    <dgm:pt modelId="{D54E62F5-729A-684C-AF4B-15C2CBCE7ABD}" type="sibTrans" cxnId="{375FB7F7-6664-434A-AE34-557E85329A64}">
      <dgm:prSet/>
      <dgm:spPr/>
      <dgm:t>
        <a:bodyPr/>
        <a:lstStyle/>
        <a:p>
          <a:endParaRPr lang="en-US"/>
        </a:p>
      </dgm:t>
    </dgm:pt>
    <dgm:pt modelId="{D90596ED-0D9F-7843-9FE9-C4F5DD237D8F}" type="pres">
      <dgm:prSet presAssocID="{3F49170B-7468-A74C-B38C-9654E351F012}" presName="compositeShape" presStyleCnt="0">
        <dgm:presLayoutVars>
          <dgm:chMax val="2"/>
          <dgm:dir/>
          <dgm:resizeHandles val="exact"/>
        </dgm:presLayoutVars>
      </dgm:prSet>
      <dgm:spPr/>
      <dgm:t>
        <a:bodyPr/>
        <a:lstStyle/>
        <a:p>
          <a:endParaRPr lang="en-US"/>
        </a:p>
      </dgm:t>
    </dgm:pt>
    <dgm:pt modelId="{DF398CEB-F441-7D44-8597-033150BD6378}" type="pres">
      <dgm:prSet presAssocID="{12637F63-466A-B34B-A956-EE1068C9DEA2}" presName="upArrow" presStyleLbl="node1" presStyleIdx="0" presStyleCnt="2"/>
      <dgm:spPr>
        <a:solidFill>
          <a:schemeClr val="accent5">
            <a:lumMod val="75000"/>
          </a:schemeClr>
        </a:solidFill>
      </dgm:spPr>
    </dgm:pt>
    <dgm:pt modelId="{61A1F5E7-5094-8148-8C8C-40244F01B650}" type="pres">
      <dgm:prSet presAssocID="{12637F63-466A-B34B-A956-EE1068C9DEA2}" presName="upArrowText" presStyleLbl="revTx" presStyleIdx="0" presStyleCnt="2">
        <dgm:presLayoutVars>
          <dgm:chMax val="0"/>
          <dgm:bulletEnabled val="1"/>
        </dgm:presLayoutVars>
      </dgm:prSet>
      <dgm:spPr/>
      <dgm:t>
        <a:bodyPr/>
        <a:lstStyle/>
        <a:p>
          <a:endParaRPr lang="en-US"/>
        </a:p>
      </dgm:t>
    </dgm:pt>
    <dgm:pt modelId="{40E3DF3F-0400-EB4C-9312-7698212DCB3D}" type="pres">
      <dgm:prSet presAssocID="{48C7657B-1F04-9144-AD18-51FC6075068A}" presName="downArrow" presStyleLbl="node1" presStyleIdx="1" presStyleCnt="2"/>
      <dgm:spPr/>
    </dgm:pt>
    <dgm:pt modelId="{D4CC781C-793F-A64A-B721-01F1DD1D8D6D}" type="pres">
      <dgm:prSet presAssocID="{48C7657B-1F04-9144-AD18-51FC6075068A}" presName="downArrowText" presStyleLbl="revTx" presStyleIdx="1" presStyleCnt="2">
        <dgm:presLayoutVars>
          <dgm:chMax val="0"/>
          <dgm:bulletEnabled val="1"/>
        </dgm:presLayoutVars>
      </dgm:prSet>
      <dgm:spPr/>
      <dgm:t>
        <a:bodyPr/>
        <a:lstStyle/>
        <a:p>
          <a:endParaRPr lang="en-US"/>
        </a:p>
      </dgm:t>
    </dgm:pt>
  </dgm:ptLst>
  <dgm:cxnLst>
    <dgm:cxn modelId="{4E018341-BF42-D44D-8511-6C9A258CD8FE}" type="presOf" srcId="{3F49170B-7468-A74C-B38C-9654E351F012}" destId="{D90596ED-0D9F-7843-9FE9-C4F5DD237D8F}" srcOrd="0" destOrd="0" presId="urn:microsoft.com/office/officeart/2005/8/layout/arrow4"/>
    <dgm:cxn modelId="{53D31E66-8DB7-4D49-92E5-59DAB2D88B07}" srcId="{3F49170B-7468-A74C-B38C-9654E351F012}" destId="{12637F63-466A-B34B-A956-EE1068C9DEA2}" srcOrd="0" destOrd="0" parTransId="{FA829C6E-D0EB-8244-82EB-29EFBC69C5D2}" sibTransId="{0DFB8115-AA37-6542-B7CA-E7CAA7CFBB63}"/>
    <dgm:cxn modelId="{375FB7F7-6664-434A-AE34-557E85329A64}" srcId="{3F49170B-7468-A74C-B38C-9654E351F012}" destId="{48C7657B-1F04-9144-AD18-51FC6075068A}" srcOrd="1" destOrd="0" parTransId="{CFFBE108-0780-9B46-9F82-B7C674EC8C30}" sibTransId="{D54E62F5-729A-684C-AF4B-15C2CBCE7ABD}"/>
    <dgm:cxn modelId="{E95A447E-6006-8048-8C6C-6272CC9A56FC}" type="presOf" srcId="{12637F63-466A-B34B-A956-EE1068C9DEA2}" destId="{61A1F5E7-5094-8148-8C8C-40244F01B650}" srcOrd="0" destOrd="0" presId="urn:microsoft.com/office/officeart/2005/8/layout/arrow4"/>
    <dgm:cxn modelId="{283F924B-AC18-C74E-BCE9-BF36091E6037}" type="presOf" srcId="{48C7657B-1F04-9144-AD18-51FC6075068A}" destId="{D4CC781C-793F-A64A-B721-01F1DD1D8D6D}" srcOrd="0" destOrd="0" presId="urn:microsoft.com/office/officeart/2005/8/layout/arrow4"/>
    <dgm:cxn modelId="{62C0C07C-D2C0-5A4F-B648-2210E15984C2}" type="presParOf" srcId="{D90596ED-0D9F-7843-9FE9-C4F5DD237D8F}" destId="{DF398CEB-F441-7D44-8597-033150BD6378}" srcOrd="0" destOrd="0" presId="urn:microsoft.com/office/officeart/2005/8/layout/arrow4"/>
    <dgm:cxn modelId="{53DF3108-3708-2747-A3E6-0C5918C58B8C}" type="presParOf" srcId="{D90596ED-0D9F-7843-9FE9-C4F5DD237D8F}" destId="{61A1F5E7-5094-8148-8C8C-40244F01B650}" srcOrd="1" destOrd="0" presId="urn:microsoft.com/office/officeart/2005/8/layout/arrow4"/>
    <dgm:cxn modelId="{E90926FD-B105-3948-88CF-86ED3CE44D62}" type="presParOf" srcId="{D90596ED-0D9F-7843-9FE9-C4F5DD237D8F}" destId="{40E3DF3F-0400-EB4C-9312-7698212DCB3D}" srcOrd="2" destOrd="0" presId="urn:microsoft.com/office/officeart/2005/8/layout/arrow4"/>
    <dgm:cxn modelId="{964E8D65-9AB8-1E44-B365-9BAF6D8B1B54}" type="presParOf" srcId="{D90596ED-0D9F-7843-9FE9-C4F5DD237D8F}" destId="{D4CC781C-793F-A64A-B721-01F1DD1D8D6D}"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7ADFE4-5529-1246-85C2-C043D48CC447}"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A5F6A567-5047-7B4A-82F3-960C9DC03DBF}">
      <dgm:prSet phldrT="[Text]"/>
      <dgm:spPr>
        <a:solidFill>
          <a:schemeClr val="accent3">
            <a:lumMod val="60000"/>
            <a:lumOff val="40000"/>
          </a:schemeClr>
        </a:solidFill>
      </dgm:spPr>
      <dgm:t>
        <a:bodyPr/>
        <a:lstStyle/>
        <a:p>
          <a:r>
            <a:rPr lang="en-US" b="1" dirty="0" smtClean="0">
              <a:solidFill>
                <a:srgbClr val="800000"/>
              </a:solidFill>
            </a:rPr>
            <a:t>Learning/Language Difficulty or Learning Disability?</a:t>
          </a:r>
          <a:endParaRPr lang="en-US" b="1" dirty="0">
            <a:solidFill>
              <a:srgbClr val="800000"/>
            </a:solidFill>
          </a:endParaRPr>
        </a:p>
      </dgm:t>
    </dgm:pt>
    <dgm:pt modelId="{CA68083F-0726-8B4C-87F2-B0D5AAFD1181}" type="parTrans" cxnId="{C2181E3F-8442-4E43-B184-387CF162FBA0}">
      <dgm:prSet/>
      <dgm:spPr/>
      <dgm:t>
        <a:bodyPr/>
        <a:lstStyle/>
        <a:p>
          <a:endParaRPr lang="en-US"/>
        </a:p>
      </dgm:t>
    </dgm:pt>
    <dgm:pt modelId="{D7FC5258-ECB5-2647-9B45-2E73BE50600A}" type="sibTrans" cxnId="{C2181E3F-8442-4E43-B184-387CF162FBA0}">
      <dgm:prSet/>
      <dgm:spPr/>
      <dgm:t>
        <a:bodyPr/>
        <a:lstStyle/>
        <a:p>
          <a:endParaRPr lang="en-US"/>
        </a:p>
      </dgm:t>
    </dgm:pt>
    <dgm:pt modelId="{A64670B5-E525-2D46-9A8E-895481C41A10}">
      <dgm:prSet phldrT="[Text]"/>
      <dgm:spPr/>
      <dgm:t>
        <a:bodyPr/>
        <a:lstStyle/>
        <a:p>
          <a:r>
            <a:rPr lang="en-US" b="1" dirty="0" smtClean="0">
              <a:solidFill>
                <a:srgbClr val="CCFFCC"/>
              </a:solidFill>
            </a:rPr>
            <a:t>Learner</a:t>
          </a:r>
          <a:endParaRPr lang="en-US" b="1" dirty="0">
            <a:solidFill>
              <a:srgbClr val="CCFFCC"/>
            </a:solidFill>
          </a:endParaRPr>
        </a:p>
      </dgm:t>
    </dgm:pt>
    <dgm:pt modelId="{8429B4A8-C43D-DA4B-82BB-55486A226BC3}" type="parTrans" cxnId="{B436D706-42D0-B74A-B9AE-69CBF666453A}">
      <dgm:prSet/>
      <dgm:spPr/>
      <dgm:t>
        <a:bodyPr/>
        <a:lstStyle/>
        <a:p>
          <a:endParaRPr lang="en-US"/>
        </a:p>
      </dgm:t>
    </dgm:pt>
    <dgm:pt modelId="{821538CC-570E-F24D-BF96-68788C4F44B5}" type="sibTrans" cxnId="{B436D706-42D0-B74A-B9AE-69CBF666453A}">
      <dgm:prSet/>
      <dgm:spPr/>
      <dgm:t>
        <a:bodyPr/>
        <a:lstStyle/>
        <a:p>
          <a:endParaRPr lang="en-US"/>
        </a:p>
      </dgm:t>
    </dgm:pt>
    <dgm:pt modelId="{9DA776B2-BE0A-F742-93CC-39123E0C2DE6}">
      <dgm:prSet phldrT="[Text]"/>
      <dgm:spPr/>
      <dgm:t>
        <a:bodyPr/>
        <a:lstStyle/>
        <a:p>
          <a:r>
            <a:rPr lang="en-US" b="1" dirty="0" smtClean="0">
              <a:solidFill>
                <a:srgbClr val="CCFFCC"/>
              </a:solidFill>
            </a:rPr>
            <a:t>Instruction</a:t>
          </a:r>
          <a:endParaRPr lang="en-US" b="1" dirty="0">
            <a:solidFill>
              <a:srgbClr val="CCFFCC"/>
            </a:solidFill>
          </a:endParaRPr>
        </a:p>
      </dgm:t>
    </dgm:pt>
    <dgm:pt modelId="{DF9CA4D6-938C-5F42-8653-1A7BE532517F}" type="parTrans" cxnId="{8A2B0F60-26BB-1F41-A9D2-A2BF79A2715C}">
      <dgm:prSet/>
      <dgm:spPr/>
      <dgm:t>
        <a:bodyPr/>
        <a:lstStyle/>
        <a:p>
          <a:endParaRPr lang="en-US"/>
        </a:p>
      </dgm:t>
    </dgm:pt>
    <dgm:pt modelId="{32C08F02-A4D4-5646-8CF2-9A4BA2B249A2}" type="sibTrans" cxnId="{8A2B0F60-26BB-1F41-A9D2-A2BF79A2715C}">
      <dgm:prSet/>
      <dgm:spPr/>
      <dgm:t>
        <a:bodyPr/>
        <a:lstStyle/>
        <a:p>
          <a:endParaRPr lang="en-US"/>
        </a:p>
      </dgm:t>
    </dgm:pt>
    <dgm:pt modelId="{9DF0460F-B6F3-AA4F-809F-C552B9DF421D}" type="pres">
      <dgm:prSet presAssocID="{EF7ADFE4-5529-1246-85C2-C043D48CC447}" presName="cycle" presStyleCnt="0">
        <dgm:presLayoutVars>
          <dgm:chMax val="1"/>
          <dgm:dir/>
          <dgm:animLvl val="ctr"/>
          <dgm:resizeHandles val="exact"/>
        </dgm:presLayoutVars>
      </dgm:prSet>
      <dgm:spPr/>
      <dgm:t>
        <a:bodyPr/>
        <a:lstStyle/>
        <a:p>
          <a:endParaRPr lang="en-US"/>
        </a:p>
      </dgm:t>
    </dgm:pt>
    <dgm:pt modelId="{D965E0A7-6551-BE42-9335-9BCA30F6B2D7}" type="pres">
      <dgm:prSet presAssocID="{A5F6A567-5047-7B4A-82F3-960C9DC03DBF}" presName="centerShape" presStyleLbl="node0" presStyleIdx="0" presStyleCnt="1"/>
      <dgm:spPr/>
      <dgm:t>
        <a:bodyPr/>
        <a:lstStyle/>
        <a:p>
          <a:endParaRPr lang="en-US"/>
        </a:p>
      </dgm:t>
    </dgm:pt>
    <dgm:pt modelId="{21603DC5-9650-CB46-B969-E9C7F70297F8}" type="pres">
      <dgm:prSet presAssocID="{8429B4A8-C43D-DA4B-82BB-55486A226BC3}" presName="parTrans" presStyleLbl="bgSibTrans2D1" presStyleIdx="0" presStyleCnt="2"/>
      <dgm:spPr/>
      <dgm:t>
        <a:bodyPr/>
        <a:lstStyle/>
        <a:p>
          <a:endParaRPr lang="en-US"/>
        </a:p>
      </dgm:t>
    </dgm:pt>
    <dgm:pt modelId="{3C510AFA-AD2B-D843-8E5D-81FBA105367F}" type="pres">
      <dgm:prSet presAssocID="{A64670B5-E525-2D46-9A8E-895481C41A10}" presName="node" presStyleLbl="node1" presStyleIdx="0" presStyleCnt="2">
        <dgm:presLayoutVars>
          <dgm:bulletEnabled val="1"/>
        </dgm:presLayoutVars>
      </dgm:prSet>
      <dgm:spPr/>
      <dgm:t>
        <a:bodyPr/>
        <a:lstStyle/>
        <a:p>
          <a:endParaRPr lang="en-US"/>
        </a:p>
      </dgm:t>
    </dgm:pt>
    <dgm:pt modelId="{A4DEA9F6-163C-C741-A1E9-8E976DC9AB2B}" type="pres">
      <dgm:prSet presAssocID="{DF9CA4D6-938C-5F42-8653-1A7BE532517F}" presName="parTrans" presStyleLbl="bgSibTrans2D1" presStyleIdx="1" presStyleCnt="2"/>
      <dgm:spPr/>
      <dgm:t>
        <a:bodyPr/>
        <a:lstStyle/>
        <a:p>
          <a:endParaRPr lang="en-US"/>
        </a:p>
      </dgm:t>
    </dgm:pt>
    <dgm:pt modelId="{C36A8FC5-A772-9248-A891-ADED3EC86974}" type="pres">
      <dgm:prSet presAssocID="{9DA776B2-BE0A-F742-93CC-39123E0C2DE6}" presName="node" presStyleLbl="node1" presStyleIdx="1" presStyleCnt="2">
        <dgm:presLayoutVars>
          <dgm:bulletEnabled val="1"/>
        </dgm:presLayoutVars>
      </dgm:prSet>
      <dgm:spPr/>
      <dgm:t>
        <a:bodyPr/>
        <a:lstStyle/>
        <a:p>
          <a:endParaRPr lang="en-US"/>
        </a:p>
      </dgm:t>
    </dgm:pt>
  </dgm:ptLst>
  <dgm:cxnLst>
    <dgm:cxn modelId="{6EC2DD74-9CCB-7646-9C5D-01CCCF73E0CA}" type="presOf" srcId="{DF9CA4D6-938C-5F42-8653-1A7BE532517F}" destId="{A4DEA9F6-163C-C741-A1E9-8E976DC9AB2B}" srcOrd="0" destOrd="0" presId="urn:microsoft.com/office/officeart/2005/8/layout/radial4"/>
    <dgm:cxn modelId="{0CD17AA4-F783-804D-9CEF-E123988D1321}" type="presOf" srcId="{A5F6A567-5047-7B4A-82F3-960C9DC03DBF}" destId="{D965E0A7-6551-BE42-9335-9BCA30F6B2D7}" srcOrd="0" destOrd="0" presId="urn:microsoft.com/office/officeart/2005/8/layout/radial4"/>
    <dgm:cxn modelId="{EC3CB4E3-0B2C-0845-88B6-6DD04B4BD227}" type="presOf" srcId="{EF7ADFE4-5529-1246-85C2-C043D48CC447}" destId="{9DF0460F-B6F3-AA4F-809F-C552B9DF421D}" srcOrd="0" destOrd="0" presId="urn:microsoft.com/office/officeart/2005/8/layout/radial4"/>
    <dgm:cxn modelId="{DC52E1A4-1168-4340-8D32-56E5C8D166D7}" type="presOf" srcId="{9DA776B2-BE0A-F742-93CC-39123E0C2DE6}" destId="{C36A8FC5-A772-9248-A891-ADED3EC86974}" srcOrd="0" destOrd="0" presId="urn:microsoft.com/office/officeart/2005/8/layout/radial4"/>
    <dgm:cxn modelId="{E384C161-6592-9B4F-ACB7-7134178FD39E}" type="presOf" srcId="{A64670B5-E525-2D46-9A8E-895481C41A10}" destId="{3C510AFA-AD2B-D843-8E5D-81FBA105367F}" srcOrd="0" destOrd="0" presId="urn:microsoft.com/office/officeart/2005/8/layout/radial4"/>
    <dgm:cxn modelId="{C2181E3F-8442-4E43-B184-387CF162FBA0}" srcId="{EF7ADFE4-5529-1246-85C2-C043D48CC447}" destId="{A5F6A567-5047-7B4A-82F3-960C9DC03DBF}" srcOrd="0" destOrd="0" parTransId="{CA68083F-0726-8B4C-87F2-B0D5AAFD1181}" sibTransId="{D7FC5258-ECB5-2647-9B45-2E73BE50600A}"/>
    <dgm:cxn modelId="{275B3016-CD1D-D94A-BA32-05C7959D20D3}" type="presOf" srcId="{8429B4A8-C43D-DA4B-82BB-55486A226BC3}" destId="{21603DC5-9650-CB46-B969-E9C7F70297F8}" srcOrd="0" destOrd="0" presId="urn:microsoft.com/office/officeart/2005/8/layout/radial4"/>
    <dgm:cxn modelId="{B436D706-42D0-B74A-B9AE-69CBF666453A}" srcId="{A5F6A567-5047-7B4A-82F3-960C9DC03DBF}" destId="{A64670B5-E525-2D46-9A8E-895481C41A10}" srcOrd="0" destOrd="0" parTransId="{8429B4A8-C43D-DA4B-82BB-55486A226BC3}" sibTransId="{821538CC-570E-F24D-BF96-68788C4F44B5}"/>
    <dgm:cxn modelId="{8A2B0F60-26BB-1F41-A9D2-A2BF79A2715C}" srcId="{A5F6A567-5047-7B4A-82F3-960C9DC03DBF}" destId="{9DA776B2-BE0A-F742-93CC-39123E0C2DE6}" srcOrd="1" destOrd="0" parTransId="{DF9CA4D6-938C-5F42-8653-1A7BE532517F}" sibTransId="{32C08F02-A4D4-5646-8CF2-9A4BA2B249A2}"/>
    <dgm:cxn modelId="{82AA440E-0F8F-E54C-8F4E-45564AB43E54}" type="presParOf" srcId="{9DF0460F-B6F3-AA4F-809F-C552B9DF421D}" destId="{D965E0A7-6551-BE42-9335-9BCA30F6B2D7}" srcOrd="0" destOrd="0" presId="urn:microsoft.com/office/officeart/2005/8/layout/radial4"/>
    <dgm:cxn modelId="{E52295B0-9BF1-C04D-A55D-513C3319C1AF}" type="presParOf" srcId="{9DF0460F-B6F3-AA4F-809F-C552B9DF421D}" destId="{21603DC5-9650-CB46-B969-E9C7F70297F8}" srcOrd="1" destOrd="0" presId="urn:microsoft.com/office/officeart/2005/8/layout/radial4"/>
    <dgm:cxn modelId="{42453F50-F634-AF42-82A3-54FA22A49EA5}" type="presParOf" srcId="{9DF0460F-B6F3-AA4F-809F-C552B9DF421D}" destId="{3C510AFA-AD2B-D843-8E5D-81FBA105367F}" srcOrd="2" destOrd="0" presId="urn:microsoft.com/office/officeart/2005/8/layout/radial4"/>
    <dgm:cxn modelId="{AB5C28BF-29AB-0C4C-83F9-6FD1ED5B8ED1}" type="presParOf" srcId="{9DF0460F-B6F3-AA4F-809F-C552B9DF421D}" destId="{A4DEA9F6-163C-C741-A1E9-8E976DC9AB2B}" srcOrd="3" destOrd="0" presId="urn:microsoft.com/office/officeart/2005/8/layout/radial4"/>
    <dgm:cxn modelId="{C7DF5DA5-9EB7-6541-9F17-4E6837B9E2EF}" type="presParOf" srcId="{9DF0460F-B6F3-AA4F-809F-C552B9DF421D}" destId="{C36A8FC5-A772-9248-A891-ADED3EC86974}"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0E67F2-96B0-A945-88FA-5CD61371B90F}"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501B369E-B871-C242-BD1D-AE81775A810F}">
      <dgm:prSet phldrT="[Text]"/>
      <dgm:spPr/>
      <dgm:t>
        <a:bodyPr/>
        <a:lstStyle/>
        <a:p>
          <a:r>
            <a:rPr lang="en-US" b="1" smtClean="0">
              <a:solidFill>
                <a:srgbClr val="FFFF00"/>
              </a:solidFill>
            </a:rPr>
            <a:t>What can be differentiated?</a:t>
          </a:r>
          <a:endParaRPr lang="en-US" b="1" dirty="0">
            <a:solidFill>
              <a:srgbClr val="FFFF00"/>
            </a:solidFill>
          </a:endParaRPr>
        </a:p>
      </dgm:t>
    </dgm:pt>
    <dgm:pt modelId="{BF40D32E-043F-BB4F-B299-2CFF95C63D4C}" type="parTrans" cxnId="{030ECD1E-00D8-D440-B31A-15FC22D4DED9}">
      <dgm:prSet/>
      <dgm:spPr/>
      <dgm:t>
        <a:bodyPr/>
        <a:lstStyle/>
        <a:p>
          <a:endParaRPr lang="en-US"/>
        </a:p>
      </dgm:t>
    </dgm:pt>
    <dgm:pt modelId="{36EAED17-C82B-CF49-9A89-3B1C4313874E}" type="sibTrans" cxnId="{030ECD1E-00D8-D440-B31A-15FC22D4DED9}">
      <dgm:prSet/>
      <dgm:spPr/>
      <dgm:t>
        <a:bodyPr/>
        <a:lstStyle/>
        <a:p>
          <a:endParaRPr lang="en-US"/>
        </a:p>
      </dgm:t>
    </dgm:pt>
    <dgm:pt modelId="{DC945800-B7AD-BC48-B80C-8E004A51C786}">
      <dgm:prSet phldrT="[Text]"/>
      <dgm:spPr>
        <a:solidFill>
          <a:schemeClr val="accent5">
            <a:lumMod val="40000"/>
            <a:lumOff val="60000"/>
          </a:schemeClr>
        </a:solidFill>
        <a:ln>
          <a:solidFill>
            <a:srgbClr val="000090"/>
          </a:solidFill>
        </a:ln>
      </dgm:spPr>
      <dgm:t>
        <a:bodyPr/>
        <a:lstStyle/>
        <a:p>
          <a:r>
            <a:rPr lang="en-US" b="1" dirty="0" smtClean="0">
              <a:solidFill>
                <a:srgbClr val="000090"/>
              </a:solidFill>
            </a:rPr>
            <a:t>Content</a:t>
          </a:r>
          <a:endParaRPr lang="en-US" b="1" dirty="0">
            <a:solidFill>
              <a:srgbClr val="000090"/>
            </a:solidFill>
          </a:endParaRPr>
        </a:p>
      </dgm:t>
    </dgm:pt>
    <dgm:pt modelId="{3360263D-4F60-EC49-AE23-8731C2151F5C}" type="parTrans" cxnId="{2AC7B228-E2F1-ED49-B0DA-BA158BF2486A}">
      <dgm:prSet/>
      <dgm:spPr/>
      <dgm:t>
        <a:bodyPr/>
        <a:lstStyle/>
        <a:p>
          <a:endParaRPr lang="en-US"/>
        </a:p>
      </dgm:t>
    </dgm:pt>
    <dgm:pt modelId="{25EB32D4-BEF9-364E-9AC6-13DBE25505B9}" type="sibTrans" cxnId="{2AC7B228-E2F1-ED49-B0DA-BA158BF2486A}">
      <dgm:prSet/>
      <dgm:spPr/>
      <dgm:t>
        <a:bodyPr/>
        <a:lstStyle/>
        <a:p>
          <a:endParaRPr lang="en-US"/>
        </a:p>
      </dgm:t>
    </dgm:pt>
    <dgm:pt modelId="{E2C2A928-ABAB-D74C-BF55-7104C79F3CB2}">
      <dgm:prSet phldrT="[Text]"/>
      <dgm:spPr>
        <a:solidFill>
          <a:srgbClr val="C7E68F"/>
        </a:solidFill>
        <a:ln>
          <a:solidFill>
            <a:srgbClr val="000090"/>
          </a:solidFill>
        </a:ln>
      </dgm:spPr>
      <dgm:t>
        <a:bodyPr/>
        <a:lstStyle/>
        <a:p>
          <a:r>
            <a:rPr lang="en-US" b="1" dirty="0" smtClean="0">
              <a:solidFill>
                <a:srgbClr val="000090"/>
              </a:solidFill>
            </a:rPr>
            <a:t>Product</a:t>
          </a:r>
          <a:endParaRPr lang="en-US" b="1" dirty="0">
            <a:solidFill>
              <a:srgbClr val="000090"/>
            </a:solidFill>
          </a:endParaRPr>
        </a:p>
      </dgm:t>
    </dgm:pt>
    <dgm:pt modelId="{AFF6AB9D-D71E-DE40-A469-87EA67BB5B59}" type="parTrans" cxnId="{42A3308E-D462-EE47-90B2-7255746D6104}">
      <dgm:prSet/>
      <dgm:spPr/>
      <dgm:t>
        <a:bodyPr/>
        <a:lstStyle/>
        <a:p>
          <a:endParaRPr lang="en-US"/>
        </a:p>
      </dgm:t>
    </dgm:pt>
    <dgm:pt modelId="{BA986147-DDE2-BD47-BA32-CA19BCCD4687}" type="sibTrans" cxnId="{42A3308E-D462-EE47-90B2-7255746D6104}">
      <dgm:prSet/>
      <dgm:spPr/>
      <dgm:t>
        <a:bodyPr/>
        <a:lstStyle/>
        <a:p>
          <a:endParaRPr lang="en-US"/>
        </a:p>
      </dgm:t>
    </dgm:pt>
    <dgm:pt modelId="{EAFEB2B6-4576-8349-B4BE-4B511930D9C7}">
      <dgm:prSet phldrT="[Text]"/>
      <dgm:spPr>
        <a:solidFill>
          <a:srgbClr val="C7E68F"/>
        </a:solidFill>
        <a:ln>
          <a:solidFill>
            <a:srgbClr val="000090"/>
          </a:solidFill>
        </a:ln>
      </dgm:spPr>
      <dgm:t>
        <a:bodyPr/>
        <a:lstStyle/>
        <a:p>
          <a:r>
            <a:rPr lang="en-US" b="1" dirty="0" smtClean="0">
              <a:solidFill>
                <a:srgbClr val="000090"/>
              </a:solidFill>
            </a:rPr>
            <a:t>Process</a:t>
          </a:r>
          <a:endParaRPr lang="en-US" b="1" dirty="0">
            <a:solidFill>
              <a:srgbClr val="000090"/>
            </a:solidFill>
          </a:endParaRPr>
        </a:p>
      </dgm:t>
    </dgm:pt>
    <dgm:pt modelId="{64855AAF-8F89-334B-A311-A80CC6469DB9}" type="parTrans" cxnId="{ACEDAF6E-8302-3245-90BA-55D0738A9663}">
      <dgm:prSet/>
      <dgm:spPr/>
      <dgm:t>
        <a:bodyPr/>
        <a:lstStyle/>
        <a:p>
          <a:endParaRPr lang="en-US"/>
        </a:p>
      </dgm:t>
    </dgm:pt>
    <dgm:pt modelId="{FC9A92FF-3CA8-AD41-8969-EF65980F4312}" type="sibTrans" cxnId="{ACEDAF6E-8302-3245-90BA-55D0738A9663}">
      <dgm:prSet/>
      <dgm:spPr/>
      <dgm:t>
        <a:bodyPr/>
        <a:lstStyle/>
        <a:p>
          <a:endParaRPr lang="en-US"/>
        </a:p>
      </dgm:t>
    </dgm:pt>
    <dgm:pt modelId="{FEC65F63-B599-664A-B76E-C9E7BAF29EB3}">
      <dgm:prSet phldrT="[Text]"/>
      <dgm:spPr>
        <a:solidFill>
          <a:schemeClr val="accent5">
            <a:lumMod val="40000"/>
            <a:lumOff val="60000"/>
          </a:schemeClr>
        </a:solidFill>
        <a:ln>
          <a:solidFill>
            <a:srgbClr val="000090"/>
          </a:solidFill>
        </a:ln>
      </dgm:spPr>
      <dgm:t>
        <a:bodyPr/>
        <a:lstStyle/>
        <a:p>
          <a:r>
            <a:rPr lang="en-US" b="1" dirty="0" smtClean="0">
              <a:solidFill>
                <a:srgbClr val="000090"/>
              </a:solidFill>
            </a:rPr>
            <a:t>Physical Space</a:t>
          </a:r>
          <a:endParaRPr lang="en-US" b="1" dirty="0">
            <a:solidFill>
              <a:srgbClr val="000090"/>
            </a:solidFill>
          </a:endParaRPr>
        </a:p>
      </dgm:t>
    </dgm:pt>
    <dgm:pt modelId="{9E2787A9-DB22-1546-997C-B3FB174D5AF2}" type="parTrans" cxnId="{B3378B2E-4DC5-E042-A276-4DA7E1CAD937}">
      <dgm:prSet/>
      <dgm:spPr/>
      <dgm:t>
        <a:bodyPr/>
        <a:lstStyle/>
        <a:p>
          <a:endParaRPr lang="en-US"/>
        </a:p>
      </dgm:t>
    </dgm:pt>
    <dgm:pt modelId="{2B5FF0DF-8C5E-9A49-99A5-A7116F710F9E}" type="sibTrans" cxnId="{B3378B2E-4DC5-E042-A276-4DA7E1CAD937}">
      <dgm:prSet/>
      <dgm:spPr/>
      <dgm:t>
        <a:bodyPr/>
        <a:lstStyle/>
        <a:p>
          <a:endParaRPr lang="en-US"/>
        </a:p>
      </dgm:t>
    </dgm:pt>
    <dgm:pt modelId="{512BC3F6-0017-004E-9625-A5DFD6D9E36F}" type="pres">
      <dgm:prSet presAssocID="{3E0E67F2-96B0-A945-88FA-5CD61371B90F}" presName="Name0" presStyleCnt="0">
        <dgm:presLayoutVars>
          <dgm:chMax val="1"/>
          <dgm:chPref val="1"/>
          <dgm:dir/>
          <dgm:animOne val="branch"/>
          <dgm:animLvl val="lvl"/>
        </dgm:presLayoutVars>
      </dgm:prSet>
      <dgm:spPr/>
      <dgm:t>
        <a:bodyPr/>
        <a:lstStyle/>
        <a:p>
          <a:endParaRPr lang="en-US"/>
        </a:p>
      </dgm:t>
    </dgm:pt>
    <dgm:pt modelId="{9B74A547-5237-F546-AD69-32673DBBAB1B}" type="pres">
      <dgm:prSet presAssocID="{501B369E-B871-C242-BD1D-AE81775A810F}" presName="singleCycle" presStyleCnt="0"/>
      <dgm:spPr/>
    </dgm:pt>
    <dgm:pt modelId="{D37DADC0-84CD-C248-A12A-965805D903FD}" type="pres">
      <dgm:prSet presAssocID="{501B369E-B871-C242-BD1D-AE81775A810F}" presName="singleCenter" presStyleLbl="node1" presStyleIdx="0" presStyleCnt="5" custScaleX="126385">
        <dgm:presLayoutVars>
          <dgm:chMax val="7"/>
          <dgm:chPref val="7"/>
        </dgm:presLayoutVars>
      </dgm:prSet>
      <dgm:spPr/>
      <dgm:t>
        <a:bodyPr/>
        <a:lstStyle/>
        <a:p>
          <a:endParaRPr lang="en-US"/>
        </a:p>
      </dgm:t>
    </dgm:pt>
    <dgm:pt modelId="{7FF5975D-1900-0043-934D-A2F05299E852}" type="pres">
      <dgm:prSet presAssocID="{3360263D-4F60-EC49-AE23-8731C2151F5C}" presName="Name56" presStyleLbl="parChTrans1D2" presStyleIdx="0" presStyleCnt="4"/>
      <dgm:spPr/>
      <dgm:t>
        <a:bodyPr/>
        <a:lstStyle/>
        <a:p>
          <a:endParaRPr lang="en-US"/>
        </a:p>
      </dgm:t>
    </dgm:pt>
    <dgm:pt modelId="{2F30352B-B8D3-2246-9A5E-9A7F06F6533E}" type="pres">
      <dgm:prSet presAssocID="{DC945800-B7AD-BC48-B80C-8E004A51C786}" presName="text0" presStyleLbl="node1" presStyleIdx="1" presStyleCnt="5" custRadScaleRad="100064" custRadScaleInc="-3712">
        <dgm:presLayoutVars>
          <dgm:bulletEnabled val="1"/>
        </dgm:presLayoutVars>
      </dgm:prSet>
      <dgm:spPr/>
      <dgm:t>
        <a:bodyPr/>
        <a:lstStyle/>
        <a:p>
          <a:endParaRPr lang="en-US"/>
        </a:p>
      </dgm:t>
    </dgm:pt>
    <dgm:pt modelId="{09D58D92-F359-C94A-9911-92FDDF50F166}" type="pres">
      <dgm:prSet presAssocID="{9E2787A9-DB22-1546-997C-B3FB174D5AF2}" presName="Name56" presStyleLbl="parChTrans1D2" presStyleIdx="1" presStyleCnt="4"/>
      <dgm:spPr/>
      <dgm:t>
        <a:bodyPr/>
        <a:lstStyle/>
        <a:p>
          <a:endParaRPr lang="en-US"/>
        </a:p>
      </dgm:t>
    </dgm:pt>
    <dgm:pt modelId="{5B02E0D4-D64B-1349-9B89-FD1D351E17BB}" type="pres">
      <dgm:prSet presAssocID="{FEC65F63-B599-664A-B76E-C9E7BAF29EB3}" presName="text0" presStyleLbl="node1" presStyleIdx="2" presStyleCnt="5" custRadScaleRad="105257" custRadScaleInc="459">
        <dgm:presLayoutVars>
          <dgm:bulletEnabled val="1"/>
        </dgm:presLayoutVars>
      </dgm:prSet>
      <dgm:spPr/>
      <dgm:t>
        <a:bodyPr/>
        <a:lstStyle/>
        <a:p>
          <a:endParaRPr lang="en-US"/>
        </a:p>
      </dgm:t>
    </dgm:pt>
    <dgm:pt modelId="{84438AE4-E933-7346-87B4-1C4F2AFCC96C}" type="pres">
      <dgm:prSet presAssocID="{AFF6AB9D-D71E-DE40-A469-87EA67BB5B59}" presName="Name56" presStyleLbl="parChTrans1D2" presStyleIdx="2" presStyleCnt="4"/>
      <dgm:spPr/>
      <dgm:t>
        <a:bodyPr/>
        <a:lstStyle/>
        <a:p>
          <a:endParaRPr lang="en-US"/>
        </a:p>
      </dgm:t>
    </dgm:pt>
    <dgm:pt modelId="{75ABCC97-44E2-2E4A-88DF-834317C0F636}" type="pres">
      <dgm:prSet presAssocID="{E2C2A928-ABAB-D74C-BF55-7104C79F3CB2}" presName="text0" presStyleLbl="node1" presStyleIdx="3" presStyleCnt="5">
        <dgm:presLayoutVars>
          <dgm:bulletEnabled val="1"/>
        </dgm:presLayoutVars>
      </dgm:prSet>
      <dgm:spPr/>
      <dgm:t>
        <a:bodyPr/>
        <a:lstStyle/>
        <a:p>
          <a:endParaRPr lang="en-US"/>
        </a:p>
      </dgm:t>
    </dgm:pt>
    <dgm:pt modelId="{E89F063C-34C3-A14D-8D78-4EA3FF6F3958}" type="pres">
      <dgm:prSet presAssocID="{64855AAF-8F89-334B-A311-A80CC6469DB9}" presName="Name56" presStyleLbl="parChTrans1D2" presStyleIdx="3" presStyleCnt="4"/>
      <dgm:spPr/>
      <dgm:t>
        <a:bodyPr/>
        <a:lstStyle/>
        <a:p>
          <a:endParaRPr lang="en-US"/>
        </a:p>
      </dgm:t>
    </dgm:pt>
    <dgm:pt modelId="{92136216-2BB5-2E4C-B6F4-523BA969F750}" type="pres">
      <dgm:prSet presAssocID="{EAFEB2B6-4576-8349-B4BE-4B511930D9C7}" presName="text0" presStyleLbl="node1" presStyleIdx="4" presStyleCnt="5">
        <dgm:presLayoutVars>
          <dgm:bulletEnabled val="1"/>
        </dgm:presLayoutVars>
      </dgm:prSet>
      <dgm:spPr/>
      <dgm:t>
        <a:bodyPr/>
        <a:lstStyle/>
        <a:p>
          <a:endParaRPr lang="en-US"/>
        </a:p>
      </dgm:t>
    </dgm:pt>
  </dgm:ptLst>
  <dgm:cxnLst>
    <dgm:cxn modelId="{F3B9C405-81D0-6A43-9BC8-8A7929B84156}" type="presOf" srcId="{9E2787A9-DB22-1546-997C-B3FB174D5AF2}" destId="{09D58D92-F359-C94A-9911-92FDDF50F166}" srcOrd="0" destOrd="0" presId="urn:microsoft.com/office/officeart/2008/layout/RadialCluster"/>
    <dgm:cxn modelId="{DC614CED-E164-5246-8087-AC885A844E08}" type="presOf" srcId="{E2C2A928-ABAB-D74C-BF55-7104C79F3CB2}" destId="{75ABCC97-44E2-2E4A-88DF-834317C0F636}" srcOrd="0" destOrd="0" presId="urn:microsoft.com/office/officeart/2008/layout/RadialCluster"/>
    <dgm:cxn modelId="{804B934C-C83F-9848-861D-C3F5929345FA}" type="presOf" srcId="{DC945800-B7AD-BC48-B80C-8E004A51C786}" destId="{2F30352B-B8D3-2246-9A5E-9A7F06F6533E}" srcOrd="0" destOrd="0" presId="urn:microsoft.com/office/officeart/2008/layout/RadialCluster"/>
    <dgm:cxn modelId="{46796218-DEA7-2647-A982-6E02CCCA15E9}" type="presOf" srcId="{FEC65F63-B599-664A-B76E-C9E7BAF29EB3}" destId="{5B02E0D4-D64B-1349-9B89-FD1D351E17BB}" srcOrd="0" destOrd="0" presId="urn:microsoft.com/office/officeart/2008/layout/RadialCluster"/>
    <dgm:cxn modelId="{884D8D29-068E-1A4D-975E-3CD13D6354E5}" type="presOf" srcId="{501B369E-B871-C242-BD1D-AE81775A810F}" destId="{D37DADC0-84CD-C248-A12A-965805D903FD}" srcOrd="0" destOrd="0" presId="urn:microsoft.com/office/officeart/2008/layout/RadialCluster"/>
    <dgm:cxn modelId="{B58D56A7-B2CC-C241-A9B6-DF9DD3F52213}" type="presOf" srcId="{64855AAF-8F89-334B-A311-A80CC6469DB9}" destId="{E89F063C-34C3-A14D-8D78-4EA3FF6F3958}" srcOrd="0" destOrd="0" presId="urn:microsoft.com/office/officeart/2008/layout/RadialCluster"/>
    <dgm:cxn modelId="{2AC7B228-E2F1-ED49-B0DA-BA158BF2486A}" srcId="{501B369E-B871-C242-BD1D-AE81775A810F}" destId="{DC945800-B7AD-BC48-B80C-8E004A51C786}" srcOrd="0" destOrd="0" parTransId="{3360263D-4F60-EC49-AE23-8731C2151F5C}" sibTransId="{25EB32D4-BEF9-364E-9AC6-13DBE25505B9}"/>
    <dgm:cxn modelId="{B3378B2E-4DC5-E042-A276-4DA7E1CAD937}" srcId="{501B369E-B871-C242-BD1D-AE81775A810F}" destId="{FEC65F63-B599-664A-B76E-C9E7BAF29EB3}" srcOrd="1" destOrd="0" parTransId="{9E2787A9-DB22-1546-997C-B3FB174D5AF2}" sibTransId="{2B5FF0DF-8C5E-9A49-99A5-A7116F710F9E}"/>
    <dgm:cxn modelId="{ACEDAF6E-8302-3245-90BA-55D0738A9663}" srcId="{501B369E-B871-C242-BD1D-AE81775A810F}" destId="{EAFEB2B6-4576-8349-B4BE-4B511930D9C7}" srcOrd="3" destOrd="0" parTransId="{64855AAF-8F89-334B-A311-A80CC6469DB9}" sibTransId="{FC9A92FF-3CA8-AD41-8969-EF65980F4312}"/>
    <dgm:cxn modelId="{F04268AB-5178-F242-A5E8-570658243D44}" type="presOf" srcId="{3360263D-4F60-EC49-AE23-8731C2151F5C}" destId="{7FF5975D-1900-0043-934D-A2F05299E852}" srcOrd="0" destOrd="0" presId="urn:microsoft.com/office/officeart/2008/layout/RadialCluster"/>
    <dgm:cxn modelId="{EA3812D2-9E20-854B-A60D-E31220359779}" type="presOf" srcId="{EAFEB2B6-4576-8349-B4BE-4B511930D9C7}" destId="{92136216-2BB5-2E4C-B6F4-523BA969F750}" srcOrd="0" destOrd="0" presId="urn:microsoft.com/office/officeart/2008/layout/RadialCluster"/>
    <dgm:cxn modelId="{5C544766-65BC-7A4C-8DCC-00E55B58E170}" type="presOf" srcId="{AFF6AB9D-D71E-DE40-A469-87EA67BB5B59}" destId="{84438AE4-E933-7346-87B4-1C4F2AFCC96C}" srcOrd="0" destOrd="0" presId="urn:microsoft.com/office/officeart/2008/layout/RadialCluster"/>
    <dgm:cxn modelId="{030ECD1E-00D8-D440-B31A-15FC22D4DED9}" srcId="{3E0E67F2-96B0-A945-88FA-5CD61371B90F}" destId="{501B369E-B871-C242-BD1D-AE81775A810F}" srcOrd="0" destOrd="0" parTransId="{BF40D32E-043F-BB4F-B299-2CFF95C63D4C}" sibTransId="{36EAED17-C82B-CF49-9A89-3B1C4313874E}"/>
    <dgm:cxn modelId="{42A3308E-D462-EE47-90B2-7255746D6104}" srcId="{501B369E-B871-C242-BD1D-AE81775A810F}" destId="{E2C2A928-ABAB-D74C-BF55-7104C79F3CB2}" srcOrd="2" destOrd="0" parTransId="{AFF6AB9D-D71E-DE40-A469-87EA67BB5B59}" sibTransId="{BA986147-DDE2-BD47-BA32-CA19BCCD4687}"/>
    <dgm:cxn modelId="{01347827-8CF1-5F41-9E67-336DFCD8D607}" type="presOf" srcId="{3E0E67F2-96B0-A945-88FA-5CD61371B90F}" destId="{512BC3F6-0017-004E-9625-A5DFD6D9E36F}" srcOrd="0" destOrd="0" presId="urn:microsoft.com/office/officeart/2008/layout/RadialCluster"/>
    <dgm:cxn modelId="{97F3D3E8-6609-3743-BDC7-F2BA93A94C53}" type="presParOf" srcId="{512BC3F6-0017-004E-9625-A5DFD6D9E36F}" destId="{9B74A547-5237-F546-AD69-32673DBBAB1B}" srcOrd="0" destOrd="0" presId="urn:microsoft.com/office/officeart/2008/layout/RadialCluster"/>
    <dgm:cxn modelId="{A68113FA-3C09-8E4D-B4A7-EAB87459CC19}" type="presParOf" srcId="{9B74A547-5237-F546-AD69-32673DBBAB1B}" destId="{D37DADC0-84CD-C248-A12A-965805D903FD}" srcOrd="0" destOrd="0" presId="urn:microsoft.com/office/officeart/2008/layout/RadialCluster"/>
    <dgm:cxn modelId="{D2AB9C4A-C8C0-BF46-AB9F-CFD5CD84F240}" type="presParOf" srcId="{9B74A547-5237-F546-AD69-32673DBBAB1B}" destId="{7FF5975D-1900-0043-934D-A2F05299E852}" srcOrd="1" destOrd="0" presId="urn:microsoft.com/office/officeart/2008/layout/RadialCluster"/>
    <dgm:cxn modelId="{5F2FE5F9-792E-CC47-9946-FFD714D2EE17}" type="presParOf" srcId="{9B74A547-5237-F546-AD69-32673DBBAB1B}" destId="{2F30352B-B8D3-2246-9A5E-9A7F06F6533E}" srcOrd="2" destOrd="0" presId="urn:microsoft.com/office/officeart/2008/layout/RadialCluster"/>
    <dgm:cxn modelId="{83566790-7B53-7641-ADBD-2F60A88673DE}" type="presParOf" srcId="{9B74A547-5237-F546-AD69-32673DBBAB1B}" destId="{09D58D92-F359-C94A-9911-92FDDF50F166}" srcOrd="3" destOrd="0" presId="urn:microsoft.com/office/officeart/2008/layout/RadialCluster"/>
    <dgm:cxn modelId="{AA6EAAD2-07E3-F749-9CB9-9941D61423D2}" type="presParOf" srcId="{9B74A547-5237-F546-AD69-32673DBBAB1B}" destId="{5B02E0D4-D64B-1349-9B89-FD1D351E17BB}" srcOrd="4" destOrd="0" presId="urn:microsoft.com/office/officeart/2008/layout/RadialCluster"/>
    <dgm:cxn modelId="{A7E28EF4-56CC-744D-8C7B-F0BACD2F3C74}" type="presParOf" srcId="{9B74A547-5237-F546-AD69-32673DBBAB1B}" destId="{84438AE4-E933-7346-87B4-1C4F2AFCC96C}" srcOrd="5" destOrd="0" presId="urn:microsoft.com/office/officeart/2008/layout/RadialCluster"/>
    <dgm:cxn modelId="{4A54FD35-922F-EF47-9AD5-C8CE59C3C572}" type="presParOf" srcId="{9B74A547-5237-F546-AD69-32673DBBAB1B}" destId="{75ABCC97-44E2-2E4A-88DF-834317C0F636}" srcOrd="6" destOrd="0" presId="urn:microsoft.com/office/officeart/2008/layout/RadialCluster"/>
    <dgm:cxn modelId="{3ABC8D50-86C9-B747-AD00-4AEA57414339}" type="presParOf" srcId="{9B74A547-5237-F546-AD69-32673DBBAB1B}" destId="{E89F063C-34C3-A14D-8D78-4EA3FF6F3958}" srcOrd="7" destOrd="0" presId="urn:microsoft.com/office/officeart/2008/layout/RadialCluster"/>
    <dgm:cxn modelId="{31810D53-F0A0-2E4A-A377-A141212CD43F}" type="presParOf" srcId="{9B74A547-5237-F546-AD69-32673DBBAB1B}" destId="{92136216-2BB5-2E4C-B6F4-523BA969F750}"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14DB11-964D-6D40-ACB2-55F8E333E9EE}"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82E7F96E-7453-1147-BE9D-A992340414F6}">
      <dgm:prSet phldrT="[Text]" custT="1"/>
      <dgm:spPr/>
      <dgm:t>
        <a:bodyPr/>
        <a:lstStyle/>
        <a:p>
          <a:r>
            <a:rPr lang="en-US" sz="2000" b="1" dirty="0" smtClean="0">
              <a:solidFill>
                <a:srgbClr val="FFCC66"/>
              </a:solidFill>
            </a:rPr>
            <a:t>Assessment of ELs</a:t>
          </a:r>
          <a:endParaRPr lang="en-US" sz="2000" b="1" dirty="0">
            <a:solidFill>
              <a:srgbClr val="FFCC66"/>
            </a:solidFill>
          </a:endParaRPr>
        </a:p>
      </dgm:t>
    </dgm:pt>
    <dgm:pt modelId="{0BF89147-24AA-E943-8A72-9B7C0D12FED6}" type="parTrans" cxnId="{3C93CAD1-480C-3846-BACE-D1ACF8AEAE23}">
      <dgm:prSet/>
      <dgm:spPr/>
      <dgm:t>
        <a:bodyPr/>
        <a:lstStyle/>
        <a:p>
          <a:endParaRPr lang="en-US"/>
        </a:p>
      </dgm:t>
    </dgm:pt>
    <dgm:pt modelId="{A6D1B6E8-15BC-604D-8AE4-EC694AB1DA61}" type="sibTrans" cxnId="{3C93CAD1-480C-3846-BACE-D1ACF8AEAE23}">
      <dgm:prSet/>
      <dgm:spPr/>
      <dgm:t>
        <a:bodyPr/>
        <a:lstStyle/>
        <a:p>
          <a:endParaRPr lang="en-US"/>
        </a:p>
      </dgm:t>
    </dgm:pt>
    <dgm:pt modelId="{7A3608DB-288D-6B4C-8B19-7D2B3EA07088}">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FFFF00"/>
              </a:solidFill>
            </a:rPr>
            <a:t>Documenting all instructional strategies used</a:t>
          </a:r>
          <a:endParaRPr lang="en-US" dirty="0" smtClean="0"/>
        </a:p>
        <a:p>
          <a:pPr defTabSz="488950">
            <a:lnSpc>
              <a:spcPct val="90000"/>
            </a:lnSpc>
            <a:spcBef>
              <a:spcPct val="0"/>
            </a:spcBef>
            <a:spcAft>
              <a:spcPct val="35000"/>
            </a:spcAft>
          </a:pPr>
          <a:endParaRPr lang="en-US" dirty="0">
            <a:solidFill>
              <a:srgbClr val="FFFF00"/>
            </a:solidFill>
          </a:endParaRPr>
        </a:p>
      </dgm:t>
    </dgm:pt>
    <dgm:pt modelId="{8CB9551A-D38A-F644-8C0E-D533B6394FBD}" type="parTrans" cxnId="{1C6E4A9A-D3B6-0246-A70C-D61788C18241}">
      <dgm:prSet/>
      <dgm:spPr/>
      <dgm:t>
        <a:bodyPr/>
        <a:lstStyle/>
        <a:p>
          <a:endParaRPr lang="en-US"/>
        </a:p>
      </dgm:t>
    </dgm:pt>
    <dgm:pt modelId="{01A3CF4D-A7E3-D74F-82C7-1A1FE00643FA}" type="sibTrans" cxnId="{1C6E4A9A-D3B6-0246-A70C-D61788C18241}">
      <dgm:prSet/>
      <dgm:spPr/>
      <dgm:t>
        <a:bodyPr/>
        <a:lstStyle/>
        <a:p>
          <a:endParaRPr lang="en-US"/>
        </a:p>
      </dgm:t>
    </dgm:pt>
    <dgm:pt modelId="{B572E87D-9532-C945-B304-02021054FF6F}">
      <dgm:prSet/>
      <dgm:spPr/>
      <dgm:t>
        <a:bodyPr/>
        <a:lstStyle/>
        <a:p>
          <a:r>
            <a:rPr lang="en-US" dirty="0" smtClean="0">
              <a:solidFill>
                <a:srgbClr val="FFFF00"/>
              </a:solidFill>
            </a:rPr>
            <a:t>Documenting differentiated instruction and intervention techniques used</a:t>
          </a:r>
          <a:endParaRPr lang="en-US" dirty="0">
            <a:solidFill>
              <a:srgbClr val="FFFF00"/>
            </a:solidFill>
          </a:endParaRPr>
        </a:p>
      </dgm:t>
    </dgm:pt>
    <dgm:pt modelId="{968C9913-4EE0-B44F-852F-3BB7D92FA5D1}" type="parTrans" cxnId="{BFDBA075-1C2F-F94C-B25F-AE7F6B9B6876}">
      <dgm:prSet/>
      <dgm:spPr/>
      <dgm:t>
        <a:bodyPr/>
        <a:lstStyle/>
        <a:p>
          <a:endParaRPr lang="en-US"/>
        </a:p>
      </dgm:t>
    </dgm:pt>
    <dgm:pt modelId="{F15D76A7-F5EB-7A42-9F55-E0B1E05B3319}" type="sibTrans" cxnId="{BFDBA075-1C2F-F94C-B25F-AE7F6B9B6876}">
      <dgm:prSet/>
      <dgm:spPr/>
      <dgm:t>
        <a:bodyPr/>
        <a:lstStyle/>
        <a:p>
          <a:endParaRPr lang="en-US"/>
        </a:p>
      </dgm:t>
    </dgm:pt>
    <dgm:pt modelId="{C283F7E6-9DA3-1C4A-9189-F8631D421F3F}">
      <dgm:prSet/>
      <dgm:spPr/>
      <dgm:t>
        <a:bodyPr/>
        <a:lstStyle/>
        <a:p>
          <a:r>
            <a:rPr lang="en-US" dirty="0" smtClean="0">
              <a:solidFill>
                <a:srgbClr val="FFFF00"/>
              </a:solidFill>
            </a:rPr>
            <a:t>Describing in detail &amp; documenting instances of unresponsiveness to differentiated and intervention strategies </a:t>
          </a:r>
          <a:endParaRPr lang="en-US" dirty="0">
            <a:solidFill>
              <a:srgbClr val="FFFF00"/>
            </a:solidFill>
          </a:endParaRPr>
        </a:p>
      </dgm:t>
    </dgm:pt>
    <dgm:pt modelId="{40F10589-3BD7-8845-AC17-E5990D7EC07A}" type="parTrans" cxnId="{A50BE242-5B07-9945-9671-922F9607D1B9}">
      <dgm:prSet/>
      <dgm:spPr/>
      <dgm:t>
        <a:bodyPr/>
        <a:lstStyle/>
        <a:p>
          <a:endParaRPr lang="en-US"/>
        </a:p>
      </dgm:t>
    </dgm:pt>
    <dgm:pt modelId="{3D6D8B92-977E-D847-81C6-ACE4ECA0AC7F}" type="sibTrans" cxnId="{A50BE242-5B07-9945-9671-922F9607D1B9}">
      <dgm:prSet/>
      <dgm:spPr/>
      <dgm:t>
        <a:bodyPr/>
        <a:lstStyle/>
        <a:p>
          <a:endParaRPr lang="en-US"/>
        </a:p>
      </dgm:t>
    </dgm:pt>
    <dgm:pt modelId="{D39D2BB8-25A5-6A4B-BA5D-A8F50797FECD}">
      <dgm:prSet/>
      <dgm:spPr/>
      <dgm:t>
        <a:bodyPr/>
        <a:lstStyle/>
        <a:p>
          <a:r>
            <a:rPr lang="en-US" dirty="0" smtClean="0">
              <a:solidFill>
                <a:srgbClr val="FFFF00"/>
              </a:solidFill>
            </a:rPr>
            <a:t>Consulting &amp; collaborating with a special education and an ESL professional</a:t>
          </a:r>
          <a:endParaRPr lang="en-US" dirty="0">
            <a:solidFill>
              <a:srgbClr val="FFFF00"/>
            </a:solidFill>
          </a:endParaRPr>
        </a:p>
      </dgm:t>
    </dgm:pt>
    <dgm:pt modelId="{ACFC65ED-1FB8-5443-819A-B5CC88AE1F14}" type="parTrans" cxnId="{C102D385-3400-234B-98F1-21F1D6B29A94}">
      <dgm:prSet/>
      <dgm:spPr/>
      <dgm:t>
        <a:bodyPr/>
        <a:lstStyle/>
        <a:p>
          <a:endParaRPr lang="en-US"/>
        </a:p>
      </dgm:t>
    </dgm:pt>
    <dgm:pt modelId="{8B0CC65F-46D9-CD4F-94EB-30C92086BA74}" type="sibTrans" cxnId="{C102D385-3400-234B-98F1-21F1D6B29A94}">
      <dgm:prSet/>
      <dgm:spPr/>
      <dgm:t>
        <a:bodyPr/>
        <a:lstStyle/>
        <a:p>
          <a:endParaRPr lang="en-US"/>
        </a:p>
      </dgm:t>
    </dgm:pt>
    <dgm:pt modelId="{3F1B7EDA-4B95-D741-BE3C-CD8EDF1C93A4}" type="pres">
      <dgm:prSet presAssocID="{6E14DB11-964D-6D40-ACB2-55F8E333E9EE}" presName="cycle" presStyleCnt="0">
        <dgm:presLayoutVars>
          <dgm:chMax val="1"/>
          <dgm:dir/>
          <dgm:animLvl val="ctr"/>
          <dgm:resizeHandles val="exact"/>
        </dgm:presLayoutVars>
      </dgm:prSet>
      <dgm:spPr/>
      <dgm:t>
        <a:bodyPr/>
        <a:lstStyle/>
        <a:p>
          <a:endParaRPr lang="en-US"/>
        </a:p>
      </dgm:t>
    </dgm:pt>
    <dgm:pt modelId="{A7475C93-3DB9-5A46-95DF-5CC5EB149DE5}" type="pres">
      <dgm:prSet presAssocID="{82E7F96E-7453-1147-BE9D-A992340414F6}" presName="centerShape" presStyleLbl="node0" presStyleIdx="0" presStyleCnt="1"/>
      <dgm:spPr/>
      <dgm:t>
        <a:bodyPr/>
        <a:lstStyle/>
        <a:p>
          <a:endParaRPr lang="en-US"/>
        </a:p>
      </dgm:t>
    </dgm:pt>
    <dgm:pt modelId="{3E8BA004-142C-044A-8193-2211E0D8B4BC}" type="pres">
      <dgm:prSet presAssocID="{8CB9551A-D38A-F644-8C0E-D533B6394FBD}" presName="parTrans" presStyleLbl="bgSibTrans2D1" presStyleIdx="0" presStyleCnt="4"/>
      <dgm:spPr/>
      <dgm:t>
        <a:bodyPr/>
        <a:lstStyle/>
        <a:p>
          <a:endParaRPr lang="en-US"/>
        </a:p>
      </dgm:t>
    </dgm:pt>
    <dgm:pt modelId="{5E7D2285-C8FD-F04A-95F5-72FA3FA4F9D9}" type="pres">
      <dgm:prSet presAssocID="{7A3608DB-288D-6B4C-8B19-7D2B3EA07088}" presName="node" presStyleLbl="node1" presStyleIdx="0" presStyleCnt="4">
        <dgm:presLayoutVars>
          <dgm:bulletEnabled val="1"/>
        </dgm:presLayoutVars>
      </dgm:prSet>
      <dgm:spPr/>
      <dgm:t>
        <a:bodyPr/>
        <a:lstStyle/>
        <a:p>
          <a:endParaRPr lang="en-US"/>
        </a:p>
      </dgm:t>
    </dgm:pt>
    <dgm:pt modelId="{DE45AA61-1C5E-954D-9B80-60EDE92A5268}" type="pres">
      <dgm:prSet presAssocID="{968C9913-4EE0-B44F-852F-3BB7D92FA5D1}" presName="parTrans" presStyleLbl="bgSibTrans2D1" presStyleIdx="1" presStyleCnt="4"/>
      <dgm:spPr/>
      <dgm:t>
        <a:bodyPr/>
        <a:lstStyle/>
        <a:p>
          <a:endParaRPr lang="en-US"/>
        </a:p>
      </dgm:t>
    </dgm:pt>
    <dgm:pt modelId="{C44CBD40-C769-2D4B-93D0-1952D7916E74}" type="pres">
      <dgm:prSet presAssocID="{B572E87D-9532-C945-B304-02021054FF6F}" presName="node" presStyleLbl="node1" presStyleIdx="1" presStyleCnt="4">
        <dgm:presLayoutVars>
          <dgm:bulletEnabled val="1"/>
        </dgm:presLayoutVars>
      </dgm:prSet>
      <dgm:spPr/>
      <dgm:t>
        <a:bodyPr/>
        <a:lstStyle/>
        <a:p>
          <a:endParaRPr lang="en-US"/>
        </a:p>
      </dgm:t>
    </dgm:pt>
    <dgm:pt modelId="{94CF9E9B-0C2B-D048-B7A5-EDD455998D84}" type="pres">
      <dgm:prSet presAssocID="{40F10589-3BD7-8845-AC17-E5990D7EC07A}" presName="parTrans" presStyleLbl="bgSibTrans2D1" presStyleIdx="2" presStyleCnt="4"/>
      <dgm:spPr/>
      <dgm:t>
        <a:bodyPr/>
        <a:lstStyle/>
        <a:p>
          <a:endParaRPr lang="en-US"/>
        </a:p>
      </dgm:t>
    </dgm:pt>
    <dgm:pt modelId="{4868A37C-56A2-CB45-A2CE-1C73A34C165D}" type="pres">
      <dgm:prSet presAssocID="{C283F7E6-9DA3-1C4A-9189-F8631D421F3F}" presName="node" presStyleLbl="node1" presStyleIdx="2" presStyleCnt="4">
        <dgm:presLayoutVars>
          <dgm:bulletEnabled val="1"/>
        </dgm:presLayoutVars>
      </dgm:prSet>
      <dgm:spPr/>
      <dgm:t>
        <a:bodyPr/>
        <a:lstStyle/>
        <a:p>
          <a:endParaRPr lang="en-US"/>
        </a:p>
      </dgm:t>
    </dgm:pt>
    <dgm:pt modelId="{46BD3B50-DA9A-5346-94A8-5A9965DC6101}" type="pres">
      <dgm:prSet presAssocID="{ACFC65ED-1FB8-5443-819A-B5CC88AE1F14}" presName="parTrans" presStyleLbl="bgSibTrans2D1" presStyleIdx="3" presStyleCnt="4"/>
      <dgm:spPr/>
      <dgm:t>
        <a:bodyPr/>
        <a:lstStyle/>
        <a:p>
          <a:endParaRPr lang="en-US"/>
        </a:p>
      </dgm:t>
    </dgm:pt>
    <dgm:pt modelId="{BD6AE5B7-79F2-9E4E-89A8-FD53F2B4714E}" type="pres">
      <dgm:prSet presAssocID="{D39D2BB8-25A5-6A4B-BA5D-A8F50797FECD}" presName="node" presStyleLbl="node1" presStyleIdx="3" presStyleCnt="4">
        <dgm:presLayoutVars>
          <dgm:bulletEnabled val="1"/>
        </dgm:presLayoutVars>
      </dgm:prSet>
      <dgm:spPr/>
      <dgm:t>
        <a:bodyPr/>
        <a:lstStyle/>
        <a:p>
          <a:endParaRPr lang="en-US"/>
        </a:p>
      </dgm:t>
    </dgm:pt>
  </dgm:ptLst>
  <dgm:cxnLst>
    <dgm:cxn modelId="{5CECE981-F344-014C-A6C1-00684B056A46}" type="presOf" srcId="{968C9913-4EE0-B44F-852F-3BB7D92FA5D1}" destId="{DE45AA61-1C5E-954D-9B80-60EDE92A5268}" srcOrd="0" destOrd="0" presId="urn:microsoft.com/office/officeart/2005/8/layout/radial4"/>
    <dgm:cxn modelId="{BFDBA075-1C2F-F94C-B25F-AE7F6B9B6876}" srcId="{82E7F96E-7453-1147-BE9D-A992340414F6}" destId="{B572E87D-9532-C945-B304-02021054FF6F}" srcOrd="1" destOrd="0" parTransId="{968C9913-4EE0-B44F-852F-3BB7D92FA5D1}" sibTransId="{F15D76A7-F5EB-7A42-9F55-E0B1E05B3319}"/>
    <dgm:cxn modelId="{C2B69FF5-C376-3042-B69C-B05DD2D64791}" type="presOf" srcId="{40F10589-3BD7-8845-AC17-E5990D7EC07A}" destId="{94CF9E9B-0C2B-D048-B7A5-EDD455998D84}" srcOrd="0" destOrd="0" presId="urn:microsoft.com/office/officeart/2005/8/layout/radial4"/>
    <dgm:cxn modelId="{79887514-DE1B-094E-B754-00A4F8DE4798}" type="presOf" srcId="{B572E87D-9532-C945-B304-02021054FF6F}" destId="{C44CBD40-C769-2D4B-93D0-1952D7916E74}" srcOrd="0" destOrd="0" presId="urn:microsoft.com/office/officeart/2005/8/layout/radial4"/>
    <dgm:cxn modelId="{1C6E4A9A-D3B6-0246-A70C-D61788C18241}" srcId="{82E7F96E-7453-1147-BE9D-A992340414F6}" destId="{7A3608DB-288D-6B4C-8B19-7D2B3EA07088}" srcOrd="0" destOrd="0" parTransId="{8CB9551A-D38A-F644-8C0E-D533B6394FBD}" sibTransId="{01A3CF4D-A7E3-D74F-82C7-1A1FE00643FA}"/>
    <dgm:cxn modelId="{B10912B3-FA31-454B-AD80-04624809AE4B}" type="presOf" srcId="{82E7F96E-7453-1147-BE9D-A992340414F6}" destId="{A7475C93-3DB9-5A46-95DF-5CC5EB149DE5}" srcOrd="0" destOrd="0" presId="urn:microsoft.com/office/officeart/2005/8/layout/radial4"/>
    <dgm:cxn modelId="{B6B80DF1-4E92-8647-B745-919F57DE2BEE}" type="presOf" srcId="{ACFC65ED-1FB8-5443-819A-B5CC88AE1F14}" destId="{46BD3B50-DA9A-5346-94A8-5A9965DC6101}" srcOrd="0" destOrd="0" presId="urn:microsoft.com/office/officeart/2005/8/layout/radial4"/>
    <dgm:cxn modelId="{99673B27-9C1E-8240-8098-4BFC8F3EF090}" type="presOf" srcId="{8CB9551A-D38A-F644-8C0E-D533B6394FBD}" destId="{3E8BA004-142C-044A-8193-2211E0D8B4BC}" srcOrd="0" destOrd="0" presId="urn:microsoft.com/office/officeart/2005/8/layout/radial4"/>
    <dgm:cxn modelId="{A50BE242-5B07-9945-9671-922F9607D1B9}" srcId="{82E7F96E-7453-1147-BE9D-A992340414F6}" destId="{C283F7E6-9DA3-1C4A-9189-F8631D421F3F}" srcOrd="2" destOrd="0" parTransId="{40F10589-3BD7-8845-AC17-E5990D7EC07A}" sibTransId="{3D6D8B92-977E-D847-81C6-ACE4ECA0AC7F}"/>
    <dgm:cxn modelId="{CDF91D4D-122D-0248-95D8-7A56B60166EA}" type="presOf" srcId="{6E14DB11-964D-6D40-ACB2-55F8E333E9EE}" destId="{3F1B7EDA-4B95-D741-BE3C-CD8EDF1C93A4}" srcOrd="0" destOrd="0" presId="urn:microsoft.com/office/officeart/2005/8/layout/radial4"/>
    <dgm:cxn modelId="{78234521-6B01-6145-AE00-8EB78DD4CDFC}" type="presOf" srcId="{7A3608DB-288D-6B4C-8B19-7D2B3EA07088}" destId="{5E7D2285-C8FD-F04A-95F5-72FA3FA4F9D9}" srcOrd="0" destOrd="0" presId="urn:microsoft.com/office/officeart/2005/8/layout/radial4"/>
    <dgm:cxn modelId="{0C026205-99A8-684E-AD40-97044D4574F7}" type="presOf" srcId="{C283F7E6-9DA3-1C4A-9189-F8631D421F3F}" destId="{4868A37C-56A2-CB45-A2CE-1C73A34C165D}" srcOrd="0" destOrd="0" presId="urn:microsoft.com/office/officeart/2005/8/layout/radial4"/>
    <dgm:cxn modelId="{C102D385-3400-234B-98F1-21F1D6B29A94}" srcId="{82E7F96E-7453-1147-BE9D-A992340414F6}" destId="{D39D2BB8-25A5-6A4B-BA5D-A8F50797FECD}" srcOrd="3" destOrd="0" parTransId="{ACFC65ED-1FB8-5443-819A-B5CC88AE1F14}" sibTransId="{8B0CC65F-46D9-CD4F-94EB-30C92086BA74}"/>
    <dgm:cxn modelId="{AED11B83-41C3-AA43-A1BF-D9F72B45653F}" type="presOf" srcId="{D39D2BB8-25A5-6A4B-BA5D-A8F50797FECD}" destId="{BD6AE5B7-79F2-9E4E-89A8-FD53F2B4714E}" srcOrd="0" destOrd="0" presId="urn:microsoft.com/office/officeart/2005/8/layout/radial4"/>
    <dgm:cxn modelId="{3C93CAD1-480C-3846-BACE-D1ACF8AEAE23}" srcId="{6E14DB11-964D-6D40-ACB2-55F8E333E9EE}" destId="{82E7F96E-7453-1147-BE9D-A992340414F6}" srcOrd="0" destOrd="0" parTransId="{0BF89147-24AA-E943-8A72-9B7C0D12FED6}" sibTransId="{A6D1B6E8-15BC-604D-8AE4-EC694AB1DA61}"/>
    <dgm:cxn modelId="{087BD384-89B2-8E43-8390-367581205364}" type="presParOf" srcId="{3F1B7EDA-4B95-D741-BE3C-CD8EDF1C93A4}" destId="{A7475C93-3DB9-5A46-95DF-5CC5EB149DE5}" srcOrd="0" destOrd="0" presId="urn:microsoft.com/office/officeart/2005/8/layout/radial4"/>
    <dgm:cxn modelId="{44E1161B-A13D-C648-9436-BA46E697A2EA}" type="presParOf" srcId="{3F1B7EDA-4B95-D741-BE3C-CD8EDF1C93A4}" destId="{3E8BA004-142C-044A-8193-2211E0D8B4BC}" srcOrd="1" destOrd="0" presId="urn:microsoft.com/office/officeart/2005/8/layout/radial4"/>
    <dgm:cxn modelId="{5AE11C01-DA6D-2549-8A5F-4770E174F15E}" type="presParOf" srcId="{3F1B7EDA-4B95-D741-BE3C-CD8EDF1C93A4}" destId="{5E7D2285-C8FD-F04A-95F5-72FA3FA4F9D9}" srcOrd="2" destOrd="0" presId="urn:microsoft.com/office/officeart/2005/8/layout/radial4"/>
    <dgm:cxn modelId="{0022C29E-7BAF-5B40-8E8C-570A2B535702}" type="presParOf" srcId="{3F1B7EDA-4B95-D741-BE3C-CD8EDF1C93A4}" destId="{DE45AA61-1C5E-954D-9B80-60EDE92A5268}" srcOrd="3" destOrd="0" presId="urn:microsoft.com/office/officeart/2005/8/layout/radial4"/>
    <dgm:cxn modelId="{03ED781B-5BCC-4645-A005-9AC9F151ED36}" type="presParOf" srcId="{3F1B7EDA-4B95-D741-BE3C-CD8EDF1C93A4}" destId="{C44CBD40-C769-2D4B-93D0-1952D7916E74}" srcOrd="4" destOrd="0" presId="urn:microsoft.com/office/officeart/2005/8/layout/radial4"/>
    <dgm:cxn modelId="{E23731FE-46FD-DE44-AAF0-EAB35CD23903}" type="presParOf" srcId="{3F1B7EDA-4B95-D741-BE3C-CD8EDF1C93A4}" destId="{94CF9E9B-0C2B-D048-B7A5-EDD455998D84}" srcOrd="5" destOrd="0" presId="urn:microsoft.com/office/officeart/2005/8/layout/radial4"/>
    <dgm:cxn modelId="{B8B93FF7-319A-7D4B-B733-0646E0EF721C}" type="presParOf" srcId="{3F1B7EDA-4B95-D741-BE3C-CD8EDF1C93A4}" destId="{4868A37C-56A2-CB45-A2CE-1C73A34C165D}" srcOrd="6" destOrd="0" presId="urn:microsoft.com/office/officeart/2005/8/layout/radial4"/>
    <dgm:cxn modelId="{7BCD2540-71D4-7F4E-AD19-763A7BFA93E6}" type="presParOf" srcId="{3F1B7EDA-4B95-D741-BE3C-CD8EDF1C93A4}" destId="{46BD3B50-DA9A-5346-94A8-5A9965DC6101}" srcOrd="7" destOrd="0" presId="urn:microsoft.com/office/officeart/2005/8/layout/radial4"/>
    <dgm:cxn modelId="{0F7B6422-11B9-EF48-B2C7-2194B6FA5467}" type="presParOf" srcId="{3F1B7EDA-4B95-D741-BE3C-CD8EDF1C93A4}" destId="{BD6AE5B7-79F2-9E4E-89A8-FD53F2B4714E}" srcOrd="8" destOrd="0" presId="urn:microsoft.com/office/officeart/2005/8/layout/radial4"/>
  </dgm:cxnLst>
  <dgm:bg>
    <a:solidFill>
      <a:schemeClr val="accent3">
        <a:lumMod val="20000"/>
        <a:lumOff val="80000"/>
      </a:schemeClr>
    </a:solidFill>
  </dgm:bg>
  <dgm:whole>
    <a:ln>
      <a:solidFill>
        <a:srgbClr val="00009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4F9EC3-E8B8-434A-8C9A-BE663DB2C925}" type="doc">
      <dgm:prSet loTypeId="urn:microsoft.com/office/officeart/2005/8/layout/cycle8" loCatId="" qsTypeId="urn:microsoft.com/office/officeart/2005/8/quickstyle/simple4" qsCatId="simple" csTypeId="urn:microsoft.com/office/officeart/2005/8/colors/accent1_2" csCatId="accent1" phldr="1"/>
      <dgm:spPr/>
    </dgm:pt>
    <dgm:pt modelId="{06B0D20D-0A3C-8944-BCA7-136E0832BE83}">
      <dgm:prSet phldrT="[Text]"/>
      <dgm:spPr>
        <a:solidFill>
          <a:srgbClr val="E3F2C7"/>
        </a:solidFill>
      </dgm:spPr>
      <dgm:t>
        <a:bodyPr/>
        <a:lstStyle/>
        <a:p>
          <a:r>
            <a:rPr lang="en-US" b="1" dirty="0" smtClean="0">
              <a:solidFill>
                <a:srgbClr val="000090"/>
              </a:solidFill>
            </a:rPr>
            <a:t>Language &amp; Literacy </a:t>
          </a:r>
          <a:endParaRPr lang="en-US" b="1" dirty="0">
            <a:solidFill>
              <a:srgbClr val="000090"/>
            </a:solidFill>
          </a:endParaRPr>
        </a:p>
      </dgm:t>
    </dgm:pt>
    <dgm:pt modelId="{79A96C87-3F98-0C49-8C87-013429C15EF1}" type="parTrans" cxnId="{395FB175-C3A3-A14D-89BD-1AAF85971AA4}">
      <dgm:prSet/>
      <dgm:spPr/>
      <dgm:t>
        <a:bodyPr/>
        <a:lstStyle/>
        <a:p>
          <a:endParaRPr lang="en-US"/>
        </a:p>
      </dgm:t>
    </dgm:pt>
    <dgm:pt modelId="{3F1BFD95-1931-B54E-BA68-2F08B9F127A4}" type="sibTrans" cxnId="{395FB175-C3A3-A14D-89BD-1AAF85971AA4}">
      <dgm:prSet/>
      <dgm:spPr/>
      <dgm:t>
        <a:bodyPr/>
        <a:lstStyle/>
        <a:p>
          <a:endParaRPr lang="en-US"/>
        </a:p>
      </dgm:t>
    </dgm:pt>
    <dgm:pt modelId="{0AE904AE-95D8-0049-B987-DA343874AAF2}">
      <dgm:prSet phldrT="[Text]"/>
      <dgm:spPr>
        <a:solidFill>
          <a:schemeClr val="accent3">
            <a:lumMod val="20000"/>
            <a:lumOff val="80000"/>
          </a:schemeClr>
        </a:solidFill>
      </dgm:spPr>
      <dgm:t>
        <a:bodyPr/>
        <a:lstStyle/>
        <a:p>
          <a:r>
            <a:rPr lang="en-US" b="1" dirty="0" smtClean="0">
              <a:solidFill>
                <a:srgbClr val="000090"/>
              </a:solidFill>
            </a:rPr>
            <a:t>General Learning Skills</a:t>
          </a:r>
          <a:endParaRPr lang="en-US" b="1" dirty="0">
            <a:solidFill>
              <a:srgbClr val="000090"/>
            </a:solidFill>
          </a:endParaRPr>
        </a:p>
      </dgm:t>
    </dgm:pt>
    <dgm:pt modelId="{74C23335-9178-B442-BDEC-BB31811BDF5E}" type="parTrans" cxnId="{2F34DE33-CD29-484C-8B3E-5A5A79F59307}">
      <dgm:prSet/>
      <dgm:spPr/>
      <dgm:t>
        <a:bodyPr/>
        <a:lstStyle/>
        <a:p>
          <a:endParaRPr lang="en-US"/>
        </a:p>
      </dgm:t>
    </dgm:pt>
    <dgm:pt modelId="{EB4548D6-585D-5843-B2AF-B30CA354284F}" type="sibTrans" cxnId="{2F34DE33-CD29-484C-8B3E-5A5A79F59307}">
      <dgm:prSet/>
      <dgm:spPr/>
      <dgm:t>
        <a:bodyPr/>
        <a:lstStyle/>
        <a:p>
          <a:endParaRPr lang="en-US"/>
        </a:p>
      </dgm:t>
    </dgm:pt>
    <dgm:pt modelId="{7C9408B2-AFE6-6C41-ADA7-962FDBD91D3E}">
      <dgm:prSet phldrT="[Text]"/>
      <dgm:spPr>
        <a:solidFill>
          <a:schemeClr val="tx2">
            <a:lumMod val="40000"/>
            <a:lumOff val="60000"/>
          </a:schemeClr>
        </a:solidFill>
      </dgm:spPr>
      <dgm:t>
        <a:bodyPr/>
        <a:lstStyle/>
        <a:p>
          <a:r>
            <a:rPr lang="en-US" b="1" dirty="0" smtClean="0">
              <a:solidFill>
                <a:srgbClr val="000090"/>
              </a:solidFill>
            </a:rPr>
            <a:t>Academic Content</a:t>
          </a:r>
          <a:endParaRPr lang="en-US" b="1" dirty="0">
            <a:solidFill>
              <a:srgbClr val="000090"/>
            </a:solidFill>
          </a:endParaRPr>
        </a:p>
      </dgm:t>
    </dgm:pt>
    <dgm:pt modelId="{A2CA4470-2704-4F4F-84EA-8AD387747042}" type="parTrans" cxnId="{E213CB80-F128-0E43-80AF-A2D7735FC298}">
      <dgm:prSet/>
      <dgm:spPr/>
      <dgm:t>
        <a:bodyPr/>
        <a:lstStyle/>
        <a:p>
          <a:endParaRPr lang="en-US"/>
        </a:p>
      </dgm:t>
    </dgm:pt>
    <dgm:pt modelId="{7798DA0B-5A7B-E14A-B6AB-33D5B840E5CA}" type="sibTrans" cxnId="{E213CB80-F128-0E43-80AF-A2D7735FC298}">
      <dgm:prSet/>
      <dgm:spPr/>
      <dgm:t>
        <a:bodyPr/>
        <a:lstStyle/>
        <a:p>
          <a:endParaRPr lang="en-US"/>
        </a:p>
      </dgm:t>
    </dgm:pt>
    <dgm:pt modelId="{783E38E5-EE61-EB48-9A27-FEFB24040F53}" type="pres">
      <dgm:prSet presAssocID="{CF4F9EC3-E8B8-434A-8C9A-BE663DB2C925}" presName="compositeShape" presStyleCnt="0">
        <dgm:presLayoutVars>
          <dgm:chMax val="7"/>
          <dgm:dir/>
          <dgm:resizeHandles val="exact"/>
        </dgm:presLayoutVars>
      </dgm:prSet>
      <dgm:spPr/>
    </dgm:pt>
    <dgm:pt modelId="{52DE3C39-F46F-D043-A9D9-7EE139427B9E}" type="pres">
      <dgm:prSet presAssocID="{CF4F9EC3-E8B8-434A-8C9A-BE663DB2C925}" presName="wedge1" presStyleLbl="node1" presStyleIdx="0" presStyleCnt="3"/>
      <dgm:spPr/>
      <dgm:t>
        <a:bodyPr/>
        <a:lstStyle/>
        <a:p>
          <a:endParaRPr lang="en-US"/>
        </a:p>
      </dgm:t>
    </dgm:pt>
    <dgm:pt modelId="{8BF4CB4A-65AD-284E-B9D4-B8B0F8BCFF74}" type="pres">
      <dgm:prSet presAssocID="{CF4F9EC3-E8B8-434A-8C9A-BE663DB2C925}" presName="dummy1a" presStyleCnt="0"/>
      <dgm:spPr/>
    </dgm:pt>
    <dgm:pt modelId="{3B587603-AC6B-F243-BBAE-B6E72CA30B47}" type="pres">
      <dgm:prSet presAssocID="{CF4F9EC3-E8B8-434A-8C9A-BE663DB2C925}" presName="dummy1b" presStyleCnt="0"/>
      <dgm:spPr/>
    </dgm:pt>
    <dgm:pt modelId="{27892A8F-874F-6243-A389-71B73A5B653F}" type="pres">
      <dgm:prSet presAssocID="{CF4F9EC3-E8B8-434A-8C9A-BE663DB2C925}" presName="wedge1Tx" presStyleLbl="node1" presStyleIdx="0" presStyleCnt="3">
        <dgm:presLayoutVars>
          <dgm:chMax val="0"/>
          <dgm:chPref val="0"/>
          <dgm:bulletEnabled val="1"/>
        </dgm:presLayoutVars>
      </dgm:prSet>
      <dgm:spPr/>
      <dgm:t>
        <a:bodyPr/>
        <a:lstStyle/>
        <a:p>
          <a:endParaRPr lang="en-US"/>
        </a:p>
      </dgm:t>
    </dgm:pt>
    <dgm:pt modelId="{34DDC801-95DC-344B-9D49-8DD20E4A13F8}" type="pres">
      <dgm:prSet presAssocID="{CF4F9EC3-E8B8-434A-8C9A-BE663DB2C925}" presName="wedge2" presStyleLbl="node1" presStyleIdx="1" presStyleCnt="3"/>
      <dgm:spPr/>
      <dgm:t>
        <a:bodyPr/>
        <a:lstStyle/>
        <a:p>
          <a:endParaRPr lang="en-US"/>
        </a:p>
      </dgm:t>
    </dgm:pt>
    <dgm:pt modelId="{AC777135-CCA1-2444-BD2E-64BAB28A5C54}" type="pres">
      <dgm:prSet presAssocID="{CF4F9EC3-E8B8-434A-8C9A-BE663DB2C925}" presName="dummy2a" presStyleCnt="0"/>
      <dgm:spPr/>
    </dgm:pt>
    <dgm:pt modelId="{C9F15650-AF11-E14B-ACA4-D8686F570216}" type="pres">
      <dgm:prSet presAssocID="{CF4F9EC3-E8B8-434A-8C9A-BE663DB2C925}" presName="dummy2b" presStyleCnt="0"/>
      <dgm:spPr/>
    </dgm:pt>
    <dgm:pt modelId="{CB59F0A2-00EC-AC44-B271-9507C49A204E}" type="pres">
      <dgm:prSet presAssocID="{CF4F9EC3-E8B8-434A-8C9A-BE663DB2C925}" presName="wedge2Tx" presStyleLbl="node1" presStyleIdx="1" presStyleCnt="3">
        <dgm:presLayoutVars>
          <dgm:chMax val="0"/>
          <dgm:chPref val="0"/>
          <dgm:bulletEnabled val="1"/>
        </dgm:presLayoutVars>
      </dgm:prSet>
      <dgm:spPr/>
      <dgm:t>
        <a:bodyPr/>
        <a:lstStyle/>
        <a:p>
          <a:endParaRPr lang="en-US"/>
        </a:p>
      </dgm:t>
    </dgm:pt>
    <dgm:pt modelId="{69506C04-81E6-5F40-9680-C836D1731B5D}" type="pres">
      <dgm:prSet presAssocID="{CF4F9EC3-E8B8-434A-8C9A-BE663DB2C925}" presName="wedge3" presStyleLbl="node1" presStyleIdx="2" presStyleCnt="3"/>
      <dgm:spPr/>
      <dgm:t>
        <a:bodyPr/>
        <a:lstStyle/>
        <a:p>
          <a:endParaRPr lang="en-US"/>
        </a:p>
      </dgm:t>
    </dgm:pt>
    <dgm:pt modelId="{E887BFE8-C572-A044-9077-582E0FD999E3}" type="pres">
      <dgm:prSet presAssocID="{CF4F9EC3-E8B8-434A-8C9A-BE663DB2C925}" presName="dummy3a" presStyleCnt="0"/>
      <dgm:spPr/>
    </dgm:pt>
    <dgm:pt modelId="{0D9A2D56-30F6-D64D-B22B-2F580F415AE2}" type="pres">
      <dgm:prSet presAssocID="{CF4F9EC3-E8B8-434A-8C9A-BE663DB2C925}" presName="dummy3b" presStyleCnt="0"/>
      <dgm:spPr/>
    </dgm:pt>
    <dgm:pt modelId="{1621930A-F5BB-7040-A463-B30838EABCC9}" type="pres">
      <dgm:prSet presAssocID="{CF4F9EC3-E8B8-434A-8C9A-BE663DB2C925}" presName="wedge3Tx" presStyleLbl="node1" presStyleIdx="2" presStyleCnt="3">
        <dgm:presLayoutVars>
          <dgm:chMax val="0"/>
          <dgm:chPref val="0"/>
          <dgm:bulletEnabled val="1"/>
        </dgm:presLayoutVars>
      </dgm:prSet>
      <dgm:spPr/>
      <dgm:t>
        <a:bodyPr/>
        <a:lstStyle/>
        <a:p>
          <a:endParaRPr lang="en-US"/>
        </a:p>
      </dgm:t>
    </dgm:pt>
    <dgm:pt modelId="{B2005AE0-FB92-F64D-B307-53CBE4FDC383}" type="pres">
      <dgm:prSet presAssocID="{3F1BFD95-1931-B54E-BA68-2F08B9F127A4}" presName="arrowWedge1" presStyleLbl="fgSibTrans2D1" presStyleIdx="0" presStyleCnt="3"/>
      <dgm:spPr/>
    </dgm:pt>
    <dgm:pt modelId="{5AF2179B-4F00-AA42-806F-B0CFAC5ADFB2}" type="pres">
      <dgm:prSet presAssocID="{EB4548D6-585D-5843-B2AF-B30CA354284F}" presName="arrowWedge2" presStyleLbl="fgSibTrans2D1" presStyleIdx="1" presStyleCnt="3"/>
      <dgm:spPr/>
    </dgm:pt>
    <dgm:pt modelId="{CCEF6DB7-BA08-EB4C-982F-E5A49F34F2B0}" type="pres">
      <dgm:prSet presAssocID="{7798DA0B-5A7B-E14A-B6AB-33D5B840E5CA}" presName="arrowWedge3" presStyleLbl="fgSibTrans2D1" presStyleIdx="2" presStyleCnt="3"/>
      <dgm:spPr/>
    </dgm:pt>
  </dgm:ptLst>
  <dgm:cxnLst>
    <dgm:cxn modelId="{9EE2772B-2ED6-0245-A397-A2A5458129FF}" type="presOf" srcId="{CF4F9EC3-E8B8-434A-8C9A-BE663DB2C925}" destId="{783E38E5-EE61-EB48-9A27-FEFB24040F53}" srcOrd="0" destOrd="0" presId="urn:microsoft.com/office/officeart/2005/8/layout/cycle8"/>
    <dgm:cxn modelId="{77E1026A-9CAC-9441-8E19-D67D1F913283}" type="presOf" srcId="{7C9408B2-AFE6-6C41-ADA7-962FDBD91D3E}" destId="{1621930A-F5BB-7040-A463-B30838EABCC9}" srcOrd="1" destOrd="0" presId="urn:microsoft.com/office/officeart/2005/8/layout/cycle8"/>
    <dgm:cxn modelId="{E213CB80-F128-0E43-80AF-A2D7735FC298}" srcId="{CF4F9EC3-E8B8-434A-8C9A-BE663DB2C925}" destId="{7C9408B2-AFE6-6C41-ADA7-962FDBD91D3E}" srcOrd="2" destOrd="0" parTransId="{A2CA4470-2704-4F4F-84EA-8AD387747042}" sibTransId="{7798DA0B-5A7B-E14A-B6AB-33D5B840E5CA}"/>
    <dgm:cxn modelId="{1BFA3E30-F448-7240-B264-565FCA0EFA7F}" type="presOf" srcId="{06B0D20D-0A3C-8944-BCA7-136E0832BE83}" destId="{52DE3C39-F46F-D043-A9D9-7EE139427B9E}" srcOrd="0" destOrd="0" presId="urn:microsoft.com/office/officeart/2005/8/layout/cycle8"/>
    <dgm:cxn modelId="{833805FD-E943-394C-A949-59CBC506A51E}" type="presOf" srcId="{0AE904AE-95D8-0049-B987-DA343874AAF2}" destId="{34DDC801-95DC-344B-9D49-8DD20E4A13F8}" srcOrd="0" destOrd="0" presId="urn:microsoft.com/office/officeart/2005/8/layout/cycle8"/>
    <dgm:cxn modelId="{B426CB29-1E59-8A45-99E8-3BCB1DA63FCF}" type="presOf" srcId="{7C9408B2-AFE6-6C41-ADA7-962FDBD91D3E}" destId="{69506C04-81E6-5F40-9680-C836D1731B5D}" srcOrd="0" destOrd="0" presId="urn:microsoft.com/office/officeart/2005/8/layout/cycle8"/>
    <dgm:cxn modelId="{CAEAECEA-2990-5846-B1B7-691401AE0EED}" type="presOf" srcId="{0AE904AE-95D8-0049-B987-DA343874AAF2}" destId="{CB59F0A2-00EC-AC44-B271-9507C49A204E}" srcOrd="1" destOrd="0" presId="urn:microsoft.com/office/officeart/2005/8/layout/cycle8"/>
    <dgm:cxn modelId="{395FB175-C3A3-A14D-89BD-1AAF85971AA4}" srcId="{CF4F9EC3-E8B8-434A-8C9A-BE663DB2C925}" destId="{06B0D20D-0A3C-8944-BCA7-136E0832BE83}" srcOrd="0" destOrd="0" parTransId="{79A96C87-3F98-0C49-8C87-013429C15EF1}" sibTransId="{3F1BFD95-1931-B54E-BA68-2F08B9F127A4}"/>
    <dgm:cxn modelId="{B21CB7D5-F6DA-5545-B8B7-2C33C47301A9}" type="presOf" srcId="{06B0D20D-0A3C-8944-BCA7-136E0832BE83}" destId="{27892A8F-874F-6243-A389-71B73A5B653F}" srcOrd="1" destOrd="0" presId="urn:microsoft.com/office/officeart/2005/8/layout/cycle8"/>
    <dgm:cxn modelId="{2F34DE33-CD29-484C-8B3E-5A5A79F59307}" srcId="{CF4F9EC3-E8B8-434A-8C9A-BE663DB2C925}" destId="{0AE904AE-95D8-0049-B987-DA343874AAF2}" srcOrd="1" destOrd="0" parTransId="{74C23335-9178-B442-BDEC-BB31811BDF5E}" sibTransId="{EB4548D6-585D-5843-B2AF-B30CA354284F}"/>
    <dgm:cxn modelId="{95D7C17F-6CE7-8C47-90FE-F61EB5F286A9}" type="presParOf" srcId="{783E38E5-EE61-EB48-9A27-FEFB24040F53}" destId="{52DE3C39-F46F-D043-A9D9-7EE139427B9E}" srcOrd="0" destOrd="0" presId="urn:microsoft.com/office/officeart/2005/8/layout/cycle8"/>
    <dgm:cxn modelId="{29BEEF42-58C5-734B-8ABB-1B813B434576}" type="presParOf" srcId="{783E38E5-EE61-EB48-9A27-FEFB24040F53}" destId="{8BF4CB4A-65AD-284E-B9D4-B8B0F8BCFF74}" srcOrd="1" destOrd="0" presId="urn:microsoft.com/office/officeart/2005/8/layout/cycle8"/>
    <dgm:cxn modelId="{785A8AFE-7531-A24F-86F0-919C33F61E44}" type="presParOf" srcId="{783E38E5-EE61-EB48-9A27-FEFB24040F53}" destId="{3B587603-AC6B-F243-BBAE-B6E72CA30B47}" srcOrd="2" destOrd="0" presId="urn:microsoft.com/office/officeart/2005/8/layout/cycle8"/>
    <dgm:cxn modelId="{AF831EA0-30AA-D84B-BAD4-A804C163D00F}" type="presParOf" srcId="{783E38E5-EE61-EB48-9A27-FEFB24040F53}" destId="{27892A8F-874F-6243-A389-71B73A5B653F}" srcOrd="3" destOrd="0" presId="urn:microsoft.com/office/officeart/2005/8/layout/cycle8"/>
    <dgm:cxn modelId="{8E78ABEE-5F67-9349-91FA-28C498CF2B0B}" type="presParOf" srcId="{783E38E5-EE61-EB48-9A27-FEFB24040F53}" destId="{34DDC801-95DC-344B-9D49-8DD20E4A13F8}" srcOrd="4" destOrd="0" presId="urn:microsoft.com/office/officeart/2005/8/layout/cycle8"/>
    <dgm:cxn modelId="{3553A2B8-8919-D244-9534-48744F5C03F4}" type="presParOf" srcId="{783E38E5-EE61-EB48-9A27-FEFB24040F53}" destId="{AC777135-CCA1-2444-BD2E-64BAB28A5C54}" srcOrd="5" destOrd="0" presId="urn:microsoft.com/office/officeart/2005/8/layout/cycle8"/>
    <dgm:cxn modelId="{8B346604-B081-2F46-8400-1CE28430D675}" type="presParOf" srcId="{783E38E5-EE61-EB48-9A27-FEFB24040F53}" destId="{C9F15650-AF11-E14B-ACA4-D8686F570216}" srcOrd="6" destOrd="0" presId="urn:microsoft.com/office/officeart/2005/8/layout/cycle8"/>
    <dgm:cxn modelId="{80B357FB-F4C8-914E-83CE-759B0A74D95D}" type="presParOf" srcId="{783E38E5-EE61-EB48-9A27-FEFB24040F53}" destId="{CB59F0A2-00EC-AC44-B271-9507C49A204E}" srcOrd="7" destOrd="0" presId="urn:microsoft.com/office/officeart/2005/8/layout/cycle8"/>
    <dgm:cxn modelId="{3594AD24-E5DF-CB40-A99A-3DA33B1A5AD8}" type="presParOf" srcId="{783E38E5-EE61-EB48-9A27-FEFB24040F53}" destId="{69506C04-81E6-5F40-9680-C836D1731B5D}" srcOrd="8" destOrd="0" presId="urn:microsoft.com/office/officeart/2005/8/layout/cycle8"/>
    <dgm:cxn modelId="{EA031F8C-280A-964B-8A84-25C5AB6F7C10}" type="presParOf" srcId="{783E38E5-EE61-EB48-9A27-FEFB24040F53}" destId="{E887BFE8-C572-A044-9077-582E0FD999E3}" srcOrd="9" destOrd="0" presId="urn:microsoft.com/office/officeart/2005/8/layout/cycle8"/>
    <dgm:cxn modelId="{EDC5D87A-81A3-B04A-826D-CE6752BB8D5C}" type="presParOf" srcId="{783E38E5-EE61-EB48-9A27-FEFB24040F53}" destId="{0D9A2D56-30F6-D64D-B22B-2F580F415AE2}" srcOrd="10" destOrd="0" presId="urn:microsoft.com/office/officeart/2005/8/layout/cycle8"/>
    <dgm:cxn modelId="{874E8705-2298-324A-8868-EAC1D63F42AB}" type="presParOf" srcId="{783E38E5-EE61-EB48-9A27-FEFB24040F53}" destId="{1621930A-F5BB-7040-A463-B30838EABCC9}" srcOrd="11" destOrd="0" presId="urn:microsoft.com/office/officeart/2005/8/layout/cycle8"/>
    <dgm:cxn modelId="{375CBA9F-C8FB-1047-8977-ECF3D35C60C1}" type="presParOf" srcId="{783E38E5-EE61-EB48-9A27-FEFB24040F53}" destId="{B2005AE0-FB92-F64D-B307-53CBE4FDC383}" srcOrd="12" destOrd="0" presId="urn:microsoft.com/office/officeart/2005/8/layout/cycle8"/>
    <dgm:cxn modelId="{82740833-82C1-F444-8A6D-C06A055BDCDF}" type="presParOf" srcId="{783E38E5-EE61-EB48-9A27-FEFB24040F53}" destId="{5AF2179B-4F00-AA42-806F-B0CFAC5ADFB2}" srcOrd="13" destOrd="0" presId="urn:microsoft.com/office/officeart/2005/8/layout/cycle8"/>
    <dgm:cxn modelId="{ACACC919-AA7F-B241-9C2E-88F848ACAD66}" type="presParOf" srcId="{783E38E5-EE61-EB48-9A27-FEFB24040F53}" destId="{CCEF6DB7-BA08-EB4C-982F-E5A49F34F2B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1E45C2-9677-5A40-BBE8-6D3EA0D58D6C}"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DCD6F910-3366-E844-8119-B29547528515}">
      <dgm:prSet phldrT="[Text]"/>
      <dgm:spPr/>
      <dgm:t>
        <a:bodyPr/>
        <a:lstStyle/>
        <a:p>
          <a:r>
            <a:rPr lang="en-US" b="1" dirty="0" smtClean="0">
              <a:solidFill>
                <a:schemeClr val="accent5">
                  <a:lumMod val="40000"/>
                  <a:lumOff val="60000"/>
                </a:schemeClr>
              </a:solidFill>
            </a:rPr>
            <a:t>Read</a:t>
          </a:r>
          <a:endParaRPr lang="en-US" b="1" dirty="0">
            <a:solidFill>
              <a:schemeClr val="accent5">
                <a:lumMod val="40000"/>
                <a:lumOff val="60000"/>
              </a:schemeClr>
            </a:solidFill>
          </a:endParaRPr>
        </a:p>
      </dgm:t>
    </dgm:pt>
    <dgm:pt modelId="{B932127C-96DD-8C48-AC38-ED8DEA3F51D3}" type="parTrans" cxnId="{0EC35472-8056-0842-A75D-1EA1FF9E2C60}">
      <dgm:prSet/>
      <dgm:spPr/>
      <dgm:t>
        <a:bodyPr/>
        <a:lstStyle/>
        <a:p>
          <a:endParaRPr lang="en-US"/>
        </a:p>
      </dgm:t>
    </dgm:pt>
    <dgm:pt modelId="{5620AB4C-DAD4-F14C-9BF0-794AC021F45E}" type="sibTrans" cxnId="{0EC35472-8056-0842-A75D-1EA1FF9E2C60}">
      <dgm:prSet/>
      <dgm:spPr/>
      <dgm:t>
        <a:bodyPr/>
        <a:lstStyle/>
        <a:p>
          <a:endParaRPr lang="en-US"/>
        </a:p>
      </dgm:t>
    </dgm:pt>
    <dgm:pt modelId="{253F083F-6D20-C74A-9063-4E78D956208D}">
      <dgm:prSet phldrT="[Text]"/>
      <dgm:spPr>
        <a:solidFill>
          <a:schemeClr val="bg1">
            <a:lumMod val="50000"/>
          </a:schemeClr>
        </a:solidFill>
      </dgm:spPr>
      <dgm:t>
        <a:bodyPr/>
        <a:lstStyle/>
        <a:p>
          <a:r>
            <a:rPr lang="en-US" b="1" dirty="0" smtClean="0"/>
            <a:t>Being read to</a:t>
          </a:r>
          <a:endParaRPr lang="en-US" b="1" dirty="0"/>
        </a:p>
      </dgm:t>
    </dgm:pt>
    <dgm:pt modelId="{FBED1276-0238-354F-98D5-703FA58E01C7}" type="parTrans" cxnId="{552B219D-26F5-2C42-8B2B-596A6BAE6ECF}">
      <dgm:prSet/>
      <dgm:spPr/>
      <dgm:t>
        <a:bodyPr/>
        <a:lstStyle/>
        <a:p>
          <a:endParaRPr lang="en-US"/>
        </a:p>
      </dgm:t>
    </dgm:pt>
    <dgm:pt modelId="{4DBC5F5A-5034-CE4C-97D1-CF36D083D466}" type="sibTrans" cxnId="{552B219D-26F5-2C42-8B2B-596A6BAE6ECF}">
      <dgm:prSet/>
      <dgm:spPr/>
      <dgm:t>
        <a:bodyPr/>
        <a:lstStyle/>
        <a:p>
          <a:endParaRPr lang="en-US"/>
        </a:p>
      </dgm:t>
    </dgm:pt>
    <dgm:pt modelId="{13744197-E780-5842-998E-04A30BAA9578}">
      <dgm:prSet phldrT="[Text]"/>
      <dgm:spPr>
        <a:solidFill>
          <a:schemeClr val="bg1">
            <a:lumMod val="65000"/>
          </a:schemeClr>
        </a:solidFill>
      </dgm:spPr>
      <dgm:t>
        <a:bodyPr/>
        <a:lstStyle/>
        <a:p>
          <a:r>
            <a:rPr lang="en-US" b="1" dirty="0" smtClean="0">
              <a:solidFill>
                <a:srgbClr val="FFFF00"/>
              </a:solidFill>
            </a:rPr>
            <a:t>“Reading”  through picture walk</a:t>
          </a:r>
          <a:endParaRPr lang="en-US" b="1" dirty="0">
            <a:solidFill>
              <a:srgbClr val="FFFF00"/>
            </a:solidFill>
          </a:endParaRPr>
        </a:p>
      </dgm:t>
    </dgm:pt>
    <dgm:pt modelId="{47C066FD-B111-4C49-A79F-1863C1CB68DD}" type="parTrans" cxnId="{ED78ACE8-D932-4340-B887-327C66562DA3}">
      <dgm:prSet/>
      <dgm:spPr/>
      <dgm:t>
        <a:bodyPr/>
        <a:lstStyle/>
        <a:p>
          <a:endParaRPr lang="en-US"/>
        </a:p>
      </dgm:t>
    </dgm:pt>
    <dgm:pt modelId="{585435B2-86DB-0045-AD1C-8C1EB37FE993}" type="sibTrans" cxnId="{ED78ACE8-D932-4340-B887-327C66562DA3}">
      <dgm:prSet/>
      <dgm:spPr/>
      <dgm:t>
        <a:bodyPr/>
        <a:lstStyle/>
        <a:p>
          <a:endParaRPr lang="en-US"/>
        </a:p>
      </dgm:t>
    </dgm:pt>
    <dgm:pt modelId="{4AC48AEE-6503-FE48-BAFA-F74585E9D1B3}">
      <dgm:prSet phldrT="[Text]"/>
      <dgm:spPr>
        <a:solidFill>
          <a:schemeClr val="bg1">
            <a:lumMod val="75000"/>
          </a:schemeClr>
        </a:solidFill>
      </dgm:spPr>
      <dgm:t>
        <a:bodyPr/>
        <a:lstStyle/>
        <a:p>
          <a:r>
            <a:rPr lang="en-US" b="1" dirty="0" smtClean="0">
              <a:solidFill>
                <a:srgbClr val="3366FF"/>
              </a:solidFill>
            </a:rPr>
            <a:t>Foreshadowing</a:t>
          </a:r>
          <a:endParaRPr lang="en-US" b="1" dirty="0">
            <a:solidFill>
              <a:srgbClr val="3366FF"/>
            </a:solidFill>
          </a:endParaRPr>
        </a:p>
      </dgm:t>
    </dgm:pt>
    <dgm:pt modelId="{FB6FFE34-7C75-E444-BD6D-DB0602EF2F0A}" type="parTrans" cxnId="{A25CCFC3-C28A-B848-9CF9-025BDEB8DBAF}">
      <dgm:prSet/>
      <dgm:spPr/>
      <dgm:t>
        <a:bodyPr/>
        <a:lstStyle/>
        <a:p>
          <a:endParaRPr lang="en-US"/>
        </a:p>
      </dgm:t>
    </dgm:pt>
    <dgm:pt modelId="{7A0CF756-DF68-6B4F-94A6-F0DDBFF0F588}" type="sibTrans" cxnId="{A25CCFC3-C28A-B848-9CF9-025BDEB8DBAF}">
      <dgm:prSet/>
      <dgm:spPr/>
      <dgm:t>
        <a:bodyPr/>
        <a:lstStyle/>
        <a:p>
          <a:endParaRPr lang="en-US"/>
        </a:p>
      </dgm:t>
    </dgm:pt>
    <dgm:pt modelId="{5AA140CD-1765-ED43-83A0-E1B5A1C2012D}">
      <dgm:prSet/>
      <dgm:spPr>
        <a:solidFill>
          <a:schemeClr val="bg1">
            <a:lumMod val="85000"/>
          </a:schemeClr>
        </a:solidFill>
      </dgm:spPr>
      <dgm:t>
        <a:bodyPr/>
        <a:lstStyle/>
        <a:p>
          <a:r>
            <a:rPr lang="en-US" b="1" dirty="0" smtClean="0">
              <a:solidFill>
                <a:srgbClr val="000090"/>
              </a:solidFill>
            </a:rPr>
            <a:t>Reading independently</a:t>
          </a:r>
          <a:endParaRPr lang="en-US" b="1" dirty="0">
            <a:solidFill>
              <a:srgbClr val="000090"/>
            </a:solidFill>
          </a:endParaRPr>
        </a:p>
      </dgm:t>
    </dgm:pt>
    <dgm:pt modelId="{47CAFFEE-44E9-8C42-B9C0-0334E201179A}" type="parTrans" cxnId="{364DB85A-F959-5345-BF42-34A407CD49C5}">
      <dgm:prSet/>
      <dgm:spPr/>
      <dgm:t>
        <a:bodyPr/>
        <a:lstStyle/>
        <a:p>
          <a:endParaRPr lang="en-US"/>
        </a:p>
      </dgm:t>
    </dgm:pt>
    <dgm:pt modelId="{CE13BB4C-AA52-1D49-ACFE-7C5748114CE3}" type="sibTrans" cxnId="{364DB85A-F959-5345-BF42-34A407CD49C5}">
      <dgm:prSet/>
      <dgm:spPr/>
      <dgm:t>
        <a:bodyPr/>
        <a:lstStyle/>
        <a:p>
          <a:endParaRPr lang="en-US"/>
        </a:p>
      </dgm:t>
    </dgm:pt>
    <dgm:pt modelId="{9D417B68-AD67-104D-B940-557C0AD10AD9}" type="pres">
      <dgm:prSet presAssocID="{511E45C2-9677-5A40-BBE8-6D3EA0D58D6C}" presName="cycle" presStyleCnt="0">
        <dgm:presLayoutVars>
          <dgm:chMax val="1"/>
          <dgm:dir/>
          <dgm:animLvl val="ctr"/>
          <dgm:resizeHandles val="exact"/>
        </dgm:presLayoutVars>
      </dgm:prSet>
      <dgm:spPr/>
      <dgm:t>
        <a:bodyPr/>
        <a:lstStyle/>
        <a:p>
          <a:endParaRPr lang="en-US"/>
        </a:p>
      </dgm:t>
    </dgm:pt>
    <dgm:pt modelId="{16FE3635-13D6-8340-94EA-C0FA0D5EC617}" type="pres">
      <dgm:prSet presAssocID="{DCD6F910-3366-E844-8119-B29547528515}" presName="centerShape" presStyleLbl="node0" presStyleIdx="0" presStyleCnt="1"/>
      <dgm:spPr/>
      <dgm:t>
        <a:bodyPr/>
        <a:lstStyle/>
        <a:p>
          <a:endParaRPr lang="en-US"/>
        </a:p>
      </dgm:t>
    </dgm:pt>
    <dgm:pt modelId="{5C0B95BA-481F-F347-A5AF-6F47AA4B1856}" type="pres">
      <dgm:prSet presAssocID="{FBED1276-0238-354F-98D5-703FA58E01C7}" presName="parTrans" presStyleLbl="bgSibTrans2D1" presStyleIdx="0" presStyleCnt="4"/>
      <dgm:spPr/>
      <dgm:t>
        <a:bodyPr/>
        <a:lstStyle/>
        <a:p>
          <a:endParaRPr lang="en-US"/>
        </a:p>
      </dgm:t>
    </dgm:pt>
    <dgm:pt modelId="{67934AE3-C61F-884B-BBF7-5C7B71C83C96}" type="pres">
      <dgm:prSet presAssocID="{253F083F-6D20-C74A-9063-4E78D956208D}" presName="node" presStyleLbl="node1" presStyleIdx="0" presStyleCnt="4">
        <dgm:presLayoutVars>
          <dgm:bulletEnabled val="1"/>
        </dgm:presLayoutVars>
      </dgm:prSet>
      <dgm:spPr/>
      <dgm:t>
        <a:bodyPr/>
        <a:lstStyle/>
        <a:p>
          <a:endParaRPr lang="en-US"/>
        </a:p>
      </dgm:t>
    </dgm:pt>
    <dgm:pt modelId="{9AFCAF91-B6F4-2F42-BFB6-E3046D60CC3D}" type="pres">
      <dgm:prSet presAssocID="{47C066FD-B111-4C49-A79F-1863C1CB68DD}" presName="parTrans" presStyleLbl="bgSibTrans2D1" presStyleIdx="1" presStyleCnt="4"/>
      <dgm:spPr/>
      <dgm:t>
        <a:bodyPr/>
        <a:lstStyle/>
        <a:p>
          <a:endParaRPr lang="en-US"/>
        </a:p>
      </dgm:t>
    </dgm:pt>
    <dgm:pt modelId="{5DFAA6DB-31A5-9F47-9EC9-BBC0EB221801}" type="pres">
      <dgm:prSet presAssocID="{13744197-E780-5842-998E-04A30BAA9578}" presName="node" presStyleLbl="node1" presStyleIdx="1" presStyleCnt="4">
        <dgm:presLayoutVars>
          <dgm:bulletEnabled val="1"/>
        </dgm:presLayoutVars>
      </dgm:prSet>
      <dgm:spPr/>
      <dgm:t>
        <a:bodyPr/>
        <a:lstStyle/>
        <a:p>
          <a:endParaRPr lang="en-US"/>
        </a:p>
      </dgm:t>
    </dgm:pt>
    <dgm:pt modelId="{9B473539-6D34-5145-9BC6-8310B1CA9CEA}" type="pres">
      <dgm:prSet presAssocID="{FB6FFE34-7C75-E444-BD6D-DB0602EF2F0A}" presName="parTrans" presStyleLbl="bgSibTrans2D1" presStyleIdx="2" presStyleCnt="4"/>
      <dgm:spPr/>
      <dgm:t>
        <a:bodyPr/>
        <a:lstStyle/>
        <a:p>
          <a:endParaRPr lang="en-US"/>
        </a:p>
      </dgm:t>
    </dgm:pt>
    <dgm:pt modelId="{14FCB0AA-968D-E847-8FBC-AF71B43E2B50}" type="pres">
      <dgm:prSet presAssocID="{4AC48AEE-6503-FE48-BAFA-F74585E9D1B3}" presName="node" presStyleLbl="node1" presStyleIdx="2" presStyleCnt="4">
        <dgm:presLayoutVars>
          <dgm:bulletEnabled val="1"/>
        </dgm:presLayoutVars>
      </dgm:prSet>
      <dgm:spPr/>
      <dgm:t>
        <a:bodyPr/>
        <a:lstStyle/>
        <a:p>
          <a:endParaRPr lang="en-US"/>
        </a:p>
      </dgm:t>
    </dgm:pt>
    <dgm:pt modelId="{634EFC2A-E4BE-0749-9C79-5CE345482935}" type="pres">
      <dgm:prSet presAssocID="{47CAFFEE-44E9-8C42-B9C0-0334E201179A}" presName="parTrans" presStyleLbl="bgSibTrans2D1" presStyleIdx="3" presStyleCnt="4"/>
      <dgm:spPr/>
      <dgm:t>
        <a:bodyPr/>
        <a:lstStyle/>
        <a:p>
          <a:endParaRPr lang="en-US"/>
        </a:p>
      </dgm:t>
    </dgm:pt>
    <dgm:pt modelId="{96208A17-32F2-DF43-AAB3-5E27092B64A5}" type="pres">
      <dgm:prSet presAssocID="{5AA140CD-1765-ED43-83A0-E1B5A1C2012D}" presName="node" presStyleLbl="node1" presStyleIdx="3" presStyleCnt="4">
        <dgm:presLayoutVars>
          <dgm:bulletEnabled val="1"/>
        </dgm:presLayoutVars>
      </dgm:prSet>
      <dgm:spPr/>
      <dgm:t>
        <a:bodyPr/>
        <a:lstStyle/>
        <a:p>
          <a:endParaRPr lang="en-US"/>
        </a:p>
      </dgm:t>
    </dgm:pt>
  </dgm:ptLst>
  <dgm:cxnLst>
    <dgm:cxn modelId="{BFF63406-AB98-8A4F-A502-477A72E80BF3}" type="presOf" srcId="{5AA140CD-1765-ED43-83A0-E1B5A1C2012D}" destId="{96208A17-32F2-DF43-AAB3-5E27092B64A5}" srcOrd="0" destOrd="0" presId="urn:microsoft.com/office/officeart/2005/8/layout/radial4"/>
    <dgm:cxn modelId="{4BB7E97E-B5A1-D44D-AC03-9534996FC1E4}" type="presOf" srcId="{FB6FFE34-7C75-E444-BD6D-DB0602EF2F0A}" destId="{9B473539-6D34-5145-9BC6-8310B1CA9CEA}" srcOrd="0" destOrd="0" presId="urn:microsoft.com/office/officeart/2005/8/layout/radial4"/>
    <dgm:cxn modelId="{C2A60732-923B-1F40-BE8A-9B03DC243B4D}" type="presOf" srcId="{FBED1276-0238-354F-98D5-703FA58E01C7}" destId="{5C0B95BA-481F-F347-A5AF-6F47AA4B1856}" srcOrd="0" destOrd="0" presId="urn:microsoft.com/office/officeart/2005/8/layout/radial4"/>
    <dgm:cxn modelId="{17BAE4CF-788D-CD4F-91E1-76ADBA3020B2}" type="presOf" srcId="{4AC48AEE-6503-FE48-BAFA-F74585E9D1B3}" destId="{14FCB0AA-968D-E847-8FBC-AF71B43E2B50}" srcOrd="0" destOrd="0" presId="urn:microsoft.com/office/officeart/2005/8/layout/radial4"/>
    <dgm:cxn modelId="{0EC35472-8056-0842-A75D-1EA1FF9E2C60}" srcId="{511E45C2-9677-5A40-BBE8-6D3EA0D58D6C}" destId="{DCD6F910-3366-E844-8119-B29547528515}" srcOrd="0" destOrd="0" parTransId="{B932127C-96DD-8C48-AC38-ED8DEA3F51D3}" sibTransId="{5620AB4C-DAD4-F14C-9BF0-794AC021F45E}"/>
    <dgm:cxn modelId="{FEEC0E36-2036-7B40-9492-DCD7D0207AB5}" type="presOf" srcId="{47CAFFEE-44E9-8C42-B9C0-0334E201179A}" destId="{634EFC2A-E4BE-0749-9C79-5CE345482935}" srcOrd="0" destOrd="0" presId="urn:microsoft.com/office/officeart/2005/8/layout/radial4"/>
    <dgm:cxn modelId="{552B219D-26F5-2C42-8B2B-596A6BAE6ECF}" srcId="{DCD6F910-3366-E844-8119-B29547528515}" destId="{253F083F-6D20-C74A-9063-4E78D956208D}" srcOrd="0" destOrd="0" parTransId="{FBED1276-0238-354F-98D5-703FA58E01C7}" sibTransId="{4DBC5F5A-5034-CE4C-97D1-CF36D083D466}"/>
    <dgm:cxn modelId="{A25CCFC3-C28A-B848-9CF9-025BDEB8DBAF}" srcId="{DCD6F910-3366-E844-8119-B29547528515}" destId="{4AC48AEE-6503-FE48-BAFA-F74585E9D1B3}" srcOrd="2" destOrd="0" parTransId="{FB6FFE34-7C75-E444-BD6D-DB0602EF2F0A}" sibTransId="{7A0CF756-DF68-6B4F-94A6-F0DDBFF0F588}"/>
    <dgm:cxn modelId="{3DFC891F-7117-294D-92BA-1FF430A6CF87}" type="presOf" srcId="{47C066FD-B111-4C49-A79F-1863C1CB68DD}" destId="{9AFCAF91-B6F4-2F42-BFB6-E3046D60CC3D}" srcOrd="0" destOrd="0" presId="urn:microsoft.com/office/officeart/2005/8/layout/radial4"/>
    <dgm:cxn modelId="{ED78ACE8-D932-4340-B887-327C66562DA3}" srcId="{DCD6F910-3366-E844-8119-B29547528515}" destId="{13744197-E780-5842-998E-04A30BAA9578}" srcOrd="1" destOrd="0" parTransId="{47C066FD-B111-4C49-A79F-1863C1CB68DD}" sibTransId="{585435B2-86DB-0045-AD1C-8C1EB37FE993}"/>
    <dgm:cxn modelId="{F52CCDC2-62B7-6D43-BDDF-6DBE71D4D4E6}" type="presOf" srcId="{DCD6F910-3366-E844-8119-B29547528515}" destId="{16FE3635-13D6-8340-94EA-C0FA0D5EC617}" srcOrd="0" destOrd="0" presId="urn:microsoft.com/office/officeart/2005/8/layout/radial4"/>
    <dgm:cxn modelId="{364DB85A-F959-5345-BF42-34A407CD49C5}" srcId="{DCD6F910-3366-E844-8119-B29547528515}" destId="{5AA140CD-1765-ED43-83A0-E1B5A1C2012D}" srcOrd="3" destOrd="0" parTransId="{47CAFFEE-44E9-8C42-B9C0-0334E201179A}" sibTransId="{CE13BB4C-AA52-1D49-ACFE-7C5748114CE3}"/>
    <dgm:cxn modelId="{B68575F2-A320-B442-8BEE-DE5ECFF46E1D}" type="presOf" srcId="{511E45C2-9677-5A40-BBE8-6D3EA0D58D6C}" destId="{9D417B68-AD67-104D-B940-557C0AD10AD9}" srcOrd="0" destOrd="0" presId="urn:microsoft.com/office/officeart/2005/8/layout/radial4"/>
    <dgm:cxn modelId="{78D56C0B-E1E2-1D4F-9374-A81E5332F0F2}" type="presOf" srcId="{13744197-E780-5842-998E-04A30BAA9578}" destId="{5DFAA6DB-31A5-9F47-9EC9-BBC0EB221801}" srcOrd="0" destOrd="0" presId="urn:microsoft.com/office/officeart/2005/8/layout/radial4"/>
    <dgm:cxn modelId="{2A91932F-4AEF-9E4A-A7F4-071B78A5D7BF}" type="presOf" srcId="{253F083F-6D20-C74A-9063-4E78D956208D}" destId="{67934AE3-C61F-884B-BBF7-5C7B71C83C96}" srcOrd="0" destOrd="0" presId="urn:microsoft.com/office/officeart/2005/8/layout/radial4"/>
    <dgm:cxn modelId="{E7F7E756-D4E6-FF4E-956B-1C2A0CD0B13D}" type="presParOf" srcId="{9D417B68-AD67-104D-B940-557C0AD10AD9}" destId="{16FE3635-13D6-8340-94EA-C0FA0D5EC617}" srcOrd="0" destOrd="0" presId="urn:microsoft.com/office/officeart/2005/8/layout/radial4"/>
    <dgm:cxn modelId="{FDB2A846-33B6-1240-AAE5-C2B320275A64}" type="presParOf" srcId="{9D417B68-AD67-104D-B940-557C0AD10AD9}" destId="{5C0B95BA-481F-F347-A5AF-6F47AA4B1856}" srcOrd="1" destOrd="0" presId="urn:microsoft.com/office/officeart/2005/8/layout/radial4"/>
    <dgm:cxn modelId="{489FB63E-E455-A04A-BCE3-C42F07512B67}" type="presParOf" srcId="{9D417B68-AD67-104D-B940-557C0AD10AD9}" destId="{67934AE3-C61F-884B-BBF7-5C7B71C83C96}" srcOrd="2" destOrd="0" presId="urn:microsoft.com/office/officeart/2005/8/layout/radial4"/>
    <dgm:cxn modelId="{862C38DA-9605-BC43-80AD-F275AE333C8C}" type="presParOf" srcId="{9D417B68-AD67-104D-B940-557C0AD10AD9}" destId="{9AFCAF91-B6F4-2F42-BFB6-E3046D60CC3D}" srcOrd="3" destOrd="0" presId="urn:microsoft.com/office/officeart/2005/8/layout/radial4"/>
    <dgm:cxn modelId="{E0CA87B6-57BE-7E4A-B43D-D36D4F4FD4E3}" type="presParOf" srcId="{9D417B68-AD67-104D-B940-557C0AD10AD9}" destId="{5DFAA6DB-31A5-9F47-9EC9-BBC0EB221801}" srcOrd="4" destOrd="0" presId="urn:microsoft.com/office/officeart/2005/8/layout/radial4"/>
    <dgm:cxn modelId="{68602BF0-1E12-F647-AE56-0A1517A556A6}" type="presParOf" srcId="{9D417B68-AD67-104D-B940-557C0AD10AD9}" destId="{9B473539-6D34-5145-9BC6-8310B1CA9CEA}" srcOrd="5" destOrd="0" presId="urn:microsoft.com/office/officeart/2005/8/layout/radial4"/>
    <dgm:cxn modelId="{F9E23D5B-B064-324F-A36C-458E4829B200}" type="presParOf" srcId="{9D417B68-AD67-104D-B940-557C0AD10AD9}" destId="{14FCB0AA-968D-E847-8FBC-AF71B43E2B50}" srcOrd="6" destOrd="0" presId="urn:microsoft.com/office/officeart/2005/8/layout/radial4"/>
    <dgm:cxn modelId="{2A42454C-0498-A445-83A5-9DC95EC10A5C}" type="presParOf" srcId="{9D417B68-AD67-104D-B940-557C0AD10AD9}" destId="{634EFC2A-E4BE-0749-9C79-5CE345482935}" srcOrd="7" destOrd="0" presId="urn:microsoft.com/office/officeart/2005/8/layout/radial4"/>
    <dgm:cxn modelId="{DD4D115D-DC66-D949-940E-C2E362626B13}" type="presParOf" srcId="{9D417B68-AD67-104D-B940-557C0AD10AD9}" destId="{96208A17-32F2-DF43-AAB3-5E27092B64A5}"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13AE62-6E2C-154C-9673-ACB4E7AF3F55}" type="doc">
      <dgm:prSet loTypeId="urn:microsoft.com/office/officeart/2005/8/layout/radial2" loCatId="" qsTypeId="urn:microsoft.com/office/officeart/2005/8/quickstyle/simple4" qsCatId="simple" csTypeId="urn:microsoft.com/office/officeart/2005/8/colors/accent1_2" csCatId="accent1" phldr="1"/>
      <dgm:spPr/>
      <dgm:t>
        <a:bodyPr/>
        <a:lstStyle/>
        <a:p>
          <a:endParaRPr lang="en-US"/>
        </a:p>
      </dgm:t>
    </dgm:pt>
    <dgm:pt modelId="{A25A7F16-3263-BC41-95DA-9D6C9238F665}">
      <dgm:prSet phldrT="[Text]"/>
      <dgm:spPr/>
      <dgm:t>
        <a:bodyPr/>
        <a:lstStyle/>
        <a:p>
          <a:r>
            <a:rPr lang="en-US" dirty="0" smtClean="0"/>
            <a:t>Drawing</a:t>
          </a:r>
          <a:endParaRPr lang="en-US" dirty="0"/>
        </a:p>
      </dgm:t>
    </dgm:pt>
    <dgm:pt modelId="{8F28BDF5-7F1A-764D-92CE-965F4C979876}" type="parTrans" cxnId="{CE444448-62B4-3940-A086-67FE966C872B}">
      <dgm:prSet/>
      <dgm:spPr/>
      <dgm:t>
        <a:bodyPr/>
        <a:lstStyle/>
        <a:p>
          <a:endParaRPr lang="en-US"/>
        </a:p>
      </dgm:t>
    </dgm:pt>
    <dgm:pt modelId="{C8D93748-705E-BB49-8CD7-09DCFDE63088}" type="sibTrans" cxnId="{CE444448-62B4-3940-A086-67FE966C872B}">
      <dgm:prSet/>
      <dgm:spPr/>
      <dgm:t>
        <a:bodyPr/>
        <a:lstStyle/>
        <a:p>
          <a:endParaRPr lang="en-US"/>
        </a:p>
      </dgm:t>
    </dgm:pt>
    <dgm:pt modelId="{61E5811D-2643-8B49-A73A-A8BAD483612C}">
      <dgm:prSet phldrT="[Text]"/>
      <dgm:spPr/>
      <dgm:t>
        <a:bodyPr/>
        <a:lstStyle/>
        <a:p>
          <a:r>
            <a:rPr lang="en-US" dirty="0" smtClean="0"/>
            <a:t>Copying</a:t>
          </a:r>
          <a:endParaRPr lang="en-US" dirty="0"/>
        </a:p>
      </dgm:t>
    </dgm:pt>
    <dgm:pt modelId="{D04293D2-DE4B-4942-BD09-DB5422687DBE}" type="parTrans" cxnId="{568B7941-BD8E-864C-84C8-B7A85C87FABA}">
      <dgm:prSet/>
      <dgm:spPr/>
      <dgm:t>
        <a:bodyPr/>
        <a:lstStyle/>
        <a:p>
          <a:endParaRPr lang="en-US"/>
        </a:p>
      </dgm:t>
    </dgm:pt>
    <dgm:pt modelId="{2EC0042C-B0B9-4144-B2F9-7AE9214EB21B}" type="sibTrans" cxnId="{568B7941-BD8E-864C-84C8-B7A85C87FABA}">
      <dgm:prSet/>
      <dgm:spPr/>
      <dgm:t>
        <a:bodyPr/>
        <a:lstStyle/>
        <a:p>
          <a:endParaRPr lang="en-US"/>
        </a:p>
      </dgm:t>
    </dgm:pt>
    <dgm:pt modelId="{2346BF8F-2444-5742-9192-FA0B2F29DF14}">
      <dgm:prSet phldrT="[Text]"/>
      <dgm:spPr/>
      <dgm:t>
        <a:bodyPr/>
        <a:lstStyle/>
        <a:p>
          <a:r>
            <a:rPr lang="en-US" dirty="0" smtClean="0"/>
            <a:t>Fill in gaps</a:t>
          </a:r>
          <a:endParaRPr lang="en-US" dirty="0"/>
        </a:p>
      </dgm:t>
    </dgm:pt>
    <dgm:pt modelId="{DF0E8FD8-4190-5545-B6A6-C926B92FECE0}" type="parTrans" cxnId="{1867BC97-D43D-164D-B6FA-BDAA6C6DBB3E}">
      <dgm:prSet/>
      <dgm:spPr/>
      <dgm:t>
        <a:bodyPr/>
        <a:lstStyle/>
        <a:p>
          <a:endParaRPr lang="en-US"/>
        </a:p>
      </dgm:t>
    </dgm:pt>
    <dgm:pt modelId="{D2EDACBF-3CD9-9749-8EBB-C69C08D86643}" type="sibTrans" cxnId="{1867BC97-D43D-164D-B6FA-BDAA6C6DBB3E}">
      <dgm:prSet/>
      <dgm:spPr/>
      <dgm:t>
        <a:bodyPr/>
        <a:lstStyle/>
        <a:p>
          <a:endParaRPr lang="en-US"/>
        </a:p>
      </dgm:t>
    </dgm:pt>
    <dgm:pt modelId="{DFE9A9DE-120C-5F43-A14B-7245A4F680C5}">
      <dgm:prSet/>
      <dgm:spPr/>
      <dgm:t>
        <a:bodyPr/>
        <a:lstStyle/>
        <a:p>
          <a:r>
            <a:rPr lang="en-US" dirty="0" smtClean="0"/>
            <a:t>Free writing</a:t>
          </a:r>
          <a:endParaRPr lang="en-US" dirty="0"/>
        </a:p>
      </dgm:t>
    </dgm:pt>
    <dgm:pt modelId="{78A07545-F57D-874B-8A8D-DCA59798F7E2}" type="parTrans" cxnId="{AEB8C44B-BA38-8047-AE2E-E3E477216799}">
      <dgm:prSet/>
      <dgm:spPr/>
      <dgm:t>
        <a:bodyPr/>
        <a:lstStyle/>
        <a:p>
          <a:endParaRPr lang="en-US"/>
        </a:p>
      </dgm:t>
    </dgm:pt>
    <dgm:pt modelId="{D82CE7D0-BDA1-6742-AA9B-941C588EA77C}" type="sibTrans" cxnId="{AEB8C44B-BA38-8047-AE2E-E3E477216799}">
      <dgm:prSet/>
      <dgm:spPr/>
      <dgm:t>
        <a:bodyPr/>
        <a:lstStyle/>
        <a:p>
          <a:endParaRPr lang="en-US"/>
        </a:p>
      </dgm:t>
    </dgm:pt>
    <dgm:pt modelId="{0E1C84B6-DC08-5146-A582-A5C9341F0082}" type="pres">
      <dgm:prSet presAssocID="{9013AE62-6E2C-154C-9673-ACB4E7AF3F55}" presName="composite" presStyleCnt="0">
        <dgm:presLayoutVars>
          <dgm:chMax val="5"/>
          <dgm:dir/>
          <dgm:animLvl val="ctr"/>
          <dgm:resizeHandles val="exact"/>
        </dgm:presLayoutVars>
      </dgm:prSet>
      <dgm:spPr/>
      <dgm:t>
        <a:bodyPr/>
        <a:lstStyle/>
        <a:p>
          <a:endParaRPr lang="en-US"/>
        </a:p>
      </dgm:t>
    </dgm:pt>
    <dgm:pt modelId="{A15BC2D9-CA72-9D45-B281-3E85F5BD6B37}" type="pres">
      <dgm:prSet presAssocID="{9013AE62-6E2C-154C-9673-ACB4E7AF3F55}" presName="cycle" presStyleCnt="0"/>
      <dgm:spPr/>
    </dgm:pt>
    <dgm:pt modelId="{6F9F1C92-1859-3545-991F-795759B3782B}" type="pres">
      <dgm:prSet presAssocID="{9013AE62-6E2C-154C-9673-ACB4E7AF3F55}" presName="centerShape" presStyleCnt="0"/>
      <dgm:spPr/>
    </dgm:pt>
    <dgm:pt modelId="{96602051-FF90-BC4A-9F7A-35B05B0BC8DE}" type="pres">
      <dgm:prSet presAssocID="{9013AE62-6E2C-154C-9673-ACB4E7AF3F55}" presName="connSite" presStyleLbl="node1" presStyleIdx="0" presStyleCnt="5"/>
      <dgm:spPr/>
    </dgm:pt>
    <dgm:pt modelId="{DF42D905-1EE8-4742-B43F-3ACA62A762ED}" type="pres">
      <dgm:prSet presAssocID="{9013AE62-6E2C-154C-9673-ACB4E7AF3F55}" presName="visible" presStyleLbl="node1" presStyleIdx="0" presStyleCnt="5"/>
      <dgm:spPr/>
    </dgm:pt>
    <dgm:pt modelId="{A0E99F7D-C465-464A-97D7-B772A11D39D1}" type="pres">
      <dgm:prSet presAssocID="{8F28BDF5-7F1A-764D-92CE-965F4C979876}" presName="Name25" presStyleLbl="parChTrans1D1" presStyleIdx="0" presStyleCnt="4"/>
      <dgm:spPr/>
      <dgm:t>
        <a:bodyPr/>
        <a:lstStyle/>
        <a:p>
          <a:endParaRPr lang="en-US"/>
        </a:p>
      </dgm:t>
    </dgm:pt>
    <dgm:pt modelId="{5E64A563-1762-A646-BDD1-6EBF16CD3284}" type="pres">
      <dgm:prSet presAssocID="{A25A7F16-3263-BC41-95DA-9D6C9238F665}" presName="node" presStyleCnt="0"/>
      <dgm:spPr/>
    </dgm:pt>
    <dgm:pt modelId="{2D1DDACC-DE7D-EC46-B490-AF1ECCE0F846}" type="pres">
      <dgm:prSet presAssocID="{A25A7F16-3263-BC41-95DA-9D6C9238F665}" presName="parentNode" presStyleLbl="node1" presStyleIdx="1" presStyleCnt="5">
        <dgm:presLayoutVars>
          <dgm:chMax val="1"/>
          <dgm:bulletEnabled val="1"/>
        </dgm:presLayoutVars>
      </dgm:prSet>
      <dgm:spPr/>
      <dgm:t>
        <a:bodyPr/>
        <a:lstStyle/>
        <a:p>
          <a:endParaRPr lang="en-US"/>
        </a:p>
      </dgm:t>
    </dgm:pt>
    <dgm:pt modelId="{F5FF57C7-A6E0-DB4F-94CA-75A56ACC95EC}" type="pres">
      <dgm:prSet presAssocID="{A25A7F16-3263-BC41-95DA-9D6C9238F665}" presName="childNode" presStyleLbl="revTx" presStyleIdx="0" presStyleCnt="0">
        <dgm:presLayoutVars>
          <dgm:bulletEnabled val="1"/>
        </dgm:presLayoutVars>
      </dgm:prSet>
      <dgm:spPr/>
      <dgm:t>
        <a:bodyPr/>
        <a:lstStyle/>
        <a:p>
          <a:endParaRPr lang="en-US"/>
        </a:p>
      </dgm:t>
    </dgm:pt>
    <dgm:pt modelId="{4B4183EA-64C5-4747-B607-F18086B3CF19}" type="pres">
      <dgm:prSet presAssocID="{D04293D2-DE4B-4942-BD09-DB5422687DBE}" presName="Name25" presStyleLbl="parChTrans1D1" presStyleIdx="1" presStyleCnt="4"/>
      <dgm:spPr/>
      <dgm:t>
        <a:bodyPr/>
        <a:lstStyle/>
        <a:p>
          <a:endParaRPr lang="en-US"/>
        </a:p>
      </dgm:t>
    </dgm:pt>
    <dgm:pt modelId="{4BBEE05A-2420-9A47-91F1-3692888BD612}" type="pres">
      <dgm:prSet presAssocID="{61E5811D-2643-8B49-A73A-A8BAD483612C}" presName="node" presStyleCnt="0"/>
      <dgm:spPr/>
    </dgm:pt>
    <dgm:pt modelId="{79F0BE91-14AF-3141-B6C7-AFE20D640AAC}" type="pres">
      <dgm:prSet presAssocID="{61E5811D-2643-8B49-A73A-A8BAD483612C}" presName="parentNode" presStyleLbl="node1" presStyleIdx="2" presStyleCnt="5">
        <dgm:presLayoutVars>
          <dgm:chMax val="1"/>
          <dgm:bulletEnabled val="1"/>
        </dgm:presLayoutVars>
      </dgm:prSet>
      <dgm:spPr/>
      <dgm:t>
        <a:bodyPr/>
        <a:lstStyle/>
        <a:p>
          <a:endParaRPr lang="en-US"/>
        </a:p>
      </dgm:t>
    </dgm:pt>
    <dgm:pt modelId="{3B51C79A-8263-234A-A0D3-51E88F7394DC}" type="pres">
      <dgm:prSet presAssocID="{61E5811D-2643-8B49-A73A-A8BAD483612C}" presName="childNode" presStyleLbl="revTx" presStyleIdx="0" presStyleCnt="0">
        <dgm:presLayoutVars>
          <dgm:bulletEnabled val="1"/>
        </dgm:presLayoutVars>
      </dgm:prSet>
      <dgm:spPr/>
      <dgm:t>
        <a:bodyPr/>
        <a:lstStyle/>
        <a:p>
          <a:endParaRPr lang="en-US"/>
        </a:p>
      </dgm:t>
    </dgm:pt>
    <dgm:pt modelId="{C6E1604E-8E56-534C-A62F-53F326CCC36A}" type="pres">
      <dgm:prSet presAssocID="{DF0E8FD8-4190-5545-B6A6-C926B92FECE0}" presName="Name25" presStyleLbl="parChTrans1D1" presStyleIdx="2" presStyleCnt="4"/>
      <dgm:spPr/>
      <dgm:t>
        <a:bodyPr/>
        <a:lstStyle/>
        <a:p>
          <a:endParaRPr lang="en-US"/>
        </a:p>
      </dgm:t>
    </dgm:pt>
    <dgm:pt modelId="{780F765E-7411-1F4D-BAAB-BE7BFA225FED}" type="pres">
      <dgm:prSet presAssocID="{2346BF8F-2444-5742-9192-FA0B2F29DF14}" presName="node" presStyleCnt="0"/>
      <dgm:spPr/>
    </dgm:pt>
    <dgm:pt modelId="{C8530152-DAB0-3347-9D9E-16983DA82A38}" type="pres">
      <dgm:prSet presAssocID="{2346BF8F-2444-5742-9192-FA0B2F29DF14}" presName="parentNode" presStyleLbl="node1" presStyleIdx="3" presStyleCnt="5">
        <dgm:presLayoutVars>
          <dgm:chMax val="1"/>
          <dgm:bulletEnabled val="1"/>
        </dgm:presLayoutVars>
      </dgm:prSet>
      <dgm:spPr/>
      <dgm:t>
        <a:bodyPr/>
        <a:lstStyle/>
        <a:p>
          <a:endParaRPr lang="en-US"/>
        </a:p>
      </dgm:t>
    </dgm:pt>
    <dgm:pt modelId="{AE66E666-CFBC-8C4A-82B2-8DF8D88BD2A5}" type="pres">
      <dgm:prSet presAssocID="{2346BF8F-2444-5742-9192-FA0B2F29DF14}" presName="childNode" presStyleLbl="revTx" presStyleIdx="0" presStyleCnt="0">
        <dgm:presLayoutVars>
          <dgm:bulletEnabled val="1"/>
        </dgm:presLayoutVars>
      </dgm:prSet>
      <dgm:spPr/>
      <dgm:t>
        <a:bodyPr/>
        <a:lstStyle/>
        <a:p>
          <a:endParaRPr lang="en-US"/>
        </a:p>
      </dgm:t>
    </dgm:pt>
    <dgm:pt modelId="{58C7C336-6EC5-B64F-8FEC-55CF3C306F0D}" type="pres">
      <dgm:prSet presAssocID="{78A07545-F57D-874B-8A8D-DCA59798F7E2}" presName="Name25" presStyleLbl="parChTrans1D1" presStyleIdx="3" presStyleCnt="4"/>
      <dgm:spPr/>
      <dgm:t>
        <a:bodyPr/>
        <a:lstStyle/>
        <a:p>
          <a:endParaRPr lang="en-US"/>
        </a:p>
      </dgm:t>
    </dgm:pt>
    <dgm:pt modelId="{892DE994-FB41-F846-BBAF-203D255D30CA}" type="pres">
      <dgm:prSet presAssocID="{DFE9A9DE-120C-5F43-A14B-7245A4F680C5}" presName="node" presStyleCnt="0"/>
      <dgm:spPr/>
    </dgm:pt>
    <dgm:pt modelId="{F49497FC-DF54-D740-9EFF-9CFD894C8313}" type="pres">
      <dgm:prSet presAssocID="{DFE9A9DE-120C-5F43-A14B-7245A4F680C5}" presName="parentNode" presStyleLbl="node1" presStyleIdx="4" presStyleCnt="5">
        <dgm:presLayoutVars>
          <dgm:chMax val="1"/>
          <dgm:bulletEnabled val="1"/>
        </dgm:presLayoutVars>
      </dgm:prSet>
      <dgm:spPr/>
      <dgm:t>
        <a:bodyPr/>
        <a:lstStyle/>
        <a:p>
          <a:endParaRPr lang="en-US"/>
        </a:p>
      </dgm:t>
    </dgm:pt>
    <dgm:pt modelId="{4065B514-3FCF-9146-B177-C231BCDD1CCE}" type="pres">
      <dgm:prSet presAssocID="{DFE9A9DE-120C-5F43-A14B-7245A4F680C5}" presName="childNode" presStyleLbl="revTx" presStyleIdx="0" presStyleCnt="0">
        <dgm:presLayoutVars>
          <dgm:bulletEnabled val="1"/>
        </dgm:presLayoutVars>
      </dgm:prSet>
      <dgm:spPr/>
    </dgm:pt>
  </dgm:ptLst>
  <dgm:cxnLst>
    <dgm:cxn modelId="{B8E89166-69EC-B748-A0F8-E73C5811576E}" type="presOf" srcId="{61E5811D-2643-8B49-A73A-A8BAD483612C}" destId="{79F0BE91-14AF-3141-B6C7-AFE20D640AAC}" srcOrd="0" destOrd="0" presId="urn:microsoft.com/office/officeart/2005/8/layout/radial2"/>
    <dgm:cxn modelId="{AEB8C44B-BA38-8047-AE2E-E3E477216799}" srcId="{9013AE62-6E2C-154C-9673-ACB4E7AF3F55}" destId="{DFE9A9DE-120C-5F43-A14B-7245A4F680C5}" srcOrd="3" destOrd="0" parTransId="{78A07545-F57D-874B-8A8D-DCA59798F7E2}" sibTransId="{D82CE7D0-BDA1-6742-AA9B-941C588EA77C}"/>
    <dgm:cxn modelId="{EC47090B-994D-7147-81A3-AAEE6EAFA00E}" type="presOf" srcId="{DF0E8FD8-4190-5545-B6A6-C926B92FECE0}" destId="{C6E1604E-8E56-534C-A62F-53F326CCC36A}" srcOrd="0" destOrd="0" presId="urn:microsoft.com/office/officeart/2005/8/layout/radial2"/>
    <dgm:cxn modelId="{568B7941-BD8E-864C-84C8-B7A85C87FABA}" srcId="{9013AE62-6E2C-154C-9673-ACB4E7AF3F55}" destId="{61E5811D-2643-8B49-A73A-A8BAD483612C}" srcOrd="1" destOrd="0" parTransId="{D04293D2-DE4B-4942-BD09-DB5422687DBE}" sibTransId="{2EC0042C-B0B9-4144-B2F9-7AE9214EB21B}"/>
    <dgm:cxn modelId="{1867BC97-D43D-164D-B6FA-BDAA6C6DBB3E}" srcId="{9013AE62-6E2C-154C-9673-ACB4E7AF3F55}" destId="{2346BF8F-2444-5742-9192-FA0B2F29DF14}" srcOrd="2" destOrd="0" parTransId="{DF0E8FD8-4190-5545-B6A6-C926B92FECE0}" sibTransId="{D2EDACBF-3CD9-9749-8EBB-C69C08D86643}"/>
    <dgm:cxn modelId="{CE444448-62B4-3940-A086-67FE966C872B}" srcId="{9013AE62-6E2C-154C-9673-ACB4E7AF3F55}" destId="{A25A7F16-3263-BC41-95DA-9D6C9238F665}" srcOrd="0" destOrd="0" parTransId="{8F28BDF5-7F1A-764D-92CE-965F4C979876}" sibTransId="{C8D93748-705E-BB49-8CD7-09DCFDE63088}"/>
    <dgm:cxn modelId="{D458DE59-071A-B64A-B885-CBCF47460234}" type="presOf" srcId="{78A07545-F57D-874B-8A8D-DCA59798F7E2}" destId="{58C7C336-6EC5-B64F-8FEC-55CF3C306F0D}" srcOrd="0" destOrd="0" presId="urn:microsoft.com/office/officeart/2005/8/layout/radial2"/>
    <dgm:cxn modelId="{336969E7-FFC2-DF40-8115-7DCAF0F17544}" type="presOf" srcId="{2346BF8F-2444-5742-9192-FA0B2F29DF14}" destId="{C8530152-DAB0-3347-9D9E-16983DA82A38}" srcOrd="0" destOrd="0" presId="urn:microsoft.com/office/officeart/2005/8/layout/radial2"/>
    <dgm:cxn modelId="{55F32B57-8D48-2E45-9777-56BCEF7E232D}" type="presOf" srcId="{9013AE62-6E2C-154C-9673-ACB4E7AF3F55}" destId="{0E1C84B6-DC08-5146-A582-A5C9341F0082}" srcOrd="0" destOrd="0" presId="urn:microsoft.com/office/officeart/2005/8/layout/radial2"/>
    <dgm:cxn modelId="{1BE5EE15-4D51-FA44-8347-01E74C01B35A}" type="presOf" srcId="{D04293D2-DE4B-4942-BD09-DB5422687DBE}" destId="{4B4183EA-64C5-4747-B607-F18086B3CF19}" srcOrd="0" destOrd="0" presId="urn:microsoft.com/office/officeart/2005/8/layout/radial2"/>
    <dgm:cxn modelId="{CA55B565-B8B8-BE46-8BA1-7FA11359A5D9}" type="presOf" srcId="{8F28BDF5-7F1A-764D-92CE-965F4C979876}" destId="{A0E99F7D-C465-464A-97D7-B772A11D39D1}" srcOrd="0" destOrd="0" presId="urn:microsoft.com/office/officeart/2005/8/layout/radial2"/>
    <dgm:cxn modelId="{48549C44-1C5B-C64C-AD07-41F50751E56A}" type="presOf" srcId="{A25A7F16-3263-BC41-95DA-9D6C9238F665}" destId="{2D1DDACC-DE7D-EC46-B490-AF1ECCE0F846}" srcOrd="0" destOrd="0" presId="urn:microsoft.com/office/officeart/2005/8/layout/radial2"/>
    <dgm:cxn modelId="{40F9D2B1-5237-6F42-9831-B59D9D0A7B9B}" type="presOf" srcId="{DFE9A9DE-120C-5F43-A14B-7245A4F680C5}" destId="{F49497FC-DF54-D740-9EFF-9CFD894C8313}" srcOrd="0" destOrd="0" presId="urn:microsoft.com/office/officeart/2005/8/layout/radial2"/>
    <dgm:cxn modelId="{92752CDD-7F18-8542-8F0F-BB4297284FBD}" type="presParOf" srcId="{0E1C84B6-DC08-5146-A582-A5C9341F0082}" destId="{A15BC2D9-CA72-9D45-B281-3E85F5BD6B37}" srcOrd="0" destOrd="0" presId="urn:microsoft.com/office/officeart/2005/8/layout/radial2"/>
    <dgm:cxn modelId="{F32AACB2-0ADE-B245-822D-A33DA840ACB3}" type="presParOf" srcId="{A15BC2D9-CA72-9D45-B281-3E85F5BD6B37}" destId="{6F9F1C92-1859-3545-991F-795759B3782B}" srcOrd="0" destOrd="0" presId="urn:microsoft.com/office/officeart/2005/8/layout/radial2"/>
    <dgm:cxn modelId="{68A5BC3E-2ECC-D34C-A241-CB8220674408}" type="presParOf" srcId="{6F9F1C92-1859-3545-991F-795759B3782B}" destId="{96602051-FF90-BC4A-9F7A-35B05B0BC8DE}" srcOrd="0" destOrd="0" presId="urn:microsoft.com/office/officeart/2005/8/layout/radial2"/>
    <dgm:cxn modelId="{18165C49-B956-994A-8262-0CEDF03D6627}" type="presParOf" srcId="{6F9F1C92-1859-3545-991F-795759B3782B}" destId="{DF42D905-1EE8-4742-B43F-3ACA62A762ED}" srcOrd="1" destOrd="0" presId="urn:microsoft.com/office/officeart/2005/8/layout/radial2"/>
    <dgm:cxn modelId="{725D1162-2D49-6D48-B15F-3BA16684C47E}" type="presParOf" srcId="{A15BC2D9-CA72-9D45-B281-3E85F5BD6B37}" destId="{A0E99F7D-C465-464A-97D7-B772A11D39D1}" srcOrd="1" destOrd="0" presId="urn:microsoft.com/office/officeart/2005/8/layout/radial2"/>
    <dgm:cxn modelId="{00230D95-1BB5-3B48-B1ED-A2CE57264661}" type="presParOf" srcId="{A15BC2D9-CA72-9D45-B281-3E85F5BD6B37}" destId="{5E64A563-1762-A646-BDD1-6EBF16CD3284}" srcOrd="2" destOrd="0" presId="urn:microsoft.com/office/officeart/2005/8/layout/radial2"/>
    <dgm:cxn modelId="{A93356D8-B651-9243-B5AA-6F18B17B26FE}" type="presParOf" srcId="{5E64A563-1762-A646-BDD1-6EBF16CD3284}" destId="{2D1DDACC-DE7D-EC46-B490-AF1ECCE0F846}" srcOrd="0" destOrd="0" presId="urn:microsoft.com/office/officeart/2005/8/layout/radial2"/>
    <dgm:cxn modelId="{F8065180-6B43-A54E-82BC-85F0B9C323B9}" type="presParOf" srcId="{5E64A563-1762-A646-BDD1-6EBF16CD3284}" destId="{F5FF57C7-A6E0-DB4F-94CA-75A56ACC95EC}" srcOrd="1" destOrd="0" presId="urn:microsoft.com/office/officeart/2005/8/layout/radial2"/>
    <dgm:cxn modelId="{059D444B-EC39-EF4A-993A-3AB76808D613}" type="presParOf" srcId="{A15BC2D9-CA72-9D45-B281-3E85F5BD6B37}" destId="{4B4183EA-64C5-4747-B607-F18086B3CF19}" srcOrd="3" destOrd="0" presId="urn:microsoft.com/office/officeart/2005/8/layout/radial2"/>
    <dgm:cxn modelId="{35BA6677-7FB4-3549-8C21-E4FBEC1BADC7}" type="presParOf" srcId="{A15BC2D9-CA72-9D45-B281-3E85F5BD6B37}" destId="{4BBEE05A-2420-9A47-91F1-3692888BD612}" srcOrd="4" destOrd="0" presId="urn:microsoft.com/office/officeart/2005/8/layout/radial2"/>
    <dgm:cxn modelId="{47731FFA-950E-604E-B2D9-D6A7CF7412CA}" type="presParOf" srcId="{4BBEE05A-2420-9A47-91F1-3692888BD612}" destId="{79F0BE91-14AF-3141-B6C7-AFE20D640AAC}" srcOrd="0" destOrd="0" presId="urn:microsoft.com/office/officeart/2005/8/layout/radial2"/>
    <dgm:cxn modelId="{80EBB87C-B80D-F146-8A8C-5943ADF570E4}" type="presParOf" srcId="{4BBEE05A-2420-9A47-91F1-3692888BD612}" destId="{3B51C79A-8263-234A-A0D3-51E88F7394DC}" srcOrd="1" destOrd="0" presId="urn:microsoft.com/office/officeart/2005/8/layout/radial2"/>
    <dgm:cxn modelId="{EC271BF7-5063-3A4A-8165-6E00B79B9CE4}" type="presParOf" srcId="{A15BC2D9-CA72-9D45-B281-3E85F5BD6B37}" destId="{C6E1604E-8E56-534C-A62F-53F326CCC36A}" srcOrd="5" destOrd="0" presId="urn:microsoft.com/office/officeart/2005/8/layout/radial2"/>
    <dgm:cxn modelId="{A37B1D85-4AE4-544D-B1E7-0EC3871E7196}" type="presParOf" srcId="{A15BC2D9-CA72-9D45-B281-3E85F5BD6B37}" destId="{780F765E-7411-1F4D-BAAB-BE7BFA225FED}" srcOrd="6" destOrd="0" presId="urn:microsoft.com/office/officeart/2005/8/layout/radial2"/>
    <dgm:cxn modelId="{60B90B08-A6A4-8F43-9494-599B5810500D}" type="presParOf" srcId="{780F765E-7411-1F4D-BAAB-BE7BFA225FED}" destId="{C8530152-DAB0-3347-9D9E-16983DA82A38}" srcOrd="0" destOrd="0" presId="urn:microsoft.com/office/officeart/2005/8/layout/radial2"/>
    <dgm:cxn modelId="{A948C420-F89E-1E4E-8B84-BFD994A0D282}" type="presParOf" srcId="{780F765E-7411-1F4D-BAAB-BE7BFA225FED}" destId="{AE66E666-CFBC-8C4A-82B2-8DF8D88BD2A5}" srcOrd="1" destOrd="0" presId="urn:microsoft.com/office/officeart/2005/8/layout/radial2"/>
    <dgm:cxn modelId="{A7E63DFB-D4DF-FD40-9C83-BD91385DA18E}" type="presParOf" srcId="{A15BC2D9-CA72-9D45-B281-3E85F5BD6B37}" destId="{58C7C336-6EC5-B64F-8FEC-55CF3C306F0D}" srcOrd="7" destOrd="0" presId="urn:microsoft.com/office/officeart/2005/8/layout/radial2"/>
    <dgm:cxn modelId="{7D742AA9-C6F0-BD49-AE37-43EFF3565B26}" type="presParOf" srcId="{A15BC2D9-CA72-9D45-B281-3E85F5BD6B37}" destId="{892DE994-FB41-F846-BBAF-203D255D30CA}" srcOrd="8" destOrd="0" presId="urn:microsoft.com/office/officeart/2005/8/layout/radial2"/>
    <dgm:cxn modelId="{137B8498-859D-884D-9F56-FF1C10CFB729}" type="presParOf" srcId="{892DE994-FB41-F846-BBAF-203D255D30CA}" destId="{F49497FC-DF54-D740-9EFF-9CFD894C8313}" srcOrd="0" destOrd="0" presId="urn:microsoft.com/office/officeart/2005/8/layout/radial2"/>
    <dgm:cxn modelId="{64846C98-2FC0-5545-9759-85B58B2553D1}" type="presParOf" srcId="{892DE994-FB41-F846-BBAF-203D255D30CA}" destId="{4065B514-3FCF-9146-B177-C231BCDD1CCE}" srcOrd="1" destOrd="0" presId="urn:microsoft.com/office/officeart/2005/8/layout/radial2"/>
  </dgm:cxnLst>
  <dgm:bg>
    <a:solidFill>
      <a:srgbClr val="FAE6D3"/>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E2B122-ADA6-A44B-94C5-74D764A81397}"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238D771F-D0B4-4148-8AD4-EE9EF171B4B4}">
      <dgm:prSet phldrT="[Text]"/>
      <dgm:spPr>
        <a:solidFill>
          <a:schemeClr val="accent4">
            <a:lumMod val="60000"/>
            <a:lumOff val="40000"/>
          </a:schemeClr>
        </a:solidFill>
      </dgm:spPr>
      <dgm:t>
        <a:bodyPr/>
        <a:lstStyle/>
        <a:p>
          <a:r>
            <a:rPr lang="en-US" b="1" dirty="0" smtClean="0">
              <a:solidFill>
                <a:srgbClr val="000090"/>
              </a:solidFill>
            </a:rPr>
            <a:t>Building Background</a:t>
          </a:r>
          <a:endParaRPr lang="en-US" b="1" dirty="0">
            <a:solidFill>
              <a:srgbClr val="000090"/>
            </a:solidFill>
          </a:endParaRPr>
        </a:p>
      </dgm:t>
    </dgm:pt>
    <dgm:pt modelId="{6FFC358B-EF8D-3C4B-B625-8B636F5B28CD}" type="parTrans" cxnId="{A09261E9-2A47-D04B-95DC-F49C51EBCA7D}">
      <dgm:prSet/>
      <dgm:spPr/>
      <dgm:t>
        <a:bodyPr/>
        <a:lstStyle/>
        <a:p>
          <a:endParaRPr lang="en-US"/>
        </a:p>
      </dgm:t>
    </dgm:pt>
    <dgm:pt modelId="{5F0B3C7C-9438-E74F-A8C1-777FDFE8EF53}" type="sibTrans" cxnId="{A09261E9-2A47-D04B-95DC-F49C51EBCA7D}">
      <dgm:prSet/>
      <dgm:spPr/>
      <dgm:t>
        <a:bodyPr/>
        <a:lstStyle/>
        <a:p>
          <a:endParaRPr lang="en-US"/>
        </a:p>
      </dgm:t>
    </dgm:pt>
    <dgm:pt modelId="{C96CC79A-2DBF-8A4D-8E74-FBEEB29E3DC7}">
      <dgm:prSet phldrT="[Text]">
        <dgm:style>
          <a:lnRef idx="2">
            <a:schemeClr val="accent1"/>
          </a:lnRef>
          <a:fillRef idx="1">
            <a:schemeClr val="lt1"/>
          </a:fillRef>
          <a:effectRef idx="0">
            <a:schemeClr val="accent1"/>
          </a:effectRef>
          <a:fontRef idx="minor">
            <a:schemeClr val="dk1"/>
          </a:fontRef>
        </dgm:style>
      </dgm:prSet>
      <dgm:spPr>
        <a:solidFill>
          <a:schemeClr val="accent5">
            <a:lumMod val="20000"/>
            <a:lumOff val="80000"/>
          </a:schemeClr>
        </a:solidFill>
      </dgm:spPr>
      <dgm:t>
        <a:bodyPr/>
        <a:lstStyle/>
        <a:p>
          <a:r>
            <a:rPr lang="en-US" b="1" dirty="0" smtClean="0">
              <a:solidFill>
                <a:schemeClr val="accent5">
                  <a:lumMod val="50000"/>
                </a:schemeClr>
              </a:solidFill>
            </a:rPr>
            <a:t>Connect to </a:t>
          </a:r>
        </a:p>
        <a:p>
          <a:r>
            <a:rPr lang="en-US" b="1" dirty="0" smtClean="0">
              <a:solidFill>
                <a:schemeClr val="accent5">
                  <a:lumMod val="50000"/>
                </a:schemeClr>
              </a:solidFill>
            </a:rPr>
            <a:t>Student’s Prior Experiences</a:t>
          </a:r>
          <a:endParaRPr lang="en-US" b="1" dirty="0">
            <a:solidFill>
              <a:schemeClr val="accent5">
                <a:lumMod val="50000"/>
              </a:schemeClr>
            </a:solidFill>
          </a:endParaRPr>
        </a:p>
      </dgm:t>
    </dgm:pt>
    <dgm:pt modelId="{34669354-F12B-D046-94B1-045619F75B8A}" type="parTrans" cxnId="{265BF369-DB0B-B64E-8A98-5F9CD1CA77C9}">
      <dgm:prSet/>
      <dgm:spPr/>
      <dgm:t>
        <a:bodyPr/>
        <a:lstStyle/>
        <a:p>
          <a:endParaRPr lang="en-US"/>
        </a:p>
      </dgm:t>
    </dgm:pt>
    <dgm:pt modelId="{68910095-6A1A-B946-8710-FEA093326D72}" type="sibTrans" cxnId="{265BF369-DB0B-B64E-8A98-5F9CD1CA77C9}">
      <dgm:prSet/>
      <dgm:spPr/>
      <dgm:t>
        <a:bodyPr/>
        <a:lstStyle/>
        <a:p>
          <a:endParaRPr lang="en-US"/>
        </a:p>
      </dgm:t>
    </dgm:pt>
    <dgm:pt modelId="{1980D91F-2808-2147-BB3B-7FBEFEC2B02F}">
      <dgm:prSet phldrT="[Text]">
        <dgm:style>
          <a:lnRef idx="2">
            <a:schemeClr val="accent2"/>
          </a:lnRef>
          <a:fillRef idx="1">
            <a:schemeClr val="lt1"/>
          </a:fillRef>
          <a:effectRef idx="0">
            <a:schemeClr val="accent2"/>
          </a:effectRef>
          <a:fontRef idx="minor">
            <a:schemeClr val="dk1"/>
          </a:fontRef>
        </dgm:style>
      </dgm:prSet>
      <dgm:spPr>
        <a:solidFill>
          <a:schemeClr val="tx2">
            <a:lumMod val="20000"/>
            <a:lumOff val="80000"/>
          </a:schemeClr>
        </a:solidFill>
      </dgm:spPr>
      <dgm:t>
        <a:bodyPr/>
        <a:lstStyle/>
        <a:p>
          <a:r>
            <a:rPr lang="en-US" b="1" dirty="0" smtClean="0">
              <a:solidFill>
                <a:srgbClr val="3366FF"/>
              </a:solidFill>
            </a:rPr>
            <a:t>Connect to Past Learning</a:t>
          </a:r>
          <a:endParaRPr lang="en-US" b="1" dirty="0">
            <a:solidFill>
              <a:srgbClr val="3366FF"/>
            </a:solidFill>
          </a:endParaRPr>
        </a:p>
      </dgm:t>
    </dgm:pt>
    <dgm:pt modelId="{2AC6A0EC-4580-C343-B9A2-B9892E1A7ED7}" type="parTrans" cxnId="{DFC23D30-5114-FB48-9726-64C939677FEF}">
      <dgm:prSet/>
      <dgm:spPr/>
      <dgm:t>
        <a:bodyPr/>
        <a:lstStyle/>
        <a:p>
          <a:endParaRPr lang="en-US"/>
        </a:p>
      </dgm:t>
    </dgm:pt>
    <dgm:pt modelId="{F07CB102-E609-7B4F-873A-D711846A7A4D}" type="sibTrans" cxnId="{DFC23D30-5114-FB48-9726-64C939677FEF}">
      <dgm:prSet/>
      <dgm:spPr/>
      <dgm:t>
        <a:bodyPr/>
        <a:lstStyle/>
        <a:p>
          <a:endParaRPr lang="en-US"/>
        </a:p>
      </dgm:t>
    </dgm:pt>
    <dgm:pt modelId="{85546BA2-ABD6-8246-9D38-9BD824C42E02}">
      <dgm:prSet phldrT="[Text]">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dgm:spPr>
      <dgm:t>
        <a:bodyPr/>
        <a:lstStyle/>
        <a:p>
          <a:r>
            <a:rPr lang="en-US" b="1" dirty="0" smtClean="0">
              <a:solidFill>
                <a:srgbClr val="C74444"/>
              </a:solidFill>
            </a:rPr>
            <a:t>Emphasize Key Vocabulary</a:t>
          </a:r>
          <a:endParaRPr lang="en-US" b="1" dirty="0">
            <a:solidFill>
              <a:srgbClr val="C74444"/>
            </a:solidFill>
          </a:endParaRPr>
        </a:p>
      </dgm:t>
    </dgm:pt>
    <dgm:pt modelId="{88E39AE4-478C-4140-9CBD-544818BF81FE}" type="parTrans" cxnId="{3AD0E0F5-42B0-FE4E-AB09-7A88ED2696C1}">
      <dgm:prSet/>
      <dgm:spPr/>
      <dgm:t>
        <a:bodyPr/>
        <a:lstStyle/>
        <a:p>
          <a:endParaRPr lang="en-US"/>
        </a:p>
      </dgm:t>
    </dgm:pt>
    <dgm:pt modelId="{8003FA6D-E42F-E047-84F9-CADACF5BB363}" type="sibTrans" cxnId="{3AD0E0F5-42B0-FE4E-AB09-7A88ED2696C1}">
      <dgm:prSet/>
      <dgm:spPr/>
      <dgm:t>
        <a:bodyPr/>
        <a:lstStyle/>
        <a:p>
          <a:endParaRPr lang="en-US"/>
        </a:p>
      </dgm:t>
    </dgm:pt>
    <dgm:pt modelId="{CEFC378F-7EF5-D84D-960B-31D68E3195E8}" type="pres">
      <dgm:prSet presAssocID="{E6E2B122-ADA6-A44B-94C5-74D764A81397}" presName="cycle" presStyleCnt="0">
        <dgm:presLayoutVars>
          <dgm:chMax val="1"/>
          <dgm:dir/>
          <dgm:animLvl val="ctr"/>
          <dgm:resizeHandles val="exact"/>
        </dgm:presLayoutVars>
      </dgm:prSet>
      <dgm:spPr/>
      <dgm:t>
        <a:bodyPr/>
        <a:lstStyle/>
        <a:p>
          <a:endParaRPr lang="en-US"/>
        </a:p>
      </dgm:t>
    </dgm:pt>
    <dgm:pt modelId="{91C0D515-FC64-9349-92B1-4C22DDF4D4E8}" type="pres">
      <dgm:prSet presAssocID="{238D771F-D0B4-4148-8AD4-EE9EF171B4B4}" presName="centerShape" presStyleLbl="node0" presStyleIdx="0" presStyleCnt="1"/>
      <dgm:spPr/>
      <dgm:t>
        <a:bodyPr/>
        <a:lstStyle/>
        <a:p>
          <a:endParaRPr lang="en-US"/>
        </a:p>
      </dgm:t>
    </dgm:pt>
    <dgm:pt modelId="{C0AD45FB-7A52-A145-AEC7-C811D51290AB}" type="pres">
      <dgm:prSet presAssocID="{34669354-F12B-D046-94B1-045619F75B8A}" presName="parTrans" presStyleLbl="bgSibTrans2D1" presStyleIdx="0" presStyleCnt="3"/>
      <dgm:spPr/>
      <dgm:t>
        <a:bodyPr/>
        <a:lstStyle/>
        <a:p>
          <a:endParaRPr lang="en-US"/>
        </a:p>
      </dgm:t>
    </dgm:pt>
    <dgm:pt modelId="{BF34E5D9-CCA1-F547-B954-BD07935A562F}" type="pres">
      <dgm:prSet presAssocID="{C96CC79A-2DBF-8A4D-8E74-FBEEB29E3DC7}" presName="node" presStyleLbl="node1" presStyleIdx="0" presStyleCnt="3">
        <dgm:presLayoutVars>
          <dgm:bulletEnabled val="1"/>
        </dgm:presLayoutVars>
      </dgm:prSet>
      <dgm:spPr/>
      <dgm:t>
        <a:bodyPr/>
        <a:lstStyle/>
        <a:p>
          <a:endParaRPr lang="en-US"/>
        </a:p>
      </dgm:t>
    </dgm:pt>
    <dgm:pt modelId="{71078809-E069-4C48-818A-F3E49B2720FC}" type="pres">
      <dgm:prSet presAssocID="{2AC6A0EC-4580-C343-B9A2-B9892E1A7ED7}" presName="parTrans" presStyleLbl="bgSibTrans2D1" presStyleIdx="1" presStyleCnt="3"/>
      <dgm:spPr/>
      <dgm:t>
        <a:bodyPr/>
        <a:lstStyle/>
        <a:p>
          <a:endParaRPr lang="en-US"/>
        </a:p>
      </dgm:t>
    </dgm:pt>
    <dgm:pt modelId="{1BFBB62E-6DB7-2544-91B9-45E89F38D14A}" type="pres">
      <dgm:prSet presAssocID="{1980D91F-2808-2147-BB3B-7FBEFEC2B02F}" presName="node" presStyleLbl="node1" presStyleIdx="1" presStyleCnt="3">
        <dgm:presLayoutVars>
          <dgm:bulletEnabled val="1"/>
        </dgm:presLayoutVars>
      </dgm:prSet>
      <dgm:spPr/>
      <dgm:t>
        <a:bodyPr/>
        <a:lstStyle/>
        <a:p>
          <a:endParaRPr lang="en-US"/>
        </a:p>
      </dgm:t>
    </dgm:pt>
    <dgm:pt modelId="{01DB8BA4-21B9-F345-9C6E-35663E9C65A2}" type="pres">
      <dgm:prSet presAssocID="{88E39AE4-478C-4140-9CBD-544818BF81FE}" presName="parTrans" presStyleLbl="bgSibTrans2D1" presStyleIdx="2" presStyleCnt="3"/>
      <dgm:spPr/>
      <dgm:t>
        <a:bodyPr/>
        <a:lstStyle/>
        <a:p>
          <a:endParaRPr lang="en-US"/>
        </a:p>
      </dgm:t>
    </dgm:pt>
    <dgm:pt modelId="{69394488-3F63-D54E-9F9F-919B2555164D}" type="pres">
      <dgm:prSet presAssocID="{85546BA2-ABD6-8246-9D38-9BD824C42E02}" presName="node" presStyleLbl="node1" presStyleIdx="2" presStyleCnt="3">
        <dgm:presLayoutVars>
          <dgm:bulletEnabled val="1"/>
        </dgm:presLayoutVars>
      </dgm:prSet>
      <dgm:spPr/>
      <dgm:t>
        <a:bodyPr/>
        <a:lstStyle/>
        <a:p>
          <a:endParaRPr lang="en-US"/>
        </a:p>
      </dgm:t>
    </dgm:pt>
  </dgm:ptLst>
  <dgm:cxnLst>
    <dgm:cxn modelId="{413D8926-190C-0B44-BE26-5ACECA2CA1E4}" type="presOf" srcId="{2AC6A0EC-4580-C343-B9A2-B9892E1A7ED7}" destId="{71078809-E069-4C48-818A-F3E49B2720FC}" srcOrd="0" destOrd="0" presId="urn:microsoft.com/office/officeart/2005/8/layout/radial4"/>
    <dgm:cxn modelId="{AC4E2AD9-2085-9F4F-8385-6E273B857514}" type="presOf" srcId="{88E39AE4-478C-4140-9CBD-544818BF81FE}" destId="{01DB8BA4-21B9-F345-9C6E-35663E9C65A2}" srcOrd="0" destOrd="0" presId="urn:microsoft.com/office/officeart/2005/8/layout/radial4"/>
    <dgm:cxn modelId="{3AD0E0F5-42B0-FE4E-AB09-7A88ED2696C1}" srcId="{238D771F-D0B4-4148-8AD4-EE9EF171B4B4}" destId="{85546BA2-ABD6-8246-9D38-9BD824C42E02}" srcOrd="2" destOrd="0" parTransId="{88E39AE4-478C-4140-9CBD-544818BF81FE}" sibTransId="{8003FA6D-E42F-E047-84F9-CADACF5BB363}"/>
    <dgm:cxn modelId="{DFC23D30-5114-FB48-9726-64C939677FEF}" srcId="{238D771F-D0B4-4148-8AD4-EE9EF171B4B4}" destId="{1980D91F-2808-2147-BB3B-7FBEFEC2B02F}" srcOrd="1" destOrd="0" parTransId="{2AC6A0EC-4580-C343-B9A2-B9892E1A7ED7}" sibTransId="{F07CB102-E609-7B4F-873A-D711846A7A4D}"/>
    <dgm:cxn modelId="{5D2C1517-E85B-614A-8345-86DAAEBF2A60}" type="presOf" srcId="{E6E2B122-ADA6-A44B-94C5-74D764A81397}" destId="{CEFC378F-7EF5-D84D-960B-31D68E3195E8}" srcOrd="0" destOrd="0" presId="urn:microsoft.com/office/officeart/2005/8/layout/radial4"/>
    <dgm:cxn modelId="{265BF369-DB0B-B64E-8A98-5F9CD1CA77C9}" srcId="{238D771F-D0B4-4148-8AD4-EE9EF171B4B4}" destId="{C96CC79A-2DBF-8A4D-8E74-FBEEB29E3DC7}" srcOrd="0" destOrd="0" parTransId="{34669354-F12B-D046-94B1-045619F75B8A}" sibTransId="{68910095-6A1A-B946-8710-FEA093326D72}"/>
    <dgm:cxn modelId="{FA655ED0-F87F-9D46-A7FF-6CCBD96EC4D6}" type="presOf" srcId="{85546BA2-ABD6-8246-9D38-9BD824C42E02}" destId="{69394488-3F63-D54E-9F9F-919B2555164D}" srcOrd="0" destOrd="0" presId="urn:microsoft.com/office/officeart/2005/8/layout/radial4"/>
    <dgm:cxn modelId="{A09261E9-2A47-D04B-95DC-F49C51EBCA7D}" srcId="{E6E2B122-ADA6-A44B-94C5-74D764A81397}" destId="{238D771F-D0B4-4148-8AD4-EE9EF171B4B4}" srcOrd="0" destOrd="0" parTransId="{6FFC358B-EF8D-3C4B-B625-8B636F5B28CD}" sibTransId="{5F0B3C7C-9438-E74F-A8C1-777FDFE8EF53}"/>
    <dgm:cxn modelId="{592E5DA5-BD7E-AE45-8616-FDB7C94361CC}" type="presOf" srcId="{C96CC79A-2DBF-8A4D-8E74-FBEEB29E3DC7}" destId="{BF34E5D9-CCA1-F547-B954-BD07935A562F}" srcOrd="0" destOrd="0" presId="urn:microsoft.com/office/officeart/2005/8/layout/radial4"/>
    <dgm:cxn modelId="{784AC7BD-601E-CC46-82D9-6F586F8FE4B4}" type="presOf" srcId="{238D771F-D0B4-4148-8AD4-EE9EF171B4B4}" destId="{91C0D515-FC64-9349-92B1-4C22DDF4D4E8}" srcOrd="0" destOrd="0" presId="urn:microsoft.com/office/officeart/2005/8/layout/radial4"/>
    <dgm:cxn modelId="{11D55473-5B10-B94A-9503-A50C746B4EE1}" type="presOf" srcId="{1980D91F-2808-2147-BB3B-7FBEFEC2B02F}" destId="{1BFBB62E-6DB7-2544-91B9-45E89F38D14A}" srcOrd="0" destOrd="0" presId="urn:microsoft.com/office/officeart/2005/8/layout/radial4"/>
    <dgm:cxn modelId="{EF7C0885-F52F-8846-B401-BD97DACD3557}" type="presOf" srcId="{34669354-F12B-D046-94B1-045619F75B8A}" destId="{C0AD45FB-7A52-A145-AEC7-C811D51290AB}" srcOrd="0" destOrd="0" presId="urn:microsoft.com/office/officeart/2005/8/layout/radial4"/>
    <dgm:cxn modelId="{0B13E7C1-1BE1-A542-AF8C-14201F3B6D0F}" type="presParOf" srcId="{CEFC378F-7EF5-D84D-960B-31D68E3195E8}" destId="{91C0D515-FC64-9349-92B1-4C22DDF4D4E8}" srcOrd="0" destOrd="0" presId="urn:microsoft.com/office/officeart/2005/8/layout/radial4"/>
    <dgm:cxn modelId="{DED5C46B-BF7A-2C4E-BE4B-635C16928D79}" type="presParOf" srcId="{CEFC378F-7EF5-D84D-960B-31D68E3195E8}" destId="{C0AD45FB-7A52-A145-AEC7-C811D51290AB}" srcOrd="1" destOrd="0" presId="urn:microsoft.com/office/officeart/2005/8/layout/radial4"/>
    <dgm:cxn modelId="{6E031CCE-5D77-A441-8EE6-64A526962B52}" type="presParOf" srcId="{CEFC378F-7EF5-D84D-960B-31D68E3195E8}" destId="{BF34E5D9-CCA1-F547-B954-BD07935A562F}" srcOrd="2" destOrd="0" presId="urn:microsoft.com/office/officeart/2005/8/layout/radial4"/>
    <dgm:cxn modelId="{97BED7A7-1D1F-D444-BAC0-35293B009495}" type="presParOf" srcId="{CEFC378F-7EF5-D84D-960B-31D68E3195E8}" destId="{71078809-E069-4C48-818A-F3E49B2720FC}" srcOrd="3" destOrd="0" presId="urn:microsoft.com/office/officeart/2005/8/layout/radial4"/>
    <dgm:cxn modelId="{9C2789E3-0449-2543-9E53-BC81C2C24F2A}" type="presParOf" srcId="{CEFC378F-7EF5-D84D-960B-31D68E3195E8}" destId="{1BFBB62E-6DB7-2544-91B9-45E89F38D14A}" srcOrd="4" destOrd="0" presId="urn:microsoft.com/office/officeart/2005/8/layout/radial4"/>
    <dgm:cxn modelId="{7E5A06A0-81C5-5247-A4F4-556ECDFD492A}" type="presParOf" srcId="{CEFC378F-7EF5-D84D-960B-31D68E3195E8}" destId="{01DB8BA4-21B9-F345-9C6E-35663E9C65A2}" srcOrd="5" destOrd="0" presId="urn:microsoft.com/office/officeart/2005/8/layout/radial4"/>
    <dgm:cxn modelId="{D8261B64-218D-1441-BCCB-3CE1BFBE7E32}" type="presParOf" srcId="{CEFC378F-7EF5-D84D-960B-31D68E3195E8}" destId="{69394488-3F63-D54E-9F9F-919B2555164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0A4268-47FE-3E44-970D-3AE18DDF09E7}"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6AF88AD8-B5B4-9044-9E39-C0A722F7EA77}">
      <dgm:prSet phldrT="[Text]" custT="1">
        <dgm:style>
          <a:lnRef idx="2">
            <a:schemeClr val="accent1"/>
          </a:lnRef>
          <a:fillRef idx="1">
            <a:schemeClr val="lt1"/>
          </a:fillRef>
          <a:effectRef idx="0">
            <a:schemeClr val="accent1"/>
          </a:effectRef>
          <a:fontRef idx="minor">
            <a:schemeClr val="dk1"/>
          </a:fontRef>
        </dgm:style>
      </dgm:prSet>
      <dgm:spPr>
        <a:solidFill>
          <a:schemeClr val="accent3">
            <a:lumMod val="60000"/>
            <a:lumOff val="40000"/>
          </a:schemeClr>
        </a:solidFill>
      </dgm:spPr>
      <dgm:t>
        <a:bodyPr/>
        <a:lstStyle/>
        <a:p>
          <a:r>
            <a:rPr lang="en-US" sz="1500" b="1" dirty="0" smtClean="0">
              <a:solidFill>
                <a:srgbClr val="9C0000"/>
              </a:solidFill>
            </a:rPr>
            <a:t>To Make Input Comprehensible</a:t>
          </a:r>
          <a:endParaRPr lang="en-US" sz="1500" b="1" dirty="0">
            <a:solidFill>
              <a:srgbClr val="9C0000"/>
            </a:solidFill>
          </a:endParaRPr>
        </a:p>
      </dgm:t>
    </dgm:pt>
    <dgm:pt modelId="{513AF136-24AE-7746-93CE-909A8E4CDE20}" type="parTrans" cxnId="{CB2C9ECE-7CCA-3B4A-ADC4-13873ACDE5B2}">
      <dgm:prSet/>
      <dgm:spPr/>
      <dgm:t>
        <a:bodyPr/>
        <a:lstStyle/>
        <a:p>
          <a:endParaRPr lang="en-US"/>
        </a:p>
      </dgm:t>
    </dgm:pt>
    <dgm:pt modelId="{5568EA62-D7DC-C447-862D-048703E241D1}" type="sibTrans" cxnId="{CB2C9ECE-7CCA-3B4A-ADC4-13873ACDE5B2}">
      <dgm:prSet/>
      <dgm:spPr/>
      <dgm:t>
        <a:bodyPr/>
        <a:lstStyle/>
        <a:p>
          <a:endParaRPr lang="en-US"/>
        </a:p>
      </dgm:t>
    </dgm:pt>
    <dgm:pt modelId="{4BDC7BEF-47E0-3341-BC37-44F286AAAD92}">
      <dgm:prSet phldrT="[Text]"/>
      <dgm:spPr/>
      <dgm:t>
        <a:bodyPr/>
        <a:lstStyle/>
        <a:p>
          <a:r>
            <a:rPr lang="en-US" b="1" dirty="0" smtClean="0">
              <a:solidFill>
                <a:srgbClr val="FFFF00"/>
              </a:solidFill>
            </a:rPr>
            <a:t>Appropriate Speech</a:t>
          </a:r>
          <a:endParaRPr lang="en-US" b="1" dirty="0">
            <a:solidFill>
              <a:srgbClr val="FFFF00"/>
            </a:solidFill>
          </a:endParaRPr>
        </a:p>
      </dgm:t>
    </dgm:pt>
    <dgm:pt modelId="{778E0C8D-9022-A040-9745-0BD5D3F039C1}" type="parTrans" cxnId="{5CB1D669-DA37-114A-AE8A-5D69A7838036}">
      <dgm:prSet/>
      <dgm:spPr/>
      <dgm:t>
        <a:bodyPr/>
        <a:lstStyle/>
        <a:p>
          <a:endParaRPr lang="en-US"/>
        </a:p>
      </dgm:t>
    </dgm:pt>
    <dgm:pt modelId="{9FCD8D8D-60A8-7F4F-9225-69CF895F8A21}" type="sibTrans" cxnId="{5CB1D669-DA37-114A-AE8A-5D69A7838036}">
      <dgm:prSet/>
      <dgm:spPr/>
      <dgm:t>
        <a:bodyPr/>
        <a:lstStyle/>
        <a:p>
          <a:endParaRPr lang="en-US"/>
        </a:p>
      </dgm:t>
    </dgm:pt>
    <dgm:pt modelId="{A6E017BA-EDD2-F345-AB04-E5C875634D46}">
      <dgm:prSet phldrT="[Text]"/>
      <dgm:spPr/>
      <dgm:t>
        <a:bodyPr/>
        <a:lstStyle/>
        <a:p>
          <a:r>
            <a:rPr lang="en-US" b="1" dirty="0" smtClean="0">
              <a:solidFill>
                <a:srgbClr val="FFFF00"/>
              </a:solidFill>
            </a:rPr>
            <a:t>Modeling &amp; Visuals</a:t>
          </a:r>
          <a:endParaRPr lang="en-US" b="1" dirty="0">
            <a:solidFill>
              <a:srgbClr val="FFFF00"/>
            </a:solidFill>
          </a:endParaRPr>
        </a:p>
      </dgm:t>
    </dgm:pt>
    <dgm:pt modelId="{A8F5AFC7-9A9C-524A-8F13-BBAA7A9A1D4C}" type="parTrans" cxnId="{46006B13-D948-E040-A2FF-C3CCDE875FB9}">
      <dgm:prSet/>
      <dgm:spPr/>
      <dgm:t>
        <a:bodyPr/>
        <a:lstStyle/>
        <a:p>
          <a:endParaRPr lang="en-US"/>
        </a:p>
      </dgm:t>
    </dgm:pt>
    <dgm:pt modelId="{9A173429-0941-2942-AA77-BD20B3D5A5C5}" type="sibTrans" cxnId="{46006B13-D948-E040-A2FF-C3CCDE875FB9}">
      <dgm:prSet/>
      <dgm:spPr/>
      <dgm:t>
        <a:bodyPr/>
        <a:lstStyle/>
        <a:p>
          <a:endParaRPr lang="en-US"/>
        </a:p>
      </dgm:t>
    </dgm:pt>
    <dgm:pt modelId="{4C278F2C-E94F-E24A-B930-A39A8648D44C}">
      <dgm:prSet phldrT="[Text]"/>
      <dgm:spPr/>
      <dgm:t>
        <a:bodyPr/>
        <a:lstStyle/>
        <a:p>
          <a:r>
            <a:rPr lang="en-US" b="1" dirty="0" smtClean="0">
              <a:solidFill>
                <a:srgbClr val="FFFF00"/>
              </a:solidFill>
            </a:rPr>
            <a:t>Clarity</a:t>
          </a:r>
          <a:endParaRPr lang="en-US" b="1" dirty="0">
            <a:solidFill>
              <a:srgbClr val="FFFF00"/>
            </a:solidFill>
          </a:endParaRPr>
        </a:p>
      </dgm:t>
    </dgm:pt>
    <dgm:pt modelId="{80D1AEA9-81A7-E84A-9DAB-9F0BE39AF90B}" type="parTrans" cxnId="{EFB87CBA-04C6-714C-BFCE-EFD62C6F787B}">
      <dgm:prSet/>
      <dgm:spPr/>
      <dgm:t>
        <a:bodyPr/>
        <a:lstStyle/>
        <a:p>
          <a:endParaRPr lang="en-US"/>
        </a:p>
      </dgm:t>
    </dgm:pt>
    <dgm:pt modelId="{A927949F-1C85-B548-8EB4-36712D6B9D47}" type="sibTrans" cxnId="{EFB87CBA-04C6-714C-BFCE-EFD62C6F787B}">
      <dgm:prSet/>
      <dgm:spPr/>
      <dgm:t>
        <a:bodyPr/>
        <a:lstStyle/>
        <a:p>
          <a:endParaRPr lang="en-US"/>
        </a:p>
      </dgm:t>
    </dgm:pt>
    <dgm:pt modelId="{152413C9-6158-4F49-8D75-59F27FACCD5A}" type="pres">
      <dgm:prSet presAssocID="{E40A4268-47FE-3E44-970D-3AE18DDF09E7}" presName="cycle" presStyleCnt="0">
        <dgm:presLayoutVars>
          <dgm:chMax val="1"/>
          <dgm:dir/>
          <dgm:animLvl val="ctr"/>
          <dgm:resizeHandles val="exact"/>
        </dgm:presLayoutVars>
      </dgm:prSet>
      <dgm:spPr/>
      <dgm:t>
        <a:bodyPr/>
        <a:lstStyle/>
        <a:p>
          <a:endParaRPr lang="en-US"/>
        </a:p>
      </dgm:t>
    </dgm:pt>
    <dgm:pt modelId="{1961C37F-631F-7E4D-9311-C67B71206FCA}" type="pres">
      <dgm:prSet presAssocID="{6AF88AD8-B5B4-9044-9E39-C0A722F7EA77}" presName="centerShape" presStyleLbl="node0" presStyleIdx="0" presStyleCnt="1"/>
      <dgm:spPr/>
      <dgm:t>
        <a:bodyPr/>
        <a:lstStyle/>
        <a:p>
          <a:endParaRPr lang="en-US"/>
        </a:p>
      </dgm:t>
    </dgm:pt>
    <dgm:pt modelId="{A788DEB1-F0AC-314B-80DF-949395A9D4C8}" type="pres">
      <dgm:prSet presAssocID="{778E0C8D-9022-A040-9745-0BD5D3F039C1}" presName="parTrans" presStyleLbl="bgSibTrans2D1" presStyleIdx="0" presStyleCnt="3"/>
      <dgm:spPr/>
      <dgm:t>
        <a:bodyPr/>
        <a:lstStyle/>
        <a:p>
          <a:endParaRPr lang="en-US"/>
        </a:p>
      </dgm:t>
    </dgm:pt>
    <dgm:pt modelId="{AF44F1C0-72AD-1947-BBFF-187B31CEC1AF}" type="pres">
      <dgm:prSet presAssocID="{4BDC7BEF-47E0-3341-BC37-44F286AAAD92}" presName="node" presStyleLbl="node1" presStyleIdx="0" presStyleCnt="3">
        <dgm:presLayoutVars>
          <dgm:bulletEnabled val="1"/>
        </dgm:presLayoutVars>
      </dgm:prSet>
      <dgm:spPr/>
      <dgm:t>
        <a:bodyPr/>
        <a:lstStyle/>
        <a:p>
          <a:endParaRPr lang="en-US"/>
        </a:p>
      </dgm:t>
    </dgm:pt>
    <dgm:pt modelId="{14EA79E3-ED48-3745-8FE4-942AB5B431A9}" type="pres">
      <dgm:prSet presAssocID="{A8F5AFC7-9A9C-524A-8F13-BBAA7A9A1D4C}" presName="parTrans" presStyleLbl="bgSibTrans2D1" presStyleIdx="1" presStyleCnt="3"/>
      <dgm:spPr/>
      <dgm:t>
        <a:bodyPr/>
        <a:lstStyle/>
        <a:p>
          <a:endParaRPr lang="en-US"/>
        </a:p>
      </dgm:t>
    </dgm:pt>
    <dgm:pt modelId="{9B43EE77-12E6-3B48-B63E-B4451A40BB2A}" type="pres">
      <dgm:prSet presAssocID="{A6E017BA-EDD2-F345-AB04-E5C875634D46}" presName="node" presStyleLbl="node1" presStyleIdx="1" presStyleCnt="3">
        <dgm:presLayoutVars>
          <dgm:bulletEnabled val="1"/>
        </dgm:presLayoutVars>
      </dgm:prSet>
      <dgm:spPr/>
      <dgm:t>
        <a:bodyPr/>
        <a:lstStyle/>
        <a:p>
          <a:endParaRPr lang="en-US"/>
        </a:p>
      </dgm:t>
    </dgm:pt>
    <dgm:pt modelId="{E2376155-6D62-3F43-91F4-B056A98474E4}" type="pres">
      <dgm:prSet presAssocID="{80D1AEA9-81A7-E84A-9DAB-9F0BE39AF90B}" presName="parTrans" presStyleLbl="bgSibTrans2D1" presStyleIdx="2" presStyleCnt="3"/>
      <dgm:spPr/>
      <dgm:t>
        <a:bodyPr/>
        <a:lstStyle/>
        <a:p>
          <a:endParaRPr lang="en-US"/>
        </a:p>
      </dgm:t>
    </dgm:pt>
    <dgm:pt modelId="{BF417B3B-20A3-6B42-BB05-4CDA7AD22000}" type="pres">
      <dgm:prSet presAssocID="{4C278F2C-E94F-E24A-B930-A39A8648D44C}" presName="node" presStyleLbl="node1" presStyleIdx="2" presStyleCnt="3">
        <dgm:presLayoutVars>
          <dgm:bulletEnabled val="1"/>
        </dgm:presLayoutVars>
      </dgm:prSet>
      <dgm:spPr/>
      <dgm:t>
        <a:bodyPr/>
        <a:lstStyle/>
        <a:p>
          <a:endParaRPr lang="en-US"/>
        </a:p>
      </dgm:t>
    </dgm:pt>
  </dgm:ptLst>
  <dgm:cxnLst>
    <dgm:cxn modelId="{59C1A4BF-2EEE-484C-8C2E-E5957B8662B9}" type="presOf" srcId="{80D1AEA9-81A7-E84A-9DAB-9F0BE39AF90B}" destId="{E2376155-6D62-3F43-91F4-B056A98474E4}" srcOrd="0" destOrd="0" presId="urn:microsoft.com/office/officeart/2005/8/layout/radial4"/>
    <dgm:cxn modelId="{EFB87CBA-04C6-714C-BFCE-EFD62C6F787B}" srcId="{6AF88AD8-B5B4-9044-9E39-C0A722F7EA77}" destId="{4C278F2C-E94F-E24A-B930-A39A8648D44C}" srcOrd="2" destOrd="0" parTransId="{80D1AEA9-81A7-E84A-9DAB-9F0BE39AF90B}" sibTransId="{A927949F-1C85-B548-8EB4-36712D6B9D47}"/>
    <dgm:cxn modelId="{AC690C0A-B936-BE41-A203-F62E3656BF3B}" type="presOf" srcId="{4BDC7BEF-47E0-3341-BC37-44F286AAAD92}" destId="{AF44F1C0-72AD-1947-BBFF-187B31CEC1AF}" srcOrd="0" destOrd="0" presId="urn:microsoft.com/office/officeart/2005/8/layout/radial4"/>
    <dgm:cxn modelId="{F6947F0F-B8A0-8A43-AAA5-919EB214E60D}" type="presOf" srcId="{778E0C8D-9022-A040-9745-0BD5D3F039C1}" destId="{A788DEB1-F0AC-314B-80DF-949395A9D4C8}" srcOrd="0" destOrd="0" presId="urn:microsoft.com/office/officeart/2005/8/layout/radial4"/>
    <dgm:cxn modelId="{1477ED5B-A7B3-304E-B52A-40C611EEC533}" type="presOf" srcId="{4C278F2C-E94F-E24A-B930-A39A8648D44C}" destId="{BF417B3B-20A3-6B42-BB05-4CDA7AD22000}" srcOrd="0" destOrd="0" presId="urn:microsoft.com/office/officeart/2005/8/layout/radial4"/>
    <dgm:cxn modelId="{46006B13-D948-E040-A2FF-C3CCDE875FB9}" srcId="{6AF88AD8-B5B4-9044-9E39-C0A722F7EA77}" destId="{A6E017BA-EDD2-F345-AB04-E5C875634D46}" srcOrd="1" destOrd="0" parTransId="{A8F5AFC7-9A9C-524A-8F13-BBAA7A9A1D4C}" sibTransId="{9A173429-0941-2942-AA77-BD20B3D5A5C5}"/>
    <dgm:cxn modelId="{3C60D13E-9A2E-BA4E-B261-63015CB3BF85}" type="presOf" srcId="{6AF88AD8-B5B4-9044-9E39-C0A722F7EA77}" destId="{1961C37F-631F-7E4D-9311-C67B71206FCA}" srcOrd="0" destOrd="0" presId="urn:microsoft.com/office/officeart/2005/8/layout/radial4"/>
    <dgm:cxn modelId="{CB2C9ECE-7CCA-3B4A-ADC4-13873ACDE5B2}" srcId="{E40A4268-47FE-3E44-970D-3AE18DDF09E7}" destId="{6AF88AD8-B5B4-9044-9E39-C0A722F7EA77}" srcOrd="0" destOrd="0" parTransId="{513AF136-24AE-7746-93CE-909A8E4CDE20}" sibTransId="{5568EA62-D7DC-C447-862D-048703E241D1}"/>
    <dgm:cxn modelId="{5CB1D669-DA37-114A-AE8A-5D69A7838036}" srcId="{6AF88AD8-B5B4-9044-9E39-C0A722F7EA77}" destId="{4BDC7BEF-47E0-3341-BC37-44F286AAAD92}" srcOrd="0" destOrd="0" parTransId="{778E0C8D-9022-A040-9745-0BD5D3F039C1}" sibTransId="{9FCD8D8D-60A8-7F4F-9225-69CF895F8A21}"/>
    <dgm:cxn modelId="{4627148B-2DEF-9F4E-B423-F33FB78E1645}" type="presOf" srcId="{A8F5AFC7-9A9C-524A-8F13-BBAA7A9A1D4C}" destId="{14EA79E3-ED48-3745-8FE4-942AB5B431A9}" srcOrd="0" destOrd="0" presId="urn:microsoft.com/office/officeart/2005/8/layout/radial4"/>
    <dgm:cxn modelId="{9FE22B6B-83FF-C845-A357-B375EF47A61F}" type="presOf" srcId="{E40A4268-47FE-3E44-970D-3AE18DDF09E7}" destId="{152413C9-6158-4F49-8D75-59F27FACCD5A}" srcOrd="0" destOrd="0" presId="urn:microsoft.com/office/officeart/2005/8/layout/radial4"/>
    <dgm:cxn modelId="{223EE689-107B-B641-AF9C-29E11A5778AD}" type="presOf" srcId="{A6E017BA-EDD2-F345-AB04-E5C875634D46}" destId="{9B43EE77-12E6-3B48-B63E-B4451A40BB2A}" srcOrd="0" destOrd="0" presId="urn:microsoft.com/office/officeart/2005/8/layout/radial4"/>
    <dgm:cxn modelId="{8AC02F93-1328-E045-8834-9260C63DDC98}" type="presParOf" srcId="{152413C9-6158-4F49-8D75-59F27FACCD5A}" destId="{1961C37F-631F-7E4D-9311-C67B71206FCA}" srcOrd="0" destOrd="0" presId="urn:microsoft.com/office/officeart/2005/8/layout/radial4"/>
    <dgm:cxn modelId="{F8538D0F-48A1-0345-B039-29E6251B08D8}" type="presParOf" srcId="{152413C9-6158-4F49-8D75-59F27FACCD5A}" destId="{A788DEB1-F0AC-314B-80DF-949395A9D4C8}" srcOrd="1" destOrd="0" presId="urn:microsoft.com/office/officeart/2005/8/layout/radial4"/>
    <dgm:cxn modelId="{C0BC0DB8-2338-8B40-B615-E1648C17C541}" type="presParOf" srcId="{152413C9-6158-4F49-8D75-59F27FACCD5A}" destId="{AF44F1C0-72AD-1947-BBFF-187B31CEC1AF}" srcOrd="2" destOrd="0" presId="urn:microsoft.com/office/officeart/2005/8/layout/radial4"/>
    <dgm:cxn modelId="{733C2BAB-B746-0541-9E08-9E4AAE5AE8C2}" type="presParOf" srcId="{152413C9-6158-4F49-8D75-59F27FACCD5A}" destId="{14EA79E3-ED48-3745-8FE4-942AB5B431A9}" srcOrd="3" destOrd="0" presId="urn:microsoft.com/office/officeart/2005/8/layout/radial4"/>
    <dgm:cxn modelId="{44F553C8-8E0C-0748-89C9-74E9F79AA7C7}" type="presParOf" srcId="{152413C9-6158-4F49-8D75-59F27FACCD5A}" destId="{9B43EE77-12E6-3B48-B63E-B4451A40BB2A}" srcOrd="4" destOrd="0" presId="urn:microsoft.com/office/officeart/2005/8/layout/radial4"/>
    <dgm:cxn modelId="{2CE7F19E-A6D9-CD49-8A7B-1A0E3F0BD606}" type="presParOf" srcId="{152413C9-6158-4F49-8D75-59F27FACCD5A}" destId="{E2376155-6D62-3F43-91F4-B056A98474E4}" srcOrd="5" destOrd="0" presId="urn:microsoft.com/office/officeart/2005/8/layout/radial4"/>
    <dgm:cxn modelId="{23786C3A-72E9-3E47-A2D1-6ABA1FB88205}" type="presParOf" srcId="{152413C9-6158-4F49-8D75-59F27FACCD5A}" destId="{BF417B3B-20A3-6B42-BB05-4CDA7AD22000}"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D397D-22CC-884F-A55D-8BE2776A0097}">
      <dsp:nvSpPr>
        <dsp:cNvPr id="0" name=""/>
        <dsp:cNvSpPr/>
      </dsp:nvSpPr>
      <dsp:spPr>
        <a:xfrm>
          <a:off x="3474876" y="1794147"/>
          <a:ext cx="1279847" cy="12798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00"/>
              </a:solidFill>
            </a:rPr>
            <a:t>Best Practices for ELLs</a:t>
          </a:r>
          <a:endParaRPr lang="en-US" sz="1600" b="1" kern="1200" dirty="0">
            <a:solidFill>
              <a:srgbClr val="FFFF00"/>
            </a:solidFill>
          </a:endParaRPr>
        </a:p>
      </dsp:txBody>
      <dsp:txXfrm>
        <a:off x="3662305" y="1981576"/>
        <a:ext cx="904989" cy="904989"/>
      </dsp:txXfrm>
    </dsp:sp>
    <dsp:sp modelId="{181E152B-7348-6141-8CB8-8FF95004A0CD}">
      <dsp:nvSpPr>
        <dsp:cNvPr id="0" name=""/>
        <dsp:cNvSpPr/>
      </dsp:nvSpPr>
      <dsp:spPr>
        <a:xfrm rot="16200000">
          <a:off x="3979167" y="1328339"/>
          <a:ext cx="271265" cy="43514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019857" y="1456059"/>
        <a:ext cx="189886" cy="261088"/>
      </dsp:txXfrm>
    </dsp:sp>
    <dsp:sp modelId="{F49A14E5-75AF-7143-BFD6-4D8C840BA9C2}">
      <dsp:nvSpPr>
        <dsp:cNvPr id="0" name=""/>
        <dsp:cNvSpPr/>
      </dsp:nvSpPr>
      <dsp:spPr>
        <a:xfrm>
          <a:off x="3474876" y="2477"/>
          <a:ext cx="1279847" cy="12798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accent3">
                  <a:lumMod val="40000"/>
                  <a:lumOff val="60000"/>
                </a:schemeClr>
              </a:solidFill>
            </a:rPr>
            <a:t>Focus on </a:t>
          </a:r>
          <a:r>
            <a:rPr lang="en-US" sz="1100" b="1" kern="1200" dirty="0" smtClean="0">
              <a:solidFill>
                <a:schemeClr val="accent3">
                  <a:lumMod val="40000"/>
                  <a:lumOff val="60000"/>
                </a:schemeClr>
              </a:solidFill>
            </a:rPr>
            <a:t>language and literacy </a:t>
          </a:r>
          <a:endParaRPr lang="en-US" sz="1100" kern="1200" dirty="0">
            <a:solidFill>
              <a:schemeClr val="accent3">
                <a:lumMod val="40000"/>
                <a:lumOff val="60000"/>
              </a:schemeClr>
            </a:solidFill>
          </a:endParaRPr>
        </a:p>
      </dsp:txBody>
      <dsp:txXfrm>
        <a:off x="3662305" y="189906"/>
        <a:ext cx="904989" cy="904989"/>
      </dsp:txXfrm>
    </dsp:sp>
    <dsp:sp modelId="{AB0FF9D7-7E83-0944-986A-E1F3F6F44D75}">
      <dsp:nvSpPr>
        <dsp:cNvPr id="0" name=""/>
        <dsp:cNvSpPr/>
      </dsp:nvSpPr>
      <dsp:spPr>
        <a:xfrm rot="20520000">
          <a:off x="4823855" y="1942040"/>
          <a:ext cx="271265" cy="43514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825846" y="2041644"/>
        <a:ext cx="189886" cy="261088"/>
      </dsp:txXfrm>
    </dsp:sp>
    <dsp:sp modelId="{86AD0666-DB12-3C4D-AB8F-9984FFEBB010}">
      <dsp:nvSpPr>
        <dsp:cNvPr id="0" name=""/>
        <dsp:cNvSpPr/>
      </dsp:nvSpPr>
      <dsp:spPr>
        <a:xfrm>
          <a:off x="5178855" y="1240490"/>
          <a:ext cx="1279847" cy="12798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accent5">
                  <a:lumMod val="20000"/>
                  <a:lumOff val="80000"/>
                </a:schemeClr>
              </a:solidFill>
            </a:rPr>
            <a:t>Emphasize </a:t>
          </a:r>
          <a:r>
            <a:rPr lang="en-US" sz="1100" b="1" kern="1200" dirty="0" smtClean="0">
              <a:solidFill>
                <a:schemeClr val="accent5">
                  <a:lumMod val="20000"/>
                  <a:lumOff val="80000"/>
                </a:schemeClr>
              </a:solidFill>
            </a:rPr>
            <a:t>academic vocabulary </a:t>
          </a:r>
          <a:endParaRPr lang="en-US" sz="1100" kern="1200" dirty="0">
            <a:solidFill>
              <a:schemeClr val="accent5">
                <a:lumMod val="20000"/>
                <a:lumOff val="80000"/>
              </a:schemeClr>
            </a:solidFill>
          </a:endParaRPr>
        </a:p>
      </dsp:txBody>
      <dsp:txXfrm>
        <a:off x="5366284" y="1427919"/>
        <a:ext cx="904989" cy="904989"/>
      </dsp:txXfrm>
    </dsp:sp>
    <dsp:sp modelId="{E44B9609-2E94-A041-A965-56CBA2084F1F}">
      <dsp:nvSpPr>
        <dsp:cNvPr id="0" name=""/>
        <dsp:cNvSpPr/>
      </dsp:nvSpPr>
      <dsp:spPr>
        <a:xfrm rot="3240000">
          <a:off x="4501212" y="2935031"/>
          <a:ext cx="271265" cy="43514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517985" y="2989143"/>
        <a:ext cx="189886" cy="261088"/>
      </dsp:txXfrm>
    </dsp:sp>
    <dsp:sp modelId="{8678C403-37A2-A240-B58F-A11AFB43338A}">
      <dsp:nvSpPr>
        <dsp:cNvPr id="0" name=""/>
        <dsp:cNvSpPr/>
      </dsp:nvSpPr>
      <dsp:spPr>
        <a:xfrm>
          <a:off x="4527993" y="3243638"/>
          <a:ext cx="1279847" cy="12798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2">
                  <a:lumMod val="20000"/>
                  <a:lumOff val="80000"/>
                </a:schemeClr>
              </a:solidFill>
            </a:rPr>
            <a:t>Activate &amp; strengthen </a:t>
          </a:r>
          <a:r>
            <a:rPr lang="en-US" sz="1100" b="1" kern="1200" dirty="0" smtClean="0">
              <a:solidFill>
                <a:schemeClr val="tx2">
                  <a:lumMod val="20000"/>
                  <a:lumOff val="80000"/>
                </a:schemeClr>
              </a:solidFill>
            </a:rPr>
            <a:t>background knowledge</a:t>
          </a:r>
          <a:endParaRPr lang="en-US" sz="1100" kern="1200" dirty="0">
            <a:solidFill>
              <a:schemeClr val="tx2">
                <a:lumMod val="20000"/>
                <a:lumOff val="80000"/>
              </a:schemeClr>
            </a:solidFill>
          </a:endParaRPr>
        </a:p>
      </dsp:txBody>
      <dsp:txXfrm>
        <a:off x="4715422" y="3431067"/>
        <a:ext cx="904989" cy="904989"/>
      </dsp:txXfrm>
    </dsp:sp>
    <dsp:sp modelId="{6235D523-1522-734D-85D2-40D78074225F}">
      <dsp:nvSpPr>
        <dsp:cNvPr id="0" name=""/>
        <dsp:cNvSpPr/>
      </dsp:nvSpPr>
      <dsp:spPr>
        <a:xfrm rot="7560000">
          <a:off x="3457121" y="2935031"/>
          <a:ext cx="271265" cy="43514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521727" y="2989143"/>
        <a:ext cx="189886" cy="261088"/>
      </dsp:txXfrm>
    </dsp:sp>
    <dsp:sp modelId="{2ADDFF74-E1F4-9446-9915-1BAF89D17781}">
      <dsp:nvSpPr>
        <dsp:cNvPr id="0" name=""/>
        <dsp:cNvSpPr/>
      </dsp:nvSpPr>
      <dsp:spPr>
        <a:xfrm>
          <a:off x="2421759" y="3243638"/>
          <a:ext cx="1279847" cy="12798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accent2">
                  <a:lumMod val="20000"/>
                  <a:lumOff val="80000"/>
                </a:schemeClr>
              </a:solidFill>
            </a:rPr>
            <a:t>Promote </a:t>
          </a:r>
          <a:r>
            <a:rPr lang="en-US" sz="1100" b="1" kern="1200" dirty="0" smtClean="0">
              <a:solidFill>
                <a:schemeClr val="accent2">
                  <a:lumMod val="20000"/>
                  <a:lumOff val="80000"/>
                </a:schemeClr>
              </a:solidFill>
            </a:rPr>
            <a:t>oral interaction </a:t>
          </a:r>
          <a:endParaRPr lang="en-US" sz="1100" kern="1200" dirty="0">
            <a:solidFill>
              <a:schemeClr val="accent2">
                <a:lumMod val="20000"/>
                <a:lumOff val="80000"/>
              </a:schemeClr>
            </a:solidFill>
          </a:endParaRPr>
        </a:p>
      </dsp:txBody>
      <dsp:txXfrm>
        <a:off x="2609188" y="3431067"/>
        <a:ext cx="904989" cy="904989"/>
      </dsp:txXfrm>
    </dsp:sp>
    <dsp:sp modelId="{BE782993-CD1D-3D4B-9FDA-00CD41DEEF30}">
      <dsp:nvSpPr>
        <dsp:cNvPr id="0" name=""/>
        <dsp:cNvSpPr/>
      </dsp:nvSpPr>
      <dsp:spPr>
        <a:xfrm rot="11880000">
          <a:off x="3134479" y="1942040"/>
          <a:ext cx="271265" cy="43514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213867" y="2041644"/>
        <a:ext cx="189886" cy="261088"/>
      </dsp:txXfrm>
    </dsp:sp>
    <dsp:sp modelId="{5DA7CB03-3260-374E-B315-A2E70225D260}">
      <dsp:nvSpPr>
        <dsp:cNvPr id="0" name=""/>
        <dsp:cNvSpPr/>
      </dsp:nvSpPr>
      <dsp:spPr>
        <a:xfrm>
          <a:off x="1770897" y="1240490"/>
          <a:ext cx="1279847" cy="12798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rgbClr val="CCFFCC"/>
              </a:solidFill>
            </a:rPr>
            <a:t>Give students </a:t>
          </a:r>
          <a:r>
            <a:rPr lang="en-US" sz="1100" b="1" kern="1200" dirty="0" smtClean="0">
              <a:solidFill>
                <a:srgbClr val="CCFFCC"/>
              </a:solidFill>
            </a:rPr>
            <a:t>feedback</a:t>
          </a:r>
          <a:r>
            <a:rPr lang="en-US" sz="1100" kern="1200" dirty="0" smtClean="0">
              <a:solidFill>
                <a:srgbClr val="CCFFCC"/>
              </a:solidFill>
            </a:rPr>
            <a:t> on language use </a:t>
          </a:r>
          <a:endParaRPr lang="en-US" sz="1100" kern="1200" dirty="0">
            <a:solidFill>
              <a:srgbClr val="CCFFCC"/>
            </a:solidFill>
          </a:endParaRPr>
        </a:p>
      </dsp:txBody>
      <dsp:txXfrm>
        <a:off x="1958326" y="1427919"/>
        <a:ext cx="904989" cy="9049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5E0A7-6551-BE42-9335-9BCA30F6B2D7}">
      <dsp:nvSpPr>
        <dsp:cNvPr id="0" name=""/>
        <dsp:cNvSpPr/>
      </dsp:nvSpPr>
      <dsp:spPr>
        <a:xfrm>
          <a:off x="2150102" y="1921334"/>
          <a:ext cx="1983200" cy="1983200"/>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800000"/>
              </a:solidFill>
            </a:rPr>
            <a:t>Learning/Language Difficulty or Learning Disability?</a:t>
          </a:r>
          <a:endParaRPr lang="en-US" sz="1200" b="1" kern="1200" dirty="0">
            <a:solidFill>
              <a:srgbClr val="800000"/>
            </a:solidFill>
          </a:endParaRPr>
        </a:p>
      </dsp:txBody>
      <dsp:txXfrm>
        <a:off x="2440535" y="2211767"/>
        <a:ext cx="1402334" cy="1402334"/>
      </dsp:txXfrm>
    </dsp:sp>
    <dsp:sp modelId="{21603DC5-9650-CB46-B969-E9C7F70297F8}">
      <dsp:nvSpPr>
        <dsp:cNvPr id="0" name=""/>
        <dsp:cNvSpPr/>
      </dsp:nvSpPr>
      <dsp:spPr>
        <a:xfrm rot="12900000">
          <a:off x="800987" y="1550353"/>
          <a:ext cx="1596700" cy="56521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C510AFA-AD2B-D843-8E5D-81FBA105367F}">
      <dsp:nvSpPr>
        <dsp:cNvPr id="0" name=""/>
        <dsp:cNvSpPr/>
      </dsp:nvSpPr>
      <dsp:spPr>
        <a:xfrm>
          <a:off x="3347" y="621428"/>
          <a:ext cx="1884040" cy="150723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CCFFCC"/>
              </a:solidFill>
            </a:rPr>
            <a:t>Learner</a:t>
          </a:r>
          <a:endParaRPr lang="en-US" sz="2600" b="1" kern="1200" dirty="0">
            <a:solidFill>
              <a:srgbClr val="CCFFCC"/>
            </a:solidFill>
          </a:endParaRPr>
        </a:p>
      </dsp:txBody>
      <dsp:txXfrm>
        <a:off x="47492" y="665573"/>
        <a:ext cx="1795750" cy="1418942"/>
      </dsp:txXfrm>
    </dsp:sp>
    <dsp:sp modelId="{A4DEA9F6-163C-C741-A1E9-8E976DC9AB2B}">
      <dsp:nvSpPr>
        <dsp:cNvPr id="0" name=""/>
        <dsp:cNvSpPr/>
      </dsp:nvSpPr>
      <dsp:spPr>
        <a:xfrm rot="19500000">
          <a:off x="3885717" y="1550353"/>
          <a:ext cx="1596700" cy="56521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36A8FC5-A772-9248-A891-ADED3EC86974}">
      <dsp:nvSpPr>
        <dsp:cNvPr id="0" name=""/>
        <dsp:cNvSpPr/>
      </dsp:nvSpPr>
      <dsp:spPr>
        <a:xfrm>
          <a:off x="4396018" y="621428"/>
          <a:ext cx="1884040" cy="150723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CCFFCC"/>
              </a:solidFill>
            </a:rPr>
            <a:t>Instruction</a:t>
          </a:r>
          <a:endParaRPr lang="en-US" sz="2600" b="1" kern="1200" dirty="0">
            <a:solidFill>
              <a:srgbClr val="CCFFCC"/>
            </a:solidFill>
          </a:endParaRPr>
        </a:p>
      </dsp:txBody>
      <dsp:txXfrm>
        <a:off x="4440163" y="665573"/>
        <a:ext cx="1795750" cy="1418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5ACE97-2ADF-0B47-951F-17ADA42F27F1}" type="datetimeFigureOut">
              <a:rPr lang="en-US" smtClean="0"/>
              <a:t>3/28/2017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2F5E2B-C74A-EE47-923D-D60E5842BFA3}" type="slidenum">
              <a:rPr lang="en-US" smtClean="0"/>
              <a:t>‹#›</a:t>
            </a:fld>
            <a:endParaRPr lang="en-US"/>
          </a:p>
        </p:txBody>
      </p:sp>
    </p:spTree>
    <p:extLst>
      <p:ext uri="{BB962C8B-B14F-4D97-AF65-F5344CB8AC3E}">
        <p14:creationId xmlns:p14="http://schemas.microsoft.com/office/powerpoint/2010/main" val="2065469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4AC633-FAF4-4A49-ACDF-A2AF7354AE0B}" type="datetimeFigureOut">
              <a:rPr lang="en-US" smtClean="0"/>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58CFBB-8991-F244-AD73-256C3FEE8906}" type="slidenum">
              <a:rPr lang="en-US" smtClean="0"/>
              <a:t>‹#›</a:t>
            </a:fld>
            <a:endParaRPr lang="en-US"/>
          </a:p>
        </p:txBody>
      </p:sp>
    </p:spTree>
    <p:extLst>
      <p:ext uri="{BB962C8B-B14F-4D97-AF65-F5344CB8AC3E}">
        <p14:creationId xmlns:p14="http://schemas.microsoft.com/office/powerpoint/2010/main" val="40583443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content area teachers understand the varied literacy backgrounds of students, they can better develop literacy assessments. ELL students are not a homogeneity group, these students represent heterogeneous groups. Do not forget how diverse ELLS truly are. </a:t>
            </a:r>
            <a:endParaRPr lang="en-US" dirty="0"/>
          </a:p>
        </p:txBody>
      </p:sp>
      <p:sp>
        <p:nvSpPr>
          <p:cNvPr id="4" name="Slide Number Placeholder 3"/>
          <p:cNvSpPr>
            <a:spLocks noGrp="1"/>
          </p:cNvSpPr>
          <p:nvPr>
            <p:ph type="sldNum" sz="quarter" idx="10"/>
          </p:nvPr>
        </p:nvSpPr>
        <p:spPr/>
        <p:txBody>
          <a:bodyPr/>
          <a:lstStyle/>
          <a:p>
            <a:fld id="{B1935BC4-C8F0-43A8-9501-1E0606F5FF18}" type="slidenum">
              <a:rPr lang="en-US" smtClean="0"/>
              <a:pPr/>
              <a:t>9</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Here are specific examples of the supports used in different content areas. These lists are not exhaustive. This graphic can be found in the 2007 Edition of the WIDA ELP Standards.</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30766" indent="-281064" eaLnBrk="0" hangingPunct="0">
              <a:defRPr sz="1400">
                <a:solidFill>
                  <a:schemeClr val="tx1"/>
                </a:solidFill>
                <a:latin typeface="Arial" charset="0"/>
                <a:ea typeface="ＭＳ Ｐゴシック" charset="0"/>
              </a:defRPr>
            </a:lvl2pPr>
            <a:lvl3pPr marL="1124255" indent="-224851" eaLnBrk="0" hangingPunct="0">
              <a:defRPr sz="1400">
                <a:solidFill>
                  <a:schemeClr val="tx1"/>
                </a:solidFill>
                <a:latin typeface="Arial" charset="0"/>
                <a:ea typeface="ＭＳ Ｐゴシック" charset="0"/>
              </a:defRPr>
            </a:lvl3pPr>
            <a:lvl4pPr marL="1573957" indent="-224851" eaLnBrk="0" hangingPunct="0">
              <a:defRPr sz="1400">
                <a:solidFill>
                  <a:schemeClr val="tx1"/>
                </a:solidFill>
                <a:latin typeface="Arial" charset="0"/>
                <a:ea typeface="ＭＳ Ｐゴシック" charset="0"/>
              </a:defRPr>
            </a:lvl4pPr>
            <a:lvl5pPr marL="2023659" indent="-224851" eaLnBrk="0" hangingPunct="0">
              <a:defRPr sz="1400">
                <a:solidFill>
                  <a:schemeClr val="tx1"/>
                </a:solidFill>
                <a:latin typeface="Arial" charset="0"/>
                <a:ea typeface="ＭＳ Ｐゴシック" charset="0"/>
              </a:defRPr>
            </a:lvl5pPr>
            <a:lvl6pPr marL="2473361" indent="-224851" eaLnBrk="0" fontAlgn="base" hangingPunct="0">
              <a:spcBef>
                <a:spcPct val="20000"/>
              </a:spcBef>
              <a:spcAft>
                <a:spcPct val="0"/>
              </a:spcAft>
              <a:defRPr sz="1400">
                <a:solidFill>
                  <a:schemeClr val="tx1"/>
                </a:solidFill>
                <a:latin typeface="Arial" charset="0"/>
                <a:ea typeface="ＭＳ Ｐゴシック" charset="0"/>
              </a:defRPr>
            </a:lvl6pPr>
            <a:lvl7pPr marL="2923062" indent="-224851" eaLnBrk="0" fontAlgn="base" hangingPunct="0">
              <a:spcBef>
                <a:spcPct val="20000"/>
              </a:spcBef>
              <a:spcAft>
                <a:spcPct val="0"/>
              </a:spcAft>
              <a:defRPr sz="1400">
                <a:solidFill>
                  <a:schemeClr val="tx1"/>
                </a:solidFill>
                <a:latin typeface="Arial" charset="0"/>
                <a:ea typeface="ＭＳ Ｐゴシック" charset="0"/>
              </a:defRPr>
            </a:lvl7pPr>
            <a:lvl8pPr marL="3372764" indent="-224851" eaLnBrk="0" fontAlgn="base" hangingPunct="0">
              <a:spcBef>
                <a:spcPct val="20000"/>
              </a:spcBef>
              <a:spcAft>
                <a:spcPct val="0"/>
              </a:spcAft>
              <a:defRPr sz="1400">
                <a:solidFill>
                  <a:schemeClr val="tx1"/>
                </a:solidFill>
                <a:latin typeface="Arial" charset="0"/>
                <a:ea typeface="ＭＳ Ｐゴシック" charset="0"/>
              </a:defRPr>
            </a:lvl8pPr>
            <a:lvl9pPr marL="3822466" indent="-224851" eaLnBrk="0" fontAlgn="base" hangingPunct="0">
              <a:spcBef>
                <a:spcPct val="20000"/>
              </a:spcBef>
              <a:spcAft>
                <a:spcPct val="0"/>
              </a:spcAft>
              <a:defRPr sz="1400">
                <a:solidFill>
                  <a:schemeClr val="tx1"/>
                </a:solidFill>
                <a:latin typeface="Arial" charset="0"/>
                <a:ea typeface="ＭＳ Ｐゴシック" charset="0"/>
              </a:defRPr>
            </a:lvl9pPr>
          </a:lstStyle>
          <a:p>
            <a:pPr eaLnBrk="1" hangingPunct="1"/>
            <a:fld id="{B77603E6-6107-B741-8FB2-8E936C5B5110}" type="slidenum">
              <a:rPr lang="en-US" sz="1200"/>
              <a:pPr eaLnBrk="1" hangingPunct="1"/>
              <a:t>50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Students might refer to graphic organizers as they read to remind them of key language related to each narrative point of view. This graphic can be found in the 2007 Edition of the WIDA ELP Standards.</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30766" indent="-281064" eaLnBrk="0" hangingPunct="0">
              <a:defRPr sz="1400">
                <a:solidFill>
                  <a:schemeClr val="tx1"/>
                </a:solidFill>
                <a:latin typeface="Arial" charset="0"/>
                <a:ea typeface="ＭＳ Ｐゴシック" charset="0"/>
              </a:defRPr>
            </a:lvl2pPr>
            <a:lvl3pPr marL="1124255" indent="-224851" eaLnBrk="0" hangingPunct="0">
              <a:defRPr sz="1400">
                <a:solidFill>
                  <a:schemeClr val="tx1"/>
                </a:solidFill>
                <a:latin typeface="Arial" charset="0"/>
                <a:ea typeface="ＭＳ Ｐゴシック" charset="0"/>
              </a:defRPr>
            </a:lvl3pPr>
            <a:lvl4pPr marL="1573957" indent="-224851" eaLnBrk="0" hangingPunct="0">
              <a:defRPr sz="1400">
                <a:solidFill>
                  <a:schemeClr val="tx1"/>
                </a:solidFill>
                <a:latin typeface="Arial" charset="0"/>
                <a:ea typeface="ＭＳ Ｐゴシック" charset="0"/>
              </a:defRPr>
            </a:lvl4pPr>
            <a:lvl5pPr marL="2023659" indent="-224851" eaLnBrk="0" hangingPunct="0">
              <a:defRPr sz="1400">
                <a:solidFill>
                  <a:schemeClr val="tx1"/>
                </a:solidFill>
                <a:latin typeface="Arial" charset="0"/>
                <a:ea typeface="ＭＳ Ｐゴシック" charset="0"/>
              </a:defRPr>
            </a:lvl5pPr>
            <a:lvl6pPr marL="2473361" indent="-224851" eaLnBrk="0" fontAlgn="base" hangingPunct="0">
              <a:spcBef>
                <a:spcPct val="20000"/>
              </a:spcBef>
              <a:spcAft>
                <a:spcPct val="0"/>
              </a:spcAft>
              <a:defRPr sz="1400">
                <a:solidFill>
                  <a:schemeClr val="tx1"/>
                </a:solidFill>
                <a:latin typeface="Arial" charset="0"/>
                <a:ea typeface="ＭＳ Ｐゴシック" charset="0"/>
              </a:defRPr>
            </a:lvl6pPr>
            <a:lvl7pPr marL="2923062" indent="-224851" eaLnBrk="0" fontAlgn="base" hangingPunct="0">
              <a:spcBef>
                <a:spcPct val="20000"/>
              </a:spcBef>
              <a:spcAft>
                <a:spcPct val="0"/>
              </a:spcAft>
              <a:defRPr sz="1400">
                <a:solidFill>
                  <a:schemeClr val="tx1"/>
                </a:solidFill>
                <a:latin typeface="Arial" charset="0"/>
                <a:ea typeface="ＭＳ Ｐゴシック" charset="0"/>
              </a:defRPr>
            </a:lvl7pPr>
            <a:lvl8pPr marL="3372764" indent="-224851" eaLnBrk="0" fontAlgn="base" hangingPunct="0">
              <a:spcBef>
                <a:spcPct val="20000"/>
              </a:spcBef>
              <a:spcAft>
                <a:spcPct val="0"/>
              </a:spcAft>
              <a:defRPr sz="1400">
                <a:solidFill>
                  <a:schemeClr val="tx1"/>
                </a:solidFill>
                <a:latin typeface="Arial" charset="0"/>
                <a:ea typeface="ＭＳ Ｐゴシック" charset="0"/>
              </a:defRPr>
            </a:lvl8pPr>
            <a:lvl9pPr marL="3822466" indent="-224851" eaLnBrk="0" fontAlgn="base" hangingPunct="0">
              <a:spcBef>
                <a:spcPct val="20000"/>
              </a:spcBef>
              <a:spcAft>
                <a:spcPct val="0"/>
              </a:spcAft>
              <a:defRPr sz="1400">
                <a:solidFill>
                  <a:schemeClr val="tx1"/>
                </a:solidFill>
                <a:latin typeface="Arial" charset="0"/>
                <a:ea typeface="ＭＳ Ｐゴシック" charset="0"/>
              </a:defRPr>
            </a:lvl9pPr>
          </a:lstStyle>
          <a:p>
            <a:pPr eaLnBrk="1" hangingPunct="1"/>
            <a:fld id="{1C6262DF-8469-C444-930C-401C858FBEC1}" type="slidenum">
              <a:rPr lang="en-US" sz="1200"/>
              <a:pPr eaLnBrk="1" hangingPunct="1"/>
              <a:t>51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AB5F904B-1DCD-664E-844D-E303B5944D73}" type="slidenum">
              <a:rPr lang="en-US"/>
              <a:pPr>
                <a:defRPr/>
              </a:pPr>
              <a:t>52</a:t>
            </a:fld>
            <a:endParaRPr lang="en-US"/>
          </a:p>
        </p:txBody>
      </p:sp>
      <p:sp>
        <p:nvSpPr>
          <p:cNvPr id="29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5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1.When people first learn words they understand them more as descriptions of words as opposed to definitions. </a:t>
            </a:r>
          </a:p>
          <a:p>
            <a:r>
              <a:rPr lang="en-US">
                <a:ea typeface="ＭＳ Ｐゴシック" charset="0"/>
                <a:cs typeface="ＭＳ Ｐゴシック" charset="0"/>
              </a:rPr>
              <a:t>2.Linguistic/nonlinguistic – remember the dual coding theory we talking about earlier</a:t>
            </a:r>
          </a:p>
          <a:p>
            <a:r>
              <a:rPr lang="en-US">
                <a:ea typeface="ＭＳ Ｐゴシック" charset="0"/>
                <a:cs typeface="ＭＳ Ｐゴシック" charset="0"/>
              </a:rPr>
              <a:t>3.Vocabulary knowledge seems to grow gradually, moving from the first meaningful exposure to a word to a full and flexible knowledge.</a:t>
            </a:r>
            <a:r>
              <a:rPr lang="ja-JP" altLang="en-US">
                <a:ea typeface="ＭＳ Ｐゴシック" charset="0"/>
                <a:cs typeface="ＭＳ Ｐゴシック" charset="0"/>
              </a:rPr>
              <a:t>”</a:t>
            </a:r>
            <a:r>
              <a:rPr lang="en-US" altLang="ja-JP">
                <a:ea typeface="ＭＳ Ｐゴシック" charset="0"/>
                <a:cs typeface="ＭＳ Ｐゴシック" charset="0"/>
              </a:rPr>
              <a:t> Stahl (1999 in Marzano p73) </a:t>
            </a:r>
          </a:p>
          <a:p>
            <a:r>
              <a:rPr lang="en-US">
                <a:ea typeface="ＭＳ Ｐゴシック" charset="0"/>
                <a:cs typeface="ＭＳ Ｐゴシック" charset="0"/>
              </a:rPr>
              <a:t>4.Teaching parts of words can enhance student understanding of new terms. </a:t>
            </a:r>
          </a:p>
          <a:p>
            <a:r>
              <a:rPr lang="en-US">
                <a:ea typeface="ＭＳ Ｐゴシック" charset="0"/>
                <a:cs typeface="ＭＳ Ｐゴシック" charset="0"/>
              </a:rPr>
              <a:t>5.Just read off the slide</a:t>
            </a:r>
          </a:p>
          <a:p>
            <a:r>
              <a:rPr lang="en-US">
                <a:ea typeface="ＭＳ Ｐゴシック" charset="0"/>
                <a:cs typeface="ＭＳ Ｐゴシック" charset="0"/>
              </a:rPr>
              <a:t>6.</a:t>
            </a:r>
            <a:r>
              <a:rPr lang="en-US">
                <a:latin typeface="Apple Casual" charset="0"/>
                <a:ea typeface="ＭＳ Ｐゴシック" charset="0"/>
                <a:cs typeface="ＭＳ Ｐゴシック" charset="0"/>
              </a:rPr>
              <a:t> As students discuss terms, they are encoding the information into their own words; this allows the students to have a deeper understanding of the word and it increases the chance that the information will be stored into permanent memory. </a:t>
            </a:r>
          </a:p>
          <a:p>
            <a:r>
              <a:rPr lang="en-US">
                <a:latin typeface="Apple Casual" charset="0"/>
                <a:ea typeface="ＭＳ Ｐゴシック" charset="0"/>
                <a:cs typeface="ＭＳ Ｐゴシック" charset="0"/>
              </a:rPr>
              <a:t>7.Make learning words fun!</a:t>
            </a:r>
          </a:p>
          <a:p>
            <a:r>
              <a:rPr lang="en-US">
                <a:latin typeface="Apple Casual" charset="0"/>
                <a:ea typeface="ＭＳ Ｐゴシック" charset="0"/>
                <a:cs typeface="ＭＳ Ｐゴシック" charset="0"/>
              </a:rPr>
              <a:t>8. Just read off the slide</a:t>
            </a:r>
          </a:p>
          <a:p>
            <a:endParaRPr lang="en-US">
              <a:ea typeface="ＭＳ Ｐゴシック" charset="0"/>
              <a:cs typeface="ＭＳ Ｐゴシック" charset="0"/>
            </a:endParaRPr>
          </a:p>
          <a:p>
            <a:endParaRPr lang="en-US">
              <a:ea typeface="ＭＳ Ｐゴシック" charset="0"/>
              <a:cs typeface="ＭＳ Ｐゴシック"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DB6487C2-C49B-4242-8775-17F12688017F}" type="slidenum">
              <a:rPr lang="en-US" sz="1200" b="0"/>
              <a:pPr/>
              <a:t>55</a:t>
            </a:fld>
            <a:endParaRPr 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ea typeface="ＭＳ Ｐゴシック" charset="0"/>
                <a:cs typeface="ＭＳ Ｐゴシック" charset="0"/>
              </a:rPr>
              <a:t>1.Teacher provides a conversational description, explanation or example of the new term.  </a:t>
            </a:r>
          </a:p>
          <a:p>
            <a:r>
              <a:rPr lang="en-US" sz="1100">
                <a:ea typeface="ＭＳ Ｐゴシック" charset="0"/>
                <a:cs typeface="ＭＳ Ｐゴシック" charset="0"/>
              </a:rPr>
              <a:t>2.</a:t>
            </a:r>
            <a:r>
              <a:rPr lang="en-US" sz="1100">
                <a:solidFill>
                  <a:srgbClr val="595959"/>
                </a:solidFill>
                <a:latin typeface="Rockwell" charset="0"/>
                <a:ea typeface="ＭＳ Ｐゴシック" charset="0"/>
                <a:cs typeface="ＭＳ Ｐゴシック" charset="0"/>
              </a:rPr>
              <a:t> Students restate the explanation of the new term in their own words. Students create their own explanation of the term based on what the teacher presented.   This is to be recorded in an academic notebook, in the vocabulary section under the area titled my description. </a:t>
            </a:r>
          </a:p>
          <a:p>
            <a:r>
              <a:rPr lang="en-US" sz="1100">
                <a:ea typeface="ＭＳ Ｐゴシック" charset="0"/>
                <a:cs typeface="ＭＳ Ｐゴシック" charset="0"/>
              </a:rPr>
              <a:t>3. Student creates a non-linguistic representation of the term using pictures, webs or graphic organizers.  Students create this non-linguistic representation in the appropriate section of the notebook. </a:t>
            </a:r>
          </a:p>
          <a:p>
            <a:r>
              <a:rPr lang="en-US" sz="1100">
                <a:ea typeface="ＭＳ Ｐゴシック" charset="0"/>
                <a:cs typeface="ＭＳ Ｐゴシック" charset="0"/>
              </a:rPr>
              <a:t>4.</a:t>
            </a:r>
            <a:r>
              <a:rPr lang="en-US" sz="1100">
                <a:solidFill>
                  <a:srgbClr val="595959"/>
                </a:solidFill>
                <a:latin typeface="Rockwell" charset="0"/>
                <a:ea typeface="ＭＳ Ｐゴシック" charset="0"/>
                <a:cs typeface="ＭＳ Ｐゴシック" charset="0"/>
              </a:rPr>
              <a:t> Students periodically engage in activities that help expand their knowledge of the vocabulary terms (comparing, classifying, generating metaphors, generating analogies, revising initial descriptions/non-linguistic rep., applying knowledge about affixes to the root words) New insights can be added to their notebooks.</a:t>
            </a:r>
          </a:p>
          <a:p>
            <a:r>
              <a:rPr lang="en-US" sz="1100">
                <a:ea typeface="ＭＳ Ｐゴシック" charset="0"/>
                <a:cs typeface="ＭＳ Ｐゴシック" charset="0"/>
              </a:rPr>
              <a:t>5. Students discuss terms with peers from time to time.  To stimulate discussion the teacher might pose questions each group will address</a:t>
            </a:r>
          </a:p>
          <a:p>
            <a:pPr>
              <a:buFont typeface="Wingdings" charset="0"/>
              <a:buNone/>
            </a:pPr>
            <a:r>
              <a:rPr lang="en-US" sz="1100">
                <a:solidFill>
                  <a:srgbClr val="595959"/>
                </a:solidFill>
                <a:ea typeface="ＭＳ Ｐゴシック" charset="0"/>
                <a:cs typeface="ＭＳ Ｐゴシック" charset="0"/>
              </a:rPr>
              <a:t>6. Students will occasionally engage in games that will allow them to play with the terms. Teachers can use games as a way to reinforce understanding or </a:t>
            </a:r>
          </a:p>
          <a:p>
            <a:pPr>
              <a:buFont typeface="Wingdings" charset="0"/>
              <a:buNone/>
            </a:pPr>
            <a:r>
              <a:rPr lang="en-US" sz="1100">
                <a:solidFill>
                  <a:srgbClr val="595959"/>
                </a:solidFill>
                <a:ea typeface="ＭＳ Ｐゴシック" charset="0"/>
                <a:cs typeface="ＭＳ Ｐゴシック" charset="0"/>
              </a:rPr>
              <a:t>as five minute sponge activities to stimulate interest and enthusiasm about the vocabulary and to maximize the amount of time on task.  </a:t>
            </a:r>
          </a:p>
          <a:p>
            <a:pPr>
              <a:buFontTx/>
              <a:buAutoNum type="arabicPeriod" startAt="5"/>
            </a:pPr>
            <a:endParaRPr lang="en-US" sz="1100">
              <a:ea typeface="ＭＳ Ｐゴシック" charset="0"/>
              <a:cs typeface="ＭＳ Ｐゴシック" charset="0"/>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7DCE0EA6-78CA-9F4C-9FA7-02A3836C336F}" type="slidenum">
              <a:rPr lang="en-US" sz="1200" b="0"/>
              <a:pPr/>
              <a:t>56</a:t>
            </a:fld>
            <a:endParaRPr lang="en-US" sz="12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This basic four square model of vocabulary instruction can be adapted for various grade levels and content areas.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ea typeface="ＭＳ Ｐゴシック" charset="0"/>
                <a:cs typeface="ＭＳ Ｐゴシック" charset="0"/>
              </a:rPr>
              <a:t>We need two volunteers to come up and participate in our flyswatter game.   </a:t>
            </a:r>
          </a:p>
          <a:p>
            <a:endParaRPr lang="en-US" sz="1600">
              <a:ea typeface="ＭＳ Ｐゴシック" charset="0"/>
              <a:cs typeface="ＭＳ Ｐゴシック" charset="0"/>
            </a:endParaRPr>
          </a:p>
          <a:p>
            <a:r>
              <a:rPr lang="en-US" sz="1600">
                <a:ea typeface="ＭＳ Ｐゴシック" charset="0"/>
                <a:cs typeface="ＭＳ Ｐゴシック" charset="0"/>
              </a:rPr>
              <a:t>You can have all the students participate at once.</a:t>
            </a:r>
          </a:p>
          <a:p>
            <a:r>
              <a:rPr lang="en-US" sz="1600">
                <a:ea typeface="ＭＳ Ｐゴシック" charset="0"/>
                <a:cs typeface="ＭＳ Ｐゴシック" charset="0"/>
              </a:rPr>
              <a:t>You could have kids pair up and at their tables compete against one another as you describe the word.</a:t>
            </a: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4310379D-8306-6D40-91F6-C392DB4B3EED}" type="slidenum">
              <a:rPr lang="en-US" sz="1200" b="0"/>
              <a:pPr/>
              <a:t>58</a:t>
            </a:fld>
            <a:endParaRPr lang="en-US"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0246098A-8BAB-1F47-8EE4-1DA058981AF5}" type="slidenum">
              <a:rPr lang="en-US" sz="1200" b="0"/>
              <a:pPr/>
              <a:t>59</a:t>
            </a:fld>
            <a:endParaRPr lang="en-US" sz="1200"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AB5F904B-1DCD-664E-844D-E303B5944D73}" type="slidenum">
              <a:rPr lang="en-US"/>
              <a:pPr>
                <a:defRPr/>
              </a:pPr>
              <a:t>60</a:t>
            </a:fld>
            <a:endParaRPr lang="en-US"/>
          </a:p>
        </p:txBody>
      </p:sp>
      <p:sp>
        <p:nvSpPr>
          <p:cNvPr id="29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5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AB5F904B-1DCD-664E-844D-E303B5944D73}" type="slidenum">
              <a:rPr lang="en-US"/>
              <a:pPr>
                <a:defRPr/>
              </a:pPr>
              <a:t>64</a:t>
            </a:fld>
            <a:endParaRPr lang="en-US"/>
          </a:p>
        </p:txBody>
      </p:sp>
      <p:sp>
        <p:nvSpPr>
          <p:cNvPr id="29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5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p:txBody>
          <a:bodyPr/>
          <a:lstStyle/>
          <a:p>
            <a:pPr>
              <a:defRPr/>
            </a:pPr>
            <a:r>
              <a:rPr lang="en-US" dirty="0" smtClean="0"/>
              <a:t>Tell participants that this slide presents one example of how a differentiated classroom could be set up. This setup can be used at the elementary or secondary level. Make the following points for this slide:</a:t>
            </a:r>
          </a:p>
          <a:p>
            <a:pPr marL="171441" indent="-171441">
              <a:buFont typeface="Arial" pitchFamily="34" charset="0"/>
              <a:buChar char="•"/>
              <a:defRPr/>
            </a:pPr>
            <a:r>
              <a:rPr lang="en-US" dirty="0" smtClean="0"/>
              <a:t>The </a:t>
            </a:r>
            <a:r>
              <a:rPr lang="en-US" b="1" dirty="0" smtClean="0"/>
              <a:t>teacher station</a:t>
            </a:r>
            <a:r>
              <a:rPr lang="en-US" dirty="0" smtClean="0"/>
              <a:t> is for working with small groups. All needed materials are on the shelf behind the teacher so that teacher and students can stay in one place (not get up to get things) during that group work time. </a:t>
            </a:r>
            <a:r>
              <a:rPr lang="en-US" b="1" dirty="0" smtClean="0"/>
              <a:t>Teacher station 2:</a:t>
            </a:r>
            <a:r>
              <a:rPr lang="en-US" dirty="0" smtClean="0"/>
              <a:t> If you are lucky enough to have a coteacher or a paraeducator working with you, setting up a second teacher station provides them with the same kind of space. If you don’t have another adult, you can use this space for student small group work or a learning station.</a:t>
            </a:r>
          </a:p>
          <a:p>
            <a:pPr marL="171441" indent="-171441">
              <a:buFont typeface="Arial" pitchFamily="34" charset="0"/>
              <a:buChar char="•"/>
              <a:defRPr/>
            </a:pPr>
            <a:r>
              <a:rPr lang="en-US" b="1" dirty="0" smtClean="0"/>
              <a:t>Desks</a:t>
            </a:r>
            <a:r>
              <a:rPr lang="en-US" dirty="0" smtClean="0"/>
              <a:t> (purple squares) can be manipulated so students can work independently, in small groups, or in pairs. Each student should, if possible, have a “home base” desk that they go to when they first come to class. </a:t>
            </a:r>
            <a:r>
              <a:rPr lang="en-US" i="1" dirty="0" smtClean="0"/>
              <a:t>Note: facilitator should also mention that if students are being expected to work in groups and move from one work area to another, these processes must be explicitly taught and practiced.</a:t>
            </a:r>
            <a:endParaRPr lang="en-US" dirty="0" smtClean="0"/>
          </a:p>
          <a:p>
            <a:pPr marL="171441" indent="-171441">
              <a:buFont typeface="Arial" pitchFamily="34" charset="0"/>
              <a:buChar char="•"/>
              <a:defRPr/>
            </a:pPr>
            <a:r>
              <a:rPr lang="en-US" dirty="0" smtClean="0"/>
              <a:t>The</a:t>
            </a:r>
            <a:r>
              <a:rPr lang="en-US" b="1" dirty="0" smtClean="0"/>
              <a:t> inboxes</a:t>
            </a:r>
            <a:r>
              <a:rPr lang="en-US" dirty="0" smtClean="0"/>
              <a:t> can be used to store materials or as places where students turn in work. Think about labeling them by subject area for elementary school or by class period for secondary students. Color coding materials can also help students find things quickly without teacher assistance. For example, all math books are red or all 2nd-period journals are yellow. Organize things on the </a:t>
            </a:r>
            <a:r>
              <a:rPr lang="en-US" b="1" dirty="0" smtClean="0"/>
              <a:t>bookshelf</a:t>
            </a:r>
            <a:r>
              <a:rPr lang="en-US" dirty="0" smtClean="0"/>
              <a:t> this way as well.</a:t>
            </a:r>
          </a:p>
          <a:p>
            <a:pPr marL="171441" indent="-171441">
              <a:buFont typeface="Arial" pitchFamily="34" charset="0"/>
              <a:buChar char="•"/>
              <a:defRPr/>
            </a:pPr>
            <a:r>
              <a:rPr lang="en-US" dirty="0" smtClean="0"/>
              <a:t>Always keep a </a:t>
            </a:r>
            <a:r>
              <a:rPr lang="en-US" b="1" dirty="0" smtClean="0"/>
              <a:t>schedule</a:t>
            </a:r>
            <a:r>
              <a:rPr lang="en-US" dirty="0" smtClean="0"/>
              <a:t> and student </a:t>
            </a:r>
            <a:r>
              <a:rPr lang="en-US" b="1" dirty="0" smtClean="0"/>
              <a:t>group assignments</a:t>
            </a:r>
            <a:r>
              <a:rPr lang="en-US" dirty="0" smtClean="0"/>
              <a:t> posted. Students should be able to figure out where they are supposed to be and who they are working with without having to ask the teacher.</a:t>
            </a:r>
          </a:p>
          <a:p>
            <a:pPr marL="171441" indent="-171441">
              <a:buFont typeface="Arial" pitchFamily="34" charset="0"/>
              <a:buChar char="•"/>
              <a:defRPr/>
            </a:pPr>
            <a:r>
              <a:rPr lang="en-US" dirty="0" smtClean="0"/>
              <a:t>The </a:t>
            </a:r>
            <a:r>
              <a:rPr lang="en-US" b="1" dirty="0" smtClean="0"/>
              <a:t>red hexagons</a:t>
            </a:r>
            <a:r>
              <a:rPr lang="en-US" dirty="0" smtClean="0"/>
              <a:t> represent pillows; give students opportunities to work on the floor if it meets their learning profile. Create structure around this (for example, they pick one place and stay there for a defined time period), but allow students to be comfortable when they work. It will help motivate.</a:t>
            </a:r>
          </a:p>
          <a:p>
            <a:pPr marL="171441" indent="-171441">
              <a:buFont typeface="Arial" pitchFamily="34" charset="0"/>
              <a:buChar char="•"/>
              <a:defRPr/>
            </a:pPr>
            <a:endParaRPr lang="en-US" dirty="0" smtClean="0"/>
          </a:p>
        </p:txBody>
      </p:sp>
      <p:sp>
        <p:nvSpPr>
          <p:cNvPr id="73732" name="Footer Placeholder 2"/>
          <p:cNvSpPr>
            <a:spLocks noGrp="1"/>
          </p:cNvSpPr>
          <p:nvPr>
            <p:ph type="ftr" sz="quarter" idx="4"/>
          </p:nvPr>
        </p:nvSpPr>
        <p:spPr>
          <a:noFill/>
        </p:spPr>
        <p:txBody>
          <a:bodyPr/>
          <a:lstStyle>
            <a:lvl1pPr eaLnBrk="0" hangingPunct="0">
              <a:defRPr sz="2400">
                <a:solidFill>
                  <a:schemeClr val="tx1"/>
                </a:solidFill>
                <a:latin typeface="Times New Roman" pitchFamily="18" charset="0"/>
              </a:defRPr>
            </a:lvl1pPr>
            <a:lvl2pPr marL="742909" indent="-285734" eaLnBrk="0" hangingPunct="0">
              <a:defRPr sz="2400">
                <a:solidFill>
                  <a:schemeClr val="tx1"/>
                </a:solidFill>
                <a:latin typeface="Times New Roman" pitchFamily="18" charset="0"/>
              </a:defRPr>
            </a:lvl2pPr>
            <a:lvl3pPr marL="1142937" indent="-228587" eaLnBrk="0" hangingPunct="0">
              <a:defRPr sz="2400">
                <a:solidFill>
                  <a:schemeClr val="tx1"/>
                </a:solidFill>
                <a:latin typeface="Times New Roman" pitchFamily="18" charset="0"/>
              </a:defRPr>
            </a:lvl3pPr>
            <a:lvl4pPr marL="1600112" indent="-228587" eaLnBrk="0" hangingPunct="0">
              <a:defRPr sz="2400">
                <a:solidFill>
                  <a:schemeClr val="tx1"/>
                </a:solidFill>
                <a:latin typeface="Times New Roman" pitchFamily="18" charset="0"/>
              </a:defRPr>
            </a:lvl4pPr>
            <a:lvl5pPr marL="2057287" indent="-228587" eaLnBrk="0" hangingPunct="0">
              <a:defRPr sz="2400">
                <a:solidFill>
                  <a:schemeClr val="tx1"/>
                </a:solidFill>
                <a:latin typeface="Times New Roman" pitchFamily="18" charset="0"/>
              </a:defRPr>
            </a:lvl5pPr>
            <a:lvl6pPr marL="2514461" indent="-228587" eaLnBrk="0" fontAlgn="base" hangingPunct="0">
              <a:spcBef>
                <a:spcPct val="0"/>
              </a:spcBef>
              <a:spcAft>
                <a:spcPct val="0"/>
              </a:spcAft>
              <a:defRPr sz="2400">
                <a:solidFill>
                  <a:schemeClr val="tx1"/>
                </a:solidFill>
                <a:latin typeface="Times New Roman" pitchFamily="18" charset="0"/>
              </a:defRPr>
            </a:lvl6pPr>
            <a:lvl7pPr marL="2971635" indent="-228587" eaLnBrk="0" fontAlgn="base" hangingPunct="0">
              <a:spcBef>
                <a:spcPct val="0"/>
              </a:spcBef>
              <a:spcAft>
                <a:spcPct val="0"/>
              </a:spcAft>
              <a:defRPr sz="2400">
                <a:solidFill>
                  <a:schemeClr val="tx1"/>
                </a:solidFill>
                <a:latin typeface="Times New Roman" pitchFamily="18" charset="0"/>
              </a:defRPr>
            </a:lvl7pPr>
            <a:lvl8pPr marL="3428810" indent="-228587" eaLnBrk="0" fontAlgn="base" hangingPunct="0">
              <a:spcBef>
                <a:spcPct val="0"/>
              </a:spcBef>
              <a:spcAft>
                <a:spcPct val="0"/>
              </a:spcAft>
              <a:defRPr sz="2400">
                <a:solidFill>
                  <a:schemeClr val="tx1"/>
                </a:solidFill>
                <a:latin typeface="Times New Roman" pitchFamily="18" charset="0"/>
              </a:defRPr>
            </a:lvl8pPr>
            <a:lvl9pPr marL="3885985" indent="-228587"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AB5F904B-1DCD-664E-844D-E303B5944D73}" type="slidenum">
              <a:rPr lang="en-US"/>
              <a:pPr>
                <a:defRPr/>
              </a:pPr>
              <a:t>69</a:t>
            </a:fld>
            <a:endParaRPr lang="en-US"/>
          </a:p>
        </p:txBody>
      </p:sp>
      <p:sp>
        <p:nvSpPr>
          <p:cNvPr id="29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5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F978B5-14CC-0A49-83EB-6AC0695EB479}" type="slidenum">
              <a:rPr lang="en-US" sz="1200"/>
              <a:pPr eaLnBrk="1" hangingPunct="1"/>
              <a:t>70</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B2E33DB-C896-7A4F-98F5-69F1AE2FF2A4}" type="slidenum">
              <a:rPr lang="en-US" sz="1200"/>
              <a:pPr eaLnBrk="1" hangingPunct="1"/>
              <a:t>72</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Teachers often say they don</a:t>
            </a:r>
            <a:r>
              <a:rPr lang="ja-JP" altLang="en-US">
                <a:latin typeface="Times New Roman" charset="0"/>
              </a:rPr>
              <a:t>’</a:t>
            </a:r>
            <a:r>
              <a:rPr lang="en-US" altLang="ja-JP">
                <a:latin typeface="Times New Roman" charset="0"/>
              </a:rPr>
              <a:t>t use cooperative learning because students don</a:t>
            </a:r>
            <a:r>
              <a:rPr lang="ja-JP" altLang="en-US">
                <a:latin typeface="Times New Roman" charset="0"/>
              </a:rPr>
              <a:t>’</a:t>
            </a:r>
            <a:r>
              <a:rPr lang="en-US" altLang="ja-JP">
                <a:latin typeface="Times New Roman" charset="0"/>
              </a:rPr>
              <a:t>t stay on task.  Therefore explain structuring activity.</a:t>
            </a:r>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AB5F904B-1DCD-664E-844D-E303B5944D73}" type="slidenum">
              <a:rPr lang="en-US"/>
              <a:pPr>
                <a:defRPr/>
              </a:pPr>
              <a:t>74</a:t>
            </a:fld>
            <a:endParaRPr lang="en-US"/>
          </a:p>
        </p:txBody>
      </p:sp>
      <p:sp>
        <p:nvSpPr>
          <p:cNvPr id="29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5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Give teachers 3 minutes to share and when they come back – do a beach ball toss – If they get the negative facing them, what is a challenge they face and ideas they have to meet this challenge: if they get the positive sign facing them, what are some classroom routines that have helped them to maximize student time on task?</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7424A54D-1F5E-DA44-8FBF-32F725B6EFDC}" type="slidenum">
              <a:rPr lang="en-US" sz="1200" b="0"/>
              <a:pPr/>
              <a:t>76</a:t>
            </a:fld>
            <a:endParaRPr 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A47AB018-F36F-BC4F-9910-8166E391DE6F}" type="slidenum">
              <a:rPr lang="en-US"/>
              <a:pPr>
                <a:defRPr/>
              </a:pPr>
              <a:t>77</a:t>
            </a:fld>
            <a:endParaRPr lang="en-US"/>
          </a:p>
        </p:txBody>
      </p:sp>
      <p:sp>
        <p:nvSpPr>
          <p:cNvPr id="29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5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25D0DBFD-0EF1-DE41-A20F-53B7C6989B00}" type="slidenum">
              <a:rPr lang="en-US"/>
              <a:pPr>
                <a:defRPr/>
              </a:pPr>
              <a:t>82</a:t>
            </a:fld>
            <a:endParaRPr lang="en-US"/>
          </a:p>
        </p:txBody>
      </p:sp>
      <p:sp>
        <p:nvSpPr>
          <p:cNvPr id="29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5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AB5F904B-1DCD-664E-844D-E303B5944D73}" type="slidenum">
              <a:rPr lang="en-US"/>
              <a:pPr>
                <a:defRPr/>
              </a:pPr>
              <a:t>35</a:t>
            </a:fld>
            <a:endParaRPr lang="en-US"/>
          </a:p>
        </p:txBody>
      </p:sp>
      <p:sp>
        <p:nvSpPr>
          <p:cNvPr id="29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5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EEA8286D-AAF6-6341-B95A-C34C29B47575}" type="slidenum">
              <a:rPr lang="en-US"/>
              <a:pPr>
                <a:defRPr/>
              </a:pPr>
              <a:t>36</a:t>
            </a:fld>
            <a:endParaRPr lang="en-US"/>
          </a:p>
        </p:txBody>
      </p:sp>
      <p:sp>
        <p:nvSpPr>
          <p:cNvPr id="30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0035" name="Rectangle 3"/>
          <p:cNvSpPr>
            <a:spLocks noGrp="1" noChangeArrowheads="1"/>
          </p:cNvSpPr>
          <p:nvPr>
            <p:ph type="body" idx="1"/>
          </p:nvPr>
        </p:nvSpPr>
        <p:spPr/>
        <p:txBody>
          <a:bodyPr/>
          <a:lstStyle/>
          <a:p>
            <a:pPr eaLnBrk="1" hangingPunct="1">
              <a:defRPr/>
            </a:pPr>
            <a:r>
              <a:rPr lang="en-US" smtClean="0">
                <a:cs typeface="+mn-cs"/>
              </a:rPr>
              <a:t>SIOP mini-lecture: Explain each feature of Lesson Preparation.  </a:t>
            </a:r>
          </a:p>
          <a:p>
            <a:pPr eaLnBrk="1" hangingPunct="1">
              <a:defRPr/>
            </a:pPr>
            <a:endParaRPr lang="en-US" smtClean="0">
              <a:cs typeface="+mn-cs"/>
            </a:endParaRPr>
          </a:p>
          <a:p>
            <a:pPr eaLnBrk="1" hangingPunct="1">
              <a:defRPr/>
            </a:pPr>
            <a:r>
              <a:rPr lang="en-US" smtClean="0">
                <a:cs typeface="+mn-cs"/>
              </a:rPr>
              <a:t>Content and language objectives are given equal importance.  This is a crucial point in the success of SIOP – This is a key distinction between SIOP and regular content instruction.  You may be doing this, but not explicitly and it needs to be explicit.</a:t>
            </a:r>
          </a:p>
          <a:p>
            <a:pPr eaLnBrk="1" hangingPunct="1">
              <a:defRPr/>
            </a:pPr>
            <a:endParaRPr lang="en-US" smtClean="0">
              <a:cs typeface="+mn-cs"/>
            </a:endParaRPr>
          </a:p>
          <a:p>
            <a:pPr eaLnBrk="1" hangingPunct="1">
              <a:defRPr/>
            </a:pPr>
            <a:r>
              <a:rPr lang="en-US" smtClean="0">
                <a:cs typeface="+mn-cs"/>
              </a:rPr>
              <a:t>Ask participants why the above 5 features (objectives, content concepts, supplementary materials, adaptation of content, meaningful activities) are important features when  planning a lesson for LEP students. Ask participants what else they do to prepare for a lesson.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SIOP Workshop 2008</a:t>
            </a:r>
          </a:p>
        </p:txBody>
      </p:sp>
      <p:sp>
        <p:nvSpPr>
          <p:cNvPr id="5" name="Rectangle 6"/>
          <p:cNvSpPr>
            <a:spLocks noGrp="1" noChangeArrowheads="1"/>
          </p:cNvSpPr>
          <p:nvPr>
            <p:ph type="ftr" sz="quarter" idx="4"/>
          </p:nvPr>
        </p:nvSpPr>
        <p:spPr/>
        <p:txBody>
          <a:bodyPr/>
          <a:lstStyle/>
          <a:p>
            <a:pPr>
              <a:defRPr/>
            </a:pPr>
            <a:r>
              <a:rPr lang="en-US"/>
              <a:t>ASD ESL Department</a:t>
            </a:r>
          </a:p>
        </p:txBody>
      </p:sp>
      <p:sp>
        <p:nvSpPr>
          <p:cNvPr id="6" name="Rectangle 7"/>
          <p:cNvSpPr>
            <a:spLocks noGrp="1" noChangeArrowheads="1"/>
          </p:cNvSpPr>
          <p:nvPr>
            <p:ph type="sldNum" sz="quarter" idx="5"/>
          </p:nvPr>
        </p:nvSpPr>
        <p:spPr/>
        <p:txBody>
          <a:bodyPr/>
          <a:lstStyle/>
          <a:p>
            <a:pPr>
              <a:defRPr/>
            </a:pPr>
            <a:fld id="{D2C48DAE-C05A-DA43-B135-284A1494ED1F}" type="slidenum">
              <a:rPr lang="en-US"/>
              <a:pPr>
                <a:defRPr/>
              </a:pPr>
              <a:t>40</a:t>
            </a:fld>
            <a:endParaRPr lang="en-US"/>
          </a:p>
        </p:txBody>
      </p:sp>
      <p:sp>
        <p:nvSpPr>
          <p:cNvPr id="33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3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9A0A6543-931A-A747-9AFA-85F3A49FA081}" type="slidenum">
              <a:rPr lang="en-US"/>
              <a:pPr>
                <a:defRPr/>
              </a:pPr>
              <a:t>41</a:t>
            </a:fld>
            <a:endParaRPr lang="en-US"/>
          </a:p>
        </p:txBody>
      </p:sp>
      <p:sp>
        <p:nvSpPr>
          <p:cNvPr id="30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2083" name="Rectangle 3"/>
          <p:cNvSpPr>
            <a:spLocks noGrp="1" noChangeArrowheads="1"/>
          </p:cNvSpPr>
          <p:nvPr>
            <p:ph type="body" idx="1"/>
          </p:nvPr>
        </p:nvSpPr>
        <p:spPr>
          <a:xfrm>
            <a:off x="914711" y="4344025"/>
            <a:ext cx="5028579" cy="4114488"/>
          </a:xfrm>
        </p:spPr>
        <p:txBody>
          <a:bodyPr/>
          <a:lstStyle/>
          <a:p>
            <a:pPr eaLnBrk="1" hangingPunct="1">
              <a:defRPr/>
            </a:pPr>
            <a:r>
              <a:rPr lang="en-US" dirty="0" smtClean="0">
                <a:cs typeface="+mn-cs"/>
              </a:rPr>
              <a:t>Both language and content teachers are often surprised at the expectation that they are to integrate language and content.  This is understandable as there is little attention to language needs in a content teacher</a:t>
            </a:r>
            <a:r>
              <a:rPr lang="ja-JP" altLang="en-US" dirty="0" smtClean="0">
                <a:latin typeface="Arial"/>
                <a:cs typeface="+mn-cs"/>
              </a:rPr>
              <a:t>’</a:t>
            </a:r>
            <a:r>
              <a:rPr lang="en-US" dirty="0" smtClean="0">
                <a:cs typeface="+mn-cs"/>
              </a:rPr>
              <a:t>s preparation courses, and for language teachers little attention to the language of academic subjects or to the practical concerns of needs analysis, text adaptation, or collaborative teaching. SIOP is the perfect application for collaboration and cooperation between the ESL language teacher and the content teachers.  They can build on each other</a:t>
            </a:r>
            <a:r>
              <a:rPr lang="ja-JP" altLang="en-US" dirty="0" smtClean="0">
                <a:latin typeface="Arial"/>
                <a:cs typeface="+mn-cs"/>
              </a:rPr>
              <a:t>’</a:t>
            </a:r>
            <a:r>
              <a:rPr lang="en-US" dirty="0" smtClean="0">
                <a:cs typeface="+mn-cs"/>
              </a:rPr>
              <a:t>s knowledge.</a:t>
            </a:r>
          </a:p>
          <a:p>
            <a:pPr eaLnBrk="1" hangingPunct="1">
              <a:defRPr/>
            </a:pPr>
            <a:r>
              <a:rPr lang="en-US" u="sng" dirty="0" smtClean="0">
                <a:cs typeface="+mn-cs"/>
              </a:rPr>
              <a:t>Vocabulary</a:t>
            </a:r>
            <a:r>
              <a:rPr lang="en-US" dirty="0" smtClean="0">
                <a:cs typeface="+mn-cs"/>
              </a:rPr>
              <a:t>: define </a:t>
            </a:r>
            <a:r>
              <a:rPr lang="ja-JP" altLang="en-US" dirty="0" smtClean="0">
                <a:latin typeface="Arial"/>
                <a:cs typeface="+mn-cs"/>
              </a:rPr>
              <a:t>“</a:t>
            </a:r>
            <a:r>
              <a:rPr lang="en-US" dirty="0" smtClean="0">
                <a:cs typeface="+mn-cs"/>
              </a:rPr>
              <a:t>table</a:t>
            </a:r>
            <a:r>
              <a:rPr lang="ja-JP" altLang="en-US" dirty="0" smtClean="0">
                <a:latin typeface="Arial"/>
                <a:cs typeface="+mn-cs"/>
              </a:rPr>
              <a:t>”</a:t>
            </a:r>
            <a:r>
              <a:rPr lang="en-US" dirty="0" smtClean="0">
                <a:cs typeface="+mn-cs"/>
              </a:rPr>
              <a:t>; now at your table define </a:t>
            </a:r>
            <a:r>
              <a:rPr lang="ja-JP" altLang="en-US" dirty="0" smtClean="0">
                <a:latin typeface="Arial"/>
                <a:cs typeface="+mn-cs"/>
              </a:rPr>
              <a:t>“</a:t>
            </a:r>
            <a:r>
              <a:rPr lang="en-US" dirty="0" smtClean="0">
                <a:cs typeface="+mn-cs"/>
              </a:rPr>
              <a:t>table</a:t>
            </a:r>
            <a:r>
              <a:rPr lang="ja-JP" altLang="en-US" dirty="0" smtClean="0">
                <a:latin typeface="Arial"/>
                <a:cs typeface="+mn-cs"/>
              </a:rPr>
              <a:t>”</a:t>
            </a:r>
            <a:r>
              <a:rPr lang="en-US" dirty="0" smtClean="0">
                <a:cs typeface="+mn-cs"/>
              </a:rPr>
              <a:t> in math, social studies, science, English (table of contents) </a:t>
            </a:r>
          </a:p>
          <a:p>
            <a:pPr eaLnBrk="1" hangingPunct="1">
              <a:defRPr/>
            </a:pPr>
            <a:r>
              <a:rPr lang="en-US" u="sng" dirty="0" smtClean="0">
                <a:cs typeface="+mn-cs"/>
              </a:rPr>
              <a:t>Language patterns</a:t>
            </a:r>
            <a:r>
              <a:rPr lang="en-US" dirty="0" smtClean="0">
                <a:cs typeface="+mn-cs"/>
              </a:rPr>
              <a:t>: Let</a:t>
            </a:r>
            <a:r>
              <a:rPr lang="ja-JP" altLang="en-US" dirty="0" smtClean="0">
                <a:latin typeface="Arial"/>
                <a:cs typeface="+mn-cs"/>
              </a:rPr>
              <a:t>’</a:t>
            </a:r>
            <a:r>
              <a:rPr lang="en-US" dirty="0" smtClean="0">
                <a:cs typeface="+mn-cs"/>
              </a:rPr>
              <a:t>s look at math</a:t>
            </a:r>
          </a:p>
          <a:p>
            <a:pPr eaLnBrk="1" hangingPunct="1">
              <a:buFontTx/>
              <a:buChar char="-"/>
              <a:defRPr/>
            </a:pPr>
            <a:r>
              <a:rPr lang="en-US" dirty="0" smtClean="0">
                <a:cs typeface="+mn-cs"/>
              </a:rPr>
              <a:t>Twice as many…  25 less students liked…  1/8 of the total…</a:t>
            </a:r>
          </a:p>
          <a:p>
            <a:pPr eaLnBrk="1" hangingPunct="1">
              <a:defRPr/>
            </a:pPr>
            <a:r>
              <a:rPr lang="en-US" u="sng" dirty="0" smtClean="0">
                <a:cs typeface="+mn-cs"/>
              </a:rPr>
              <a:t>A register</a:t>
            </a:r>
            <a:r>
              <a:rPr lang="en-US" dirty="0" smtClean="0">
                <a:cs typeface="+mn-cs"/>
              </a:rPr>
              <a:t> is a subset of a language used for a particular purpose or in a particular social setting. For example, an English speaker may stick more closely to prescribed grammar, pronounce the </a:t>
            </a:r>
            <a:r>
              <a:rPr lang="ja-JP" altLang="en-US" dirty="0" smtClean="0">
                <a:latin typeface="Arial"/>
                <a:cs typeface="+mn-cs"/>
              </a:rPr>
              <a:t>“</a:t>
            </a:r>
            <a:r>
              <a:rPr lang="en-US" dirty="0" smtClean="0">
                <a:cs typeface="+mn-cs"/>
              </a:rPr>
              <a:t>g</a:t>
            </a:r>
            <a:r>
              <a:rPr lang="ja-JP" altLang="en-US" dirty="0" smtClean="0">
                <a:latin typeface="Arial"/>
                <a:cs typeface="+mn-cs"/>
              </a:rPr>
              <a:t>”</a:t>
            </a:r>
            <a:r>
              <a:rPr lang="en-US" dirty="0" smtClean="0">
                <a:cs typeface="+mn-cs"/>
              </a:rPr>
              <a:t> in an </a:t>
            </a:r>
            <a:r>
              <a:rPr lang="ja-JP" altLang="en-US" dirty="0" smtClean="0">
                <a:latin typeface="Arial"/>
                <a:cs typeface="+mn-cs"/>
              </a:rPr>
              <a:t>“</a:t>
            </a:r>
            <a:r>
              <a:rPr lang="en-US" dirty="0" err="1" smtClean="0">
                <a:cs typeface="+mn-cs"/>
              </a:rPr>
              <a:t>ing</a:t>
            </a:r>
            <a:r>
              <a:rPr lang="ja-JP" altLang="en-US" dirty="0" smtClean="0">
                <a:latin typeface="Arial"/>
                <a:cs typeface="+mn-cs"/>
              </a:rPr>
              <a:t>”</a:t>
            </a:r>
            <a:r>
              <a:rPr lang="en-US" dirty="0" smtClean="0">
                <a:cs typeface="+mn-cs"/>
              </a:rPr>
              <a:t> ending, and avoid using the word "</a:t>
            </a:r>
            <a:r>
              <a:rPr lang="en-US" dirty="0" err="1" smtClean="0">
                <a:cs typeface="+mn-cs"/>
              </a:rPr>
              <a:t>ain't</a:t>
            </a:r>
            <a:r>
              <a:rPr lang="en-US" dirty="0" smtClean="0">
                <a:cs typeface="+mn-cs"/>
              </a:rPr>
              <a:t>" when speaking in a formal setting, but the same person could disobey these rules in an informal setting. </a:t>
            </a:r>
            <a:br>
              <a:rPr lang="en-US" dirty="0" smtClean="0">
                <a:cs typeface="+mn-cs"/>
              </a:rPr>
            </a:br>
            <a:endParaRPr lang="en-US" dirty="0" smtClean="0">
              <a:cs typeface="+mn-cs"/>
            </a:endParaRPr>
          </a:p>
          <a:p>
            <a:pPr eaLnBrk="1" hangingPunct="1">
              <a:defRPr/>
            </a:pPr>
            <a:r>
              <a:rPr lang="en-US" b="1" dirty="0" smtClean="0">
                <a:cs typeface="+mn-cs"/>
              </a:rPr>
              <a:t>How do I</a:t>
            </a:r>
            <a:r>
              <a:rPr lang="en-US" dirty="0" smtClean="0">
                <a:cs typeface="+mn-cs"/>
              </a:rPr>
              <a:t> </a:t>
            </a:r>
            <a:r>
              <a:rPr lang="en-US" b="1" dirty="0" smtClean="0">
                <a:cs typeface="+mn-cs"/>
              </a:rPr>
              <a:t>determine language objectives?</a:t>
            </a:r>
          </a:p>
          <a:p>
            <a:pPr eaLnBrk="1" hangingPunct="1">
              <a:buFontTx/>
              <a:buChar char="-"/>
              <a:defRPr/>
            </a:pPr>
            <a:r>
              <a:rPr lang="en-US" dirty="0" smtClean="0">
                <a:cs typeface="+mn-cs"/>
              </a:rPr>
              <a:t>Look at task student is required to perform to master content objective</a:t>
            </a:r>
          </a:p>
          <a:p>
            <a:pPr eaLnBrk="1" hangingPunct="1">
              <a:buFontTx/>
              <a:buChar char="-"/>
              <a:defRPr/>
            </a:pPr>
            <a:r>
              <a:rPr lang="en-US" dirty="0" smtClean="0">
                <a:cs typeface="+mn-cs"/>
              </a:rPr>
              <a:t>Look at English Language Development Standard Course of Study for the language these tasks require.</a:t>
            </a:r>
          </a:p>
          <a:p>
            <a:pPr eaLnBrk="1" hangingPunct="1">
              <a:buFontTx/>
              <a:buChar char="-"/>
              <a:defRPr/>
            </a:pPr>
            <a:r>
              <a:rPr lang="en-US" dirty="0" smtClean="0">
                <a:cs typeface="+mn-cs"/>
              </a:rPr>
              <a:t>From these 2 sources you will be able to write language objectives.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33">
              <a:defRPr sz="2800">
                <a:solidFill>
                  <a:schemeClr val="tx1"/>
                </a:solidFill>
                <a:latin typeface="Comic Sans MS" charset="0"/>
                <a:ea typeface="ＭＳ Ｐゴシック" charset="0"/>
                <a:cs typeface="ＭＳ Ｐゴシック" charset="0"/>
              </a:defRPr>
            </a:lvl1pPr>
            <a:lvl2pPr marL="731286" indent="-281264" defTabSz="929733">
              <a:defRPr sz="2800">
                <a:solidFill>
                  <a:schemeClr val="tx1"/>
                </a:solidFill>
                <a:latin typeface="Comic Sans MS" charset="0"/>
                <a:ea typeface="ＭＳ Ｐゴシック" charset="0"/>
              </a:defRPr>
            </a:lvl2pPr>
            <a:lvl3pPr marL="1125055" indent="-225011" defTabSz="929733">
              <a:defRPr sz="2800">
                <a:solidFill>
                  <a:schemeClr val="tx1"/>
                </a:solidFill>
                <a:latin typeface="Comic Sans MS" charset="0"/>
                <a:ea typeface="ＭＳ Ｐゴシック" charset="0"/>
              </a:defRPr>
            </a:lvl3pPr>
            <a:lvl4pPr marL="1575077" indent="-225011" defTabSz="929733">
              <a:defRPr sz="2800">
                <a:solidFill>
                  <a:schemeClr val="tx1"/>
                </a:solidFill>
                <a:latin typeface="Comic Sans MS" charset="0"/>
                <a:ea typeface="ＭＳ Ｐゴシック" charset="0"/>
              </a:defRPr>
            </a:lvl4pPr>
            <a:lvl5pPr marL="2025099" indent="-225011" defTabSz="929733">
              <a:defRPr sz="2800">
                <a:solidFill>
                  <a:schemeClr val="tx1"/>
                </a:solidFill>
                <a:latin typeface="Comic Sans MS" charset="0"/>
                <a:ea typeface="ＭＳ Ｐゴシック" charset="0"/>
              </a:defRPr>
            </a:lvl5pPr>
            <a:lvl6pPr marL="2475121" indent="-225011" defTabSz="929733" eaLnBrk="0" fontAlgn="base" hangingPunct="0">
              <a:spcBef>
                <a:spcPct val="50000"/>
              </a:spcBef>
              <a:spcAft>
                <a:spcPct val="0"/>
              </a:spcAft>
              <a:defRPr sz="2800">
                <a:solidFill>
                  <a:schemeClr val="tx1"/>
                </a:solidFill>
                <a:latin typeface="Comic Sans MS" charset="0"/>
                <a:ea typeface="ＭＳ Ｐゴシック" charset="0"/>
              </a:defRPr>
            </a:lvl6pPr>
            <a:lvl7pPr marL="2925143" indent="-225011" defTabSz="929733" eaLnBrk="0" fontAlgn="base" hangingPunct="0">
              <a:spcBef>
                <a:spcPct val="50000"/>
              </a:spcBef>
              <a:spcAft>
                <a:spcPct val="0"/>
              </a:spcAft>
              <a:defRPr sz="2800">
                <a:solidFill>
                  <a:schemeClr val="tx1"/>
                </a:solidFill>
                <a:latin typeface="Comic Sans MS" charset="0"/>
                <a:ea typeface="ＭＳ Ｐゴシック" charset="0"/>
              </a:defRPr>
            </a:lvl7pPr>
            <a:lvl8pPr marL="3375165" indent="-225011" defTabSz="929733" eaLnBrk="0" fontAlgn="base" hangingPunct="0">
              <a:spcBef>
                <a:spcPct val="50000"/>
              </a:spcBef>
              <a:spcAft>
                <a:spcPct val="0"/>
              </a:spcAft>
              <a:defRPr sz="2800">
                <a:solidFill>
                  <a:schemeClr val="tx1"/>
                </a:solidFill>
                <a:latin typeface="Comic Sans MS" charset="0"/>
                <a:ea typeface="ＭＳ Ｐゴシック" charset="0"/>
              </a:defRPr>
            </a:lvl8pPr>
            <a:lvl9pPr marL="3825187" indent="-225011" defTabSz="929733" eaLnBrk="0" fontAlgn="base" hangingPunct="0">
              <a:spcBef>
                <a:spcPct val="50000"/>
              </a:spcBef>
              <a:spcAft>
                <a:spcPct val="0"/>
              </a:spcAft>
              <a:defRPr sz="2800">
                <a:solidFill>
                  <a:schemeClr val="tx1"/>
                </a:solidFill>
                <a:latin typeface="Comic Sans MS" charset="0"/>
                <a:ea typeface="ＭＳ Ｐゴシック" charset="0"/>
              </a:defRPr>
            </a:lvl9pPr>
          </a:lstStyle>
          <a:p>
            <a:fld id="{2249CA8A-8174-5447-9A4C-D40F70B49B0D}" type="slidenum">
              <a:rPr lang="en-US" sz="1200">
                <a:latin typeface="Times New Roman" charset="0"/>
              </a:rPr>
              <a:pPr/>
              <a:t>44</a:t>
            </a:fld>
            <a:endParaRPr lang="en-US" sz="1200">
              <a:latin typeface="Times New Roman"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Refer to Jim Cummins articles in Resource Packet: Accelerating Academic Language Learning: Getting Back to the Real Basics in Teaching English Learners.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ea typeface="ＭＳ Ｐゴシック" charset="0"/>
                <a:cs typeface="ＭＳ Ｐゴシック" charset="0"/>
              </a:rPr>
              <a:t>Important to remind participants here that underlying the language function (communication process) is the cognitive demand, which is applicable across all levels of English language proficiency.</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30693" indent="-281036" eaLnBrk="0" hangingPunct="0">
              <a:defRPr sz="1400">
                <a:solidFill>
                  <a:schemeClr val="tx1"/>
                </a:solidFill>
                <a:latin typeface="Arial" charset="0"/>
                <a:ea typeface="ＭＳ Ｐゴシック" charset="0"/>
              </a:defRPr>
            </a:lvl2pPr>
            <a:lvl3pPr marL="1124142" indent="-224829" eaLnBrk="0" hangingPunct="0">
              <a:defRPr sz="1400">
                <a:solidFill>
                  <a:schemeClr val="tx1"/>
                </a:solidFill>
                <a:latin typeface="Arial" charset="0"/>
                <a:ea typeface="ＭＳ Ｐゴシック" charset="0"/>
              </a:defRPr>
            </a:lvl3pPr>
            <a:lvl4pPr marL="1573799" indent="-224829" eaLnBrk="0" hangingPunct="0">
              <a:defRPr sz="1400">
                <a:solidFill>
                  <a:schemeClr val="tx1"/>
                </a:solidFill>
                <a:latin typeface="Arial" charset="0"/>
                <a:ea typeface="ＭＳ Ｐゴシック" charset="0"/>
              </a:defRPr>
            </a:lvl4pPr>
            <a:lvl5pPr marL="2023456" indent="-224829" eaLnBrk="0" hangingPunct="0">
              <a:defRPr sz="1400">
                <a:solidFill>
                  <a:schemeClr val="tx1"/>
                </a:solidFill>
                <a:latin typeface="Arial" charset="0"/>
                <a:ea typeface="ＭＳ Ｐゴシック" charset="0"/>
              </a:defRPr>
            </a:lvl5pPr>
            <a:lvl6pPr marL="2473113" indent="-224829" eaLnBrk="0" fontAlgn="base" hangingPunct="0">
              <a:spcBef>
                <a:spcPct val="20000"/>
              </a:spcBef>
              <a:spcAft>
                <a:spcPct val="0"/>
              </a:spcAft>
              <a:defRPr sz="1400">
                <a:solidFill>
                  <a:schemeClr val="tx1"/>
                </a:solidFill>
                <a:latin typeface="Arial" charset="0"/>
                <a:ea typeface="ＭＳ Ｐゴシック" charset="0"/>
              </a:defRPr>
            </a:lvl6pPr>
            <a:lvl7pPr marL="2922769" indent="-224829" eaLnBrk="0" fontAlgn="base" hangingPunct="0">
              <a:spcBef>
                <a:spcPct val="20000"/>
              </a:spcBef>
              <a:spcAft>
                <a:spcPct val="0"/>
              </a:spcAft>
              <a:defRPr sz="1400">
                <a:solidFill>
                  <a:schemeClr val="tx1"/>
                </a:solidFill>
                <a:latin typeface="Arial" charset="0"/>
                <a:ea typeface="ＭＳ Ｐゴシック" charset="0"/>
              </a:defRPr>
            </a:lvl7pPr>
            <a:lvl8pPr marL="3372426" indent="-224829" eaLnBrk="0" fontAlgn="base" hangingPunct="0">
              <a:spcBef>
                <a:spcPct val="20000"/>
              </a:spcBef>
              <a:spcAft>
                <a:spcPct val="0"/>
              </a:spcAft>
              <a:defRPr sz="1400">
                <a:solidFill>
                  <a:schemeClr val="tx1"/>
                </a:solidFill>
                <a:latin typeface="Arial" charset="0"/>
                <a:ea typeface="ＭＳ Ｐゴシック" charset="0"/>
              </a:defRPr>
            </a:lvl8pPr>
            <a:lvl9pPr marL="3822083" indent="-224829" eaLnBrk="0" fontAlgn="base" hangingPunct="0">
              <a:spcBef>
                <a:spcPct val="20000"/>
              </a:spcBef>
              <a:spcAft>
                <a:spcPct val="0"/>
              </a:spcAft>
              <a:defRPr sz="1400">
                <a:solidFill>
                  <a:schemeClr val="tx1"/>
                </a:solidFill>
                <a:latin typeface="Arial" charset="0"/>
                <a:ea typeface="ＭＳ Ｐゴシック" charset="0"/>
              </a:defRPr>
            </a:lvl9pPr>
          </a:lstStyle>
          <a:p>
            <a:pPr eaLnBrk="1" hangingPunct="1"/>
            <a:fld id="{B9AF3F52-EB44-D646-A022-86600D9EFF9A}" type="slidenum">
              <a:rPr lang="en-US" sz="1200"/>
              <a:pPr eaLnBrk="1" hangingPunct="1"/>
              <a:t>48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Instructional supports illustrate the importance of scaffolding language development for ELLs, at least through level 4.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WIDA categorizes supports as sensory, graphic, or interactive, with some examples of each provided in the table. These can be found the in the 2007 Edition of the WIDA ELP Standards.</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30766" indent="-281064" eaLnBrk="0" hangingPunct="0">
              <a:defRPr sz="1400">
                <a:solidFill>
                  <a:schemeClr val="tx1"/>
                </a:solidFill>
                <a:latin typeface="Arial" charset="0"/>
                <a:ea typeface="ＭＳ Ｐゴシック" charset="0"/>
              </a:defRPr>
            </a:lvl2pPr>
            <a:lvl3pPr marL="1124255" indent="-224851" eaLnBrk="0" hangingPunct="0">
              <a:defRPr sz="1400">
                <a:solidFill>
                  <a:schemeClr val="tx1"/>
                </a:solidFill>
                <a:latin typeface="Arial" charset="0"/>
                <a:ea typeface="ＭＳ Ｐゴシック" charset="0"/>
              </a:defRPr>
            </a:lvl3pPr>
            <a:lvl4pPr marL="1573957" indent="-224851" eaLnBrk="0" hangingPunct="0">
              <a:defRPr sz="1400">
                <a:solidFill>
                  <a:schemeClr val="tx1"/>
                </a:solidFill>
                <a:latin typeface="Arial" charset="0"/>
                <a:ea typeface="ＭＳ Ｐゴシック" charset="0"/>
              </a:defRPr>
            </a:lvl4pPr>
            <a:lvl5pPr marL="2023659" indent="-224851" eaLnBrk="0" hangingPunct="0">
              <a:defRPr sz="1400">
                <a:solidFill>
                  <a:schemeClr val="tx1"/>
                </a:solidFill>
                <a:latin typeface="Arial" charset="0"/>
                <a:ea typeface="ＭＳ Ｐゴシック" charset="0"/>
              </a:defRPr>
            </a:lvl5pPr>
            <a:lvl6pPr marL="2473361" indent="-224851" eaLnBrk="0" fontAlgn="base" hangingPunct="0">
              <a:spcBef>
                <a:spcPct val="20000"/>
              </a:spcBef>
              <a:spcAft>
                <a:spcPct val="0"/>
              </a:spcAft>
              <a:defRPr sz="1400">
                <a:solidFill>
                  <a:schemeClr val="tx1"/>
                </a:solidFill>
                <a:latin typeface="Arial" charset="0"/>
                <a:ea typeface="ＭＳ Ｐゴシック" charset="0"/>
              </a:defRPr>
            </a:lvl6pPr>
            <a:lvl7pPr marL="2923062" indent="-224851" eaLnBrk="0" fontAlgn="base" hangingPunct="0">
              <a:spcBef>
                <a:spcPct val="20000"/>
              </a:spcBef>
              <a:spcAft>
                <a:spcPct val="0"/>
              </a:spcAft>
              <a:defRPr sz="1400">
                <a:solidFill>
                  <a:schemeClr val="tx1"/>
                </a:solidFill>
                <a:latin typeface="Arial" charset="0"/>
                <a:ea typeface="ＭＳ Ｐゴシック" charset="0"/>
              </a:defRPr>
            </a:lvl7pPr>
            <a:lvl8pPr marL="3372764" indent="-224851" eaLnBrk="0" fontAlgn="base" hangingPunct="0">
              <a:spcBef>
                <a:spcPct val="20000"/>
              </a:spcBef>
              <a:spcAft>
                <a:spcPct val="0"/>
              </a:spcAft>
              <a:defRPr sz="1400">
                <a:solidFill>
                  <a:schemeClr val="tx1"/>
                </a:solidFill>
                <a:latin typeface="Arial" charset="0"/>
                <a:ea typeface="ＭＳ Ｐゴシック" charset="0"/>
              </a:defRPr>
            </a:lvl8pPr>
            <a:lvl9pPr marL="3822466" indent="-224851" eaLnBrk="0" fontAlgn="base" hangingPunct="0">
              <a:spcBef>
                <a:spcPct val="20000"/>
              </a:spcBef>
              <a:spcAft>
                <a:spcPct val="0"/>
              </a:spcAft>
              <a:defRPr sz="1400">
                <a:solidFill>
                  <a:schemeClr val="tx1"/>
                </a:solidFill>
                <a:latin typeface="Arial" charset="0"/>
                <a:ea typeface="ＭＳ Ｐゴシック" charset="0"/>
              </a:defRPr>
            </a:lvl9pPr>
          </a:lstStyle>
          <a:p>
            <a:pPr eaLnBrk="1" hangingPunct="1"/>
            <a:fld id="{D11B4193-214E-6C44-A99F-AB5AAEEFA96C}" type="slidenum">
              <a:rPr lang="en-US" sz="1200"/>
              <a:pPr eaLnBrk="1" hangingPunct="1"/>
              <a:t>49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C207959-EA55-9141-81D4-0D7DC54782CE}" type="datetimeFigureOut">
              <a:rPr lang="en-US" smtClean="0"/>
              <a:t>3/28/2017</a:t>
            </a:fld>
            <a:endParaRPr lang="en-US"/>
          </a:p>
        </p:txBody>
      </p:sp>
      <p:sp>
        <p:nvSpPr>
          <p:cNvPr id="8" name="Slide Number Placeholder 7"/>
          <p:cNvSpPr>
            <a:spLocks noGrp="1"/>
          </p:cNvSpPr>
          <p:nvPr>
            <p:ph type="sldNum" sz="quarter" idx="11"/>
          </p:nvPr>
        </p:nvSpPr>
        <p:spPr/>
        <p:txBody>
          <a:bodyPr/>
          <a:lstStyle/>
          <a:p>
            <a:fld id="{BC6DD0DC-E946-144F-A8B2-0CAB7FB48AF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07959-EA55-9141-81D4-0D7DC54782CE}"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DD0DC-E946-144F-A8B2-0CAB7FB48AF3}" type="slidenum">
              <a:rPr lang="en-US" smtClean="0"/>
              <a:t>‹#›</a:t>
            </a:fld>
            <a:endParaRPr lang="en-US"/>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07959-EA55-9141-81D4-0D7DC54782CE}"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DD0DC-E946-144F-A8B2-0CAB7FB48AF3}" type="slidenum">
              <a:rPr lang="en-US" smtClean="0"/>
              <a:t>‹#›</a:t>
            </a:fld>
            <a:endParaRPr lang="en-US"/>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353239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8288" y="173038"/>
            <a:ext cx="8229600" cy="6746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1638" y="1450975"/>
            <a:ext cx="8340725" cy="4846638"/>
          </a:xfrm>
        </p:spPr>
        <p:txBody>
          <a:bodyPr/>
          <a:lstStyle/>
          <a:p>
            <a:pPr lvl="0"/>
            <a:endParaRPr lang="en-US" noProof="0" dirty="0" smtClean="0"/>
          </a:p>
        </p:txBody>
      </p:sp>
    </p:spTree>
    <p:extLst>
      <p:ext uri="{BB962C8B-B14F-4D97-AF65-F5344CB8AC3E}">
        <p14:creationId xmlns:p14="http://schemas.microsoft.com/office/powerpoint/2010/main" val="2715865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67530C-ACFA-B445-B11E-196D427FC82F}" type="slidenum">
              <a:rPr lang="en-US"/>
              <a:pPr>
                <a:defRPr/>
              </a:pPr>
              <a:t>‹#›</a:t>
            </a:fld>
            <a:endParaRPr lang="en-US"/>
          </a:p>
        </p:txBody>
      </p:sp>
    </p:spTree>
    <p:extLst>
      <p:ext uri="{BB962C8B-B14F-4D97-AF65-F5344CB8AC3E}">
        <p14:creationId xmlns:p14="http://schemas.microsoft.com/office/powerpoint/2010/main" val="265459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C207959-EA55-9141-81D4-0D7DC54782CE}"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DD0DC-E946-144F-A8B2-0CAB7FB48AF3}" type="slidenum">
              <a:rPr lang="en-US" smtClean="0"/>
              <a:t>‹#›</a:t>
            </a:fld>
            <a:endParaRPr lang="en-U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07959-EA55-9141-81D4-0D7DC54782CE}"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DD0DC-E946-144F-A8B2-0CAB7FB48AF3}"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C207959-EA55-9141-81D4-0D7DC54782CE}"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DD0DC-E946-144F-A8B2-0CAB7FB48AF3}"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C207959-EA55-9141-81D4-0D7DC54782CE}"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DD0DC-E946-144F-A8B2-0CAB7FB48AF3}"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207959-EA55-9141-81D4-0D7DC54782CE}"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DD0DC-E946-144F-A8B2-0CAB7FB48AF3}" type="slidenum">
              <a:rPr lang="en-US" smtClean="0"/>
              <a:t>‹#›</a:t>
            </a:fld>
            <a:endParaRPr lang="en-US"/>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07959-EA55-9141-81D4-0D7DC54782CE}"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DD0DC-E946-144F-A8B2-0CAB7FB48AF3}" type="slidenum">
              <a:rPr lang="en-US" smtClean="0"/>
              <a:t>‹#›</a:t>
            </a:fld>
            <a:endParaRPr lang="en-US"/>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07959-EA55-9141-81D4-0D7DC54782CE}"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DD0DC-E946-144F-A8B2-0CAB7FB48AF3}" type="slidenum">
              <a:rPr lang="en-US" smtClean="0"/>
              <a:t>‹#›</a:t>
            </a:fld>
            <a:endParaRPr lang="en-US"/>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07959-EA55-9141-81D4-0D7DC54782CE}"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DD0DC-E946-144F-A8B2-0CAB7FB48AF3}" type="slidenum">
              <a:rPr lang="en-US" smtClean="0"/>
              <a:t>‹#›</a:t>
            </a:fld>
            <a:endParaRPr lang="en-US"/>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C207959-EA55-9141-81D4-0D7DC54782CE}" type="datetimeFigureOut">
              <a:rPr lang="en-US" smtClean="0"/>
              <a:t>3/28/2017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C6DD0DC-E946-144F-A8B2-0CAB7FB48AF3}"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16"/>
          <a:stretch>
            <a:fillRect/>
          </a:stretch>
        </p:blipFill>
        <p:spPr>
          <a:xfrm>
            <a:off x="6634035" y="4586589"/>
            <a:ext cx="2052765" cy="1539574"/>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8" r:id="rId12"/>
    <p:sldLayoutId id="2147483689" r:id="rId13"/>
    <p:sldLayoutId id="2147483690" r:id="rId14"/>
  </p:sldLayoutIdLst>
  <p:transition spd="slow">
    <p:wipe dir="r"/>
  </p:transition>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6IVrmrZVKpQ"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anRV3n443WQ"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www.youtube.com/watch?v=ytXeEFCTMbg" TargetMode="Externa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hyperlink" Target="http://vidego.multicastmedia.com/player.php?p=da46imyr" TargetMode="External"/><Relationship Id="rId7" Type="http://schemas.openxmlformats.org/officeDocument/2006/relationships/diagramColors" Target="../diagrams/colors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6.xml.rels><?xml version="1.0" encoding="UTF-8" standalone="yes"?>
<Relationships xmlns="http://schemas.openxmlformats.org/package/2006/relationships"><Relationship Id="rId3" Type="http://schemas.openxmlformats.org/officeDocument/2006/relationships/hyperlink" Target="https://www.youtube.com/watch?v=lVGbz4EqyG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s://www.youtube.com/watch?v=gFHMaqc4Vxg"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7.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99" y="115447"/>
            <a:ext cx="8800975" cy="1305440"/>
          </a:xfrm>
          <a:solidFill>
            <a:schemeClr val="bg1">
              <a:lumMod val="85000"/>
            </a:schemeClr>
          </a:solidFill>
        </p:spPr>
        <p:txBody>
          <a:bodyPr/>
          <a:lstStyle/>
          <a:p>
            <a:pPr>
              <a:lnSpc>
                <a:spcPct val="100000"/>
              </a:lnSpc>
            </a:pPr>
            <a:r>
              <a:rPr lang="en-US" sz="2800" dirty="0" smtClean="0">
                <a:solidFill>
                  <a:srgbClr val="BE45E1"/>
                </a:solidFill>
              </a:rPr>
              <a:t>Revisiting Main Strategies from 2/24: </a:t>
            </a:r>
            <a:br>
              <a:rPr lang="en-US" sz="2800" dirty="0" smtClean="0">
                <a:solidFill>
                  <a:srgbClr val="BE45E1"/>
                </a:solidFill>
              </a:rPr>
            </a:br>
            <a:r>
              <a:rPr lang="en-US" sz="2800" i="1" dirty="0" smtClean="0"/>
              <a:t>Discuss how you infused those and provide examples about learning outcomes/student response</a:t>
            </a:r>
            <a:endParaRPr lang="en-US" sz="28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34530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425243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23" y="399624"/>
            <a:ext cx="8703285" cy="1200576"/>
          </a:xfrm>
          <a:solidFill>
            <a:schemeClr val="bg2"/>
          </a:solidFill>
        </p:spPr>
        <p:txBody>
          <a:bodyPr/>
          <a:lstStyle/>
          <a:p>
            <a:pPr>
              <a:lnSpc>
                <a:spcPct val="100000"/>
              </a:lnSpc>
            </a:pPr>
            <a:r>
              <a:rPr lang="en-US" sz="4000" dirty="0" smtClean="0"/>
              <a:t>Working with Students with Interrupted Formal Education (SIFEs)</a:t>
            </a:r>
            <a:endParaRPr lang="en-US" sz="4000" dirty="0"/>
          </a:p>
        </p:txBody>
      </p:sp>
      <p:sp>
        <p:nvSpPr>
          <p:cNvPr id="3" name="Content Placeholder 2"/>
          <p:cNvSpPr>
            <a:spLocks noGrp="1"/>
          </p:cNvSpPr>
          <p:nvPr>
            <p:ph idx="1"/>
          </p:nvPr>
        </p:nvSpPr>
        <p:spPr>
          <a:xfrm>
            <a:off x="457200" y="2086928"/>
            <a:ext cx="6318929" cy="4039235"/>
          </a:xfrm>
          <a:solidFill>
            <a:srgbClr val="E3F2C7"/>
          </a:solidFill>
          <a:ln>
            <a:solidFill>
              <a:srgbClr val="000090"/>
            </a:solidFill>
          </a:ln>
        </p:spPr>
        <p:txBody>
          <a:bodyPr/>
          <a:lstStyle/>
          <a:p>
            <a:r>
              <a:rPr lang="en-US" b="1" dirty="0" smtClean="0">
                <a:solidFill>
                  <a:srgbClr val="FF0000"/>
                </a:solidFill>
              </a:rPr>
              <a:t>Challenges</a:t>
            </a:r>
          </a:p>
          <a:p>
            <a:pPr lvl="1"/>
            <a:r>
              <a:rPr lang="en-US" b="1" dirty="0" smtClean="0">
                <a:solidFill>
                  <a:srgbClr val="0000FF"/>
                </a:solidFill>
              </a:rPr>
              <a:t>Stress</a:t>
            </a:r>
            <a:r>
              <a:rPr lang="en-US" dirty="0" smtClean="0"/>
              <a:t> </a:t>
            </a:r>
            <a:r>
              <a:rPr lang="en-US" dirty="0" smtClean="0">
                <a:solidFill>
                  <a:schemeClr val="tx1"/>
                </a:solidFill>
              </a:rPr>
              <a:t>(post-traumatic stress disorder)</a:t>
            </a:r>
          </a:p>
          <a:p>
            <a:pPr lvl="2"/>
            <a:r>
              <a:rPr lang="en-US" dirty="0" smtClean="0">
                <a:solidFill>
                  <a:schemeClr val="tx1"/>
                </a:solidFill>
              </a:rPr>
              <a:t>Constant migration, war, lack of access to education</a:t>
            </a:r>
          </a:p>
          <a:p>
            <a:pPr lvl="1"/>
            <a:r>
              <a:rPr lang="en-US" b="1" dirty="0">
                <a:solidFill>
                  <a:srgbClr val="0000FF"/>
                </a:solidFill>
              </a:rPr>
              <a:t>Literacy and academic gaps</a:t>
            </a:r>
          </a:p>
          <a:p>
            <a:pPr lvl="2"/>
            <a:r>
              <a:rPr lang="en-US" dirty="0" smtClean="0">
                <a:solidFill>
                  <a:schemeClr val="tx1"/>
                </a:solidFill>
              </a:rPr>
              <a:t>No literacy in L1 or L2</a:t>
            </a:r>
          </a:p>
          <a:p>
            <a:pPr lvl="2"/>
            <a:r>
              <a:rPr lang="en-US" dirty="0" smtClean="0">
                <a:solidFill>
                  <a:schemeClr val="tx1"/>
                </a:solidFill>
              </a:rPr>
              <a:t>Lack understanding of basic concepts, content knowledge, and critical thinking skills</a:t>
            </a:r>
          </a:p>
          <a:p>
            <a:pPr lvl="1"/>
            <a:r>
              <a:rPr lang="en-US" b="1" dirty="0">
                <a:solidFill>
                  <a:srgbClr val="0000FF"/>
                </a:solidFill>
              </a:rPr>
              <a:t>Frustration</a:t>
            </a:r>
          </a:p>
          <a:p>
            <a:pPr lvl="2"/>
            <a:r>
              <a:rPr lang="en-US" dirty="0" smtClean="0">
                <a:solidFill>
                  <a:schemeClr val="tx1"/>
                </a:solidFill>
              </a:rPr>
              <a:t>Despite enthusiasm, the realization of falling far behind is a source of frustration</a:t>
            </a:r>
          </a:p>
          <a:p>
            <a:pPr lvl="1"/>
            <a:r>
              <a:rPr lang="en-US" b="1" dirty="0">
                <a:solidFill>
                  <a:srgbClr val="0000FF"/>
                </a:solidFill>
              </a:rPr>
              <a:t>High Risk of Dropping Out</a:t>
            </a:r>
          </a:p>
          <a:p>
            <a:pPr marL="914400" lvl="2" indent="0">
              <a:buNone/>
            </a:pPr>
            <a:endParaRPr lang="en-US" dirty="0">
              <a:solidFill>
                <a:schemeClr val="tx1"/>
              </a:solidFill>
            </a:endParaRPr>
          </a:p>
        </p:txBody>
      </p:sp>
    </p:spTree>
    <p:extLst>
      <p:ext uri="{BB962C8B-B14F-4D97-AF65-F5344CB8AC3E}">
        <p14:creationId xmlns:p14="http://schemas.microsoft.com/office/powerpoint/2010/main" val="376684446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orient="vert"/>
          </p:nvPr>
        </p:nvSpPr>
        <p:spPr>
          <a:xfrm>
            <a:off x="8008888" y="207962"/>
            <a:ext cx="925301" cy="6131559"/>
          </a:xfrm>
          <a:solidFill>
            <a:srgbClr val="E3F2C7"/>
          </a:solidFill>
        </p:spPr>
        <p:txBody>
          <a:bodyPr/>
          <a:lstStyle/>
          <a:p>
            <a:pPr>
              <a:lnSpc>
                <a:spcPct val="100000"/>
              </a:lnSpc>
            </a:pPr>
            <a:r>
              <a:rPr lang="en-US" sz="2400" b="1" dirty="0" smtClean="0">
                <a:solidFill>
                  <a:schemeClr val="accent6">
                    <a:lumMod val="75000"/>
                  </a:schemeClr>
                </a:solidFill>
              </a:rPr>
              <a:t>How are ELLs different from students with disabilities?</a:t>
            </a:r>
            <a:endParaRPr lang="en-US" sz="2400" b="1" dirty="0">
              <a:solidFill>
                <a:schemeClr val="accent6">
                  <a:lumMod val="75000"/>
                </a:schemeClr>
              </a:solidFill>
            </a:endParaRPr>
          </a:p>
        </p:txBody>
      </p:sp>
      <p:sp>
        <p:nvSpPr>
          <p:cNvPr id="10" name="Vertical Text Placeholder 9"/>
          <p:cNvSpPr>
            <a:spLocks noGrp="1"/>
          </p:cNvSpPr>
          <p:nvPr>
            <p:ph type="body" orient="vert" idx="1"/>
          </p:nvPr>
        </p:nvSpPr>
        <p:spPr/>
        <p:txBody>
          <a:bodyPr/>
          <a:lstStyle/>
          <a:p>
            <a:endParaRPr lang="en-US"/>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770629528"/>
              </p:ext>
            </p:extLst>
          </p:nvPr>
        </p:nvGraphicFramePr>
        <p:xfrm>
          <a:off x="220336" y="255097"/>
          <a:ext cx="7788552" cy="6084425"/>
        </p:xfrm>
        <a:graphic>
          <a:graphicData uri="http://schemas.openxmlformats.org/drawingml/2006/table">
            <a:tbl>
              <a:tblPr firstRow="1" bandRow="1">
                <a:tableStyleId>{21E4AEA4-8DFA-4A89-87EB-49C32662AFE0}</a:tableStyleId>
              </a:tblPr>
              <a:tblGrid>
                <a:gridCol w="2424486"/>
                <a:gridCol w="2665016"/>
                <a:gridCol w="2699050"/>
              </a:tblGrid>
              <a:tr h="385224">
                <a:tc>
                  <a:txBody>
                    <a:bodyPr/>
                    <a:lstStyle/>
                    <a:p>
                      <a:r>
                        <a:rPr lang="en-US" dirty="0" smtClean="0">
                          <a:solidFill>
                            <a:srgbClr val="FFFF00"/>
                          </a:solidFill>
                        </a:rPr>
                        <a:t>Characteristics</a:t>
                      </a:r>
                      <a:endParaRPr lang="en-US" dirty="0">
                        <a:solidFill>
                          <a:srgbClr val="FFFF00"/>
                        </a:solidFill>
                      </a:endParaRPr>
                    </a:p>
                  </a:txBody>
                  <a:tcPr/>
                </a:tc>
                <a:tc>
                  <a:txBody>
                    <a:bodyPr/>
                    <a:lstStyle/>
                    <a:p>
                      <a:pPr algn="ctr"/>
                      <a:r>
                        <a:rPr lang="en-US" dirty="0" smtClean="0">
                          <a:solidFill>
                            <a:srgbClr val="FFFF00"/>
                          </a:solidFill>
                        </a:rPr>
                        <a:t>EL</a:t>
                      </a:r>
                      <a:endParaRPr lang="en-US" dirty="0">
                        <a:solidFill>
                          <a:srgbClr val="FFFF00"/>
                        </a:solidFill>
                      </a:endParaRPr>
                    </a:p>
                  </a:txBody>
                  <a:tcPr/>
                </a:tc>
                <a:tc>
                  <a:txBody>
                    <a:bodyPr/>
                    <a:lstStyle/>
                    <a:p>
                      <a:pPr algn="ctr"/>
                      <a:r>
                        <a:rPr lang="en-US" dirty="0" smtClean="0">
                          <a:solidFill>
                            <a:srgbClr val="FFFF00"/>
                          </a:solidFill>
                        </a:rPr>
                        <a:t>Student with disability</a:t>
                      </a:r>
                      <a:endParaRPr lang="en-US" dirty="0">
                        <a:solidFill>
                          <a:srgbClr val="FFFF00"/>
                        </a:solidFill>
                      </a:endParaRPr>
                    </a:p>
                  </a:txBody>
                  <a:tcPr/>
                </a:tc>
              </a:tr>
              <a:tr h="1804747">
                <a:tc>
                  <a:txBody>
                    <a:bodyPr/>
                    <a:lstStyle/>
                    <a:p>
                      <a:r>
                        <a:rPr lang="en-US" b="1" dirty="0" smtClean="0">
                          <a:solidFill>
                            <a:srgbClr val="0000FF"/>
                          </a:solidFill>
                        </a:rPr>
                        <a:t>Communication skills</a:t>
                      </a:r>
                      <a:endParaRPr lang="en-US" b="1" dirty="0">
                        <a:solidFill>
                          <a:srgbClr val="0000FF"/>
                        </a:solidFill>
                      </a:endParaRPr>
                    </a:p>
                  </a:txBody>
                  <a:tcPr/>
                </a:tc>
                <a:tc>
                  <a:txBody>
                    <a:bodyPr/>
                    <a:lstStyle/>
                    <a:p>
                      <a:r>
                        <a:rPr lang="en-US" b="0" dirty="0" smtClean="0">
                          <a:solidFill>
                            <a:schemeClr val="tx1"/>
                          </a:solidFill>
                        </a:rPr>
                        <a:t>Reduced</a:t>
                      </a:r>
                      <a:r>
                        <a:rPr lang="en-US" b="0" baseline="0" dirty="0" smtClean="0">
                          <a:solidFill>
                            <a:schemeClr val="tx1"/>
                          </a:solidFill>
                        </a:rPr>
                        <a:t> communicative skills.  L1 may lead to misdiagnosis of speech &amp; language.  Can become proficient in L2.</a:t>
                      </a:r>
                      <a:endParaRPr lang="en-US" b="0" dirty="0">
                        <a:solidFill>
                          <a:schemeClr val="tx1"/>
                        </a:solidFill>
                      </a:endParaRPr>
                    </a:p>
                  </a:txBody>
                  <a:tcPr/>
                </a:tc>
                <a:tc>
                  <a:txBody>
                    <a:bodyPr/>
                    <a:lstStyle/>
                    <a:p>
                      <a:r>
                        <a:rPr lang="en-US" dirty="0" smtClean="0"/>
                        <a:t>May exhibit speech and language disorders.</a:t>
                      </a:r>
                      <a:r>
                        <a:rPr lang="en-US" baseline="0" dirty="0" smtClean="0"/>
                        <a:t>  </a:t>
                      </a:r>
                      <a:r>
                        <a:rPr lang="en-US" b="0" baseline="0" dirty="0" smtClean="0">
                          <a:solidFill>
                            <a:srgbClr val="000000"/>
                          </a:solidFill>
                        </a:rPr>
                        <a:t>May not become proficient in L1 </a:t>
                      </a:r>
                      <a:r>
                        <a:rPr lang="en-US" sz="1800" b="0" kern="1200" dirty="0" smtClean="0">
                          <a:solidFill>
                            <a:srgbClr val="000000"/>
                          </a:solidFill>
                          <a:latin typeface="+mn-lt"/>
                          <a:ea typeface="+mn-ea"/>
                          <a:cs typeface="+mn-cs"/>
                        </a:rPr>
                        <a:t>or</a:t>
                      </a:r>
                      <a:r>
                        <a:rPr lang="en-US" b="0" baseline="0" dirty="0" smtClean="0">
                          <a:solidFill>
                            <a:srgbClr val="000000"/>
                          </a:solidFill>
                        </a:rPr>
                        <a:t> L2.</a:t>
                      </a:r>
                      <a:endParaRPr lang="en-US" b="0" dirty="0">
                        <a:solidFill>
                          <a:srgbClr val="000000"/>
                        </a:solidFill>
                      </a:endParaRPr>
                    </a:p>
                  </a:txBody>
                  <a:tcPr/>
                </a:tc>
              </a:tr>
              <a:tr h="1804747">
                <a:tc>
                  <a:txBody>
                    <a:bodyPr/>
                    <a:lstStyle/>
                    <a:p>
                      <a:r>
                        <a:rPr lang="en-US" b="1" dirty="0" smtClean="0">
                          <a:solidFill>
                            <a:srgbClr val="0000FF"/>
                          </a:solidFill>
                        </a:rPr>
                        <a:t>Language skills</a:t>
                      </a:r>
                      <a:endParaRPr lang="en-US" b="1" dirty="0">
                        <a:solidFill>
                          <a:srgbClr val="0000FF"/>
                        </a:solidFill>
                      </a:endParaRPr>
                    </a:p>
                  </a:txBody>
                  <a:tcPr/>
                </a:tc>
                <a:tc>
                  <a:txBody>
                    <a:bodyPr/>
                    <a:lstStyle/>
                    <a:p>
                      <a:r>
                        <a:rPr lang="en-US" sz="1800" b="0" kern="1200" dirty="0" smtClean="0">
                          <a:solidFill>
                            <a:schemeClr val="tx1"/>
                          </a:solidFill>
                        </a:rPr>
                        <a:t>L1</a:t>
                      </a:r>
                      <a:r>
                        <a:rPr lang="en-US" sz="1800" b="0" kern="1200" baseline="0" dirty="0" smtClean="0">
                          <a:solidFill>
                            <a:schemeClr val="tx1"/>
                          </a:solidFill>
                        </a:rPr>
                        <a:t> skills (verbal &amp; nonverbal) are appropriate prior to L2.  May experience silent period prior to speech emergence in L2.</a:t>
                      </a:r>
                      <a:endParaRPr lang="en-US" sz="1800" b="0" kern="1200" dirty="0">
                        <a:solidFill>
                          <a:schemeClr val="tx1"/>
                        </a:solidFill>
                        <a:latin typeface="+mn-lt"/>
                        <a:ea typeface="+mn-ea"/>
                        <a:cs typeface="+mn-cs"/>
                      </a:endParaRPr>
                    </a:p>
                  </a:txBody>
                  <a:tcPr/>
                </a:tc>
                <a:tc>
                  <a:txBody>
                    <a:bodyPr/>
                    <a:lstStyle/>
                    <a:p>
                      <a:r>
                        <a:rPr lang="en-US" dirty="0" smtClean="0"/>
                        <a:t>Difficulties in L1.  </a:t>
                      </a:r>
                      <a:r>
                        <a:rPr lang="en-US" b="0" dirty="0" smtClean="0">
                          <a:solidFill>
                            <a:schemeClr val="tx1"/>
                          </a:solidFill>
                        </a:rPr>
                        <a:t>Difficulties in comprehension &amp;</a:t>
                      </a:r>
                      <a:r>
                        <a:rPr lang="en-US" b="0" baseline="0" dirty="0" smtClean="0">
                          <a:solidFill>
                            <a:schemeClr val="tx1"/>
                          </a:solidFill>
                        </a:rPr>
                        <a:t> expression.</a:t>
                      </a:r>
                      <a:endParaRPr lang="en-US" b="0" dirty="0">
                        <a:solidFill>
                          <a:schemeClr val="tx1"/>
                        </a:solidFill>
                      </a:endParaRPr>
                    </a:p>
                  </a:txBody>
                  <a:tcPr/>
                </a:tc>
              </a:tr>
              <a:tr h="2089707">
                <a:tc>
                  <a:txBody>
                    <a:bodyPr/>
                    <a:lstStyle/>
                    <a:p>
                      <a:r>
                        <a:rPr lang="en-US" sz="1800" b="1" kern="1200" dirty="0" smtClean="0">
                          <a:solidFill>
                            <a:srgbClr val="0000FF"/>
                          </a:solidFill>
                        </a:rPr>
                        <a:t>Cognitive abilities</a:t>
                      </a:r>
                      <a:endParaRPr lang="en-US" sz="1800" b="1" kern="1200" dirty="0">
                        <a:solidFill>
                          <a:srgbClr val="0000FF"/>
                        </a:solidFill>
                        <a:latin typeface="+mn-lt"/>
                        <a:ea typeface="+mn-ea"/>
                        <a:cs typeface="+mn-cs"/>
                      </a:endParaRPr>
                    </a:p>
                  </a:txBody>
                  <a:tcPr/>
                </a:tc>
                <a:tc>
                  <a:txBody>
                    <a:bodyPr/>
                    <a:lstStyle/>
                    <a:p>
                      <a:r>
                        <a:rPr lang="en-US" b="0" dirty="0" smtClean="0">
                          <a:solidFill>
                            <a:schemeClr val="tx1"/>
                          </a:solidFill>
                        </a:rPr>
                        <a:t>Experience academic difficulties</a:t>
                      </a:r>
                      <a:r>
                        <a:rPr lang="en-US" b="0" baseline="0" dirty="0" smtClean="0">
                          <a:solidFill>
                            <a:schemeClr val="tx1"/>
                          </a:solidFill>
                        </a:rPr>
                        <a:t> due to cultural difference, limited educational experiences, or differences in prior knowledge.</a:t>
                      </a:r>
                      <a:endParaRPr lang="en-US" b="0" dirty="0">
                        <a:solidFill>
                          <a:schemeClr val="tx1"/>
                        </a:solidFill>
                      </a:endParaRPr>
                    </a:p>
                  </a:txBody>
                  <a:tcPr/>
                </a:tc>
                <a:tc>
                  <a:txBody>
                    <a:bodyPr/>
                    <a:lstStyle/>
                    <a:p>
                      <a:r>
                        <a:rPr lang="en-US" dirty="0" smtClean="0"/>
                        <a:t>Cognitive</a:t>
                      </a:r>
                      <a:r>
                        <a:rPr lang="en-US" baseline="0" dirty="0" smtClean="0"/>
                        <a:t> deficits may result in significant educational impact and specialized instructional support is necessary. </a:t>
                      </a:r>
                      <a:endParaRPr lang="en-US" dirty="0"/>
                    </a:p>
                  </a:txBody>
                  <a:tcPr/>
                </a:tc>
              </a:tr>
            </a:tbl>
          </a:graphicData>
        </a:graphic>
      </p:graphicFrame>
    </p:spTree>
    <p:extLst>
      <p:ext uri="{BB962C8B-B14F-4D97-AF65-F5344CB8AC3E}">
        <p14:creationId xmlns:p14="http://schemas.microsoft.com/office/powerpoint/2010/main" val="95504662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orient="vert"/>
          </p:nvPr>
        </p:nvSpPr>
        <p:spPr>
          <a:xfrm>
            <a:off x="7843174" y="221042"/>
            <a:ext cx="975564" cy="6180076"/>
          </a:xfrm>
          <a:solidFill>
            <a:srgbClr val="E3F2C7"/>
          </a:solidFill>
        </p:spPr>
        <p:txBody>
          <a:bodyPr/>
          <a:lstStyle/>
          <a:p>
            <a:pPr>
              <a:lnSpc>
                <a:spcPct val="100000"/>
              </a:lnSpc>
            </a:pPr>
            <a:r>
              <a:rPr lang="en-US" sz="2400" b="1" dirty="0" smtClean="0">
                <a:solidFill>
                  <a:schemeClr val="accent6">
                    <a:lumMod val="75000"/>
                  </a:schemeClr>
                </a:solidFill>
              </a:rPr>
              <a:t>How are ELLs different from students with disabilities?</a:t>
            </a:r>
            <a:endParaRPr lang="en-US" sz="2400" b="1" dirty="0">
              <a:solidFill>
                <a:schemeClr val="accent6">
                  <a:lumMod val="75000"/>
                </a:schemeClr>
              </a:solidFill>
            </a:endParaRPr>
          </a:p>
        </p:txBody>
      </p:sp>
      <p:sp>
        <p:nvSpPr>
          <p:cNvPr id="10" name="Vertical Text Placeholder 9"/>
          <p:cNvSpPr>
            <a:spLocks noGrp="1"/>
          </p:cNvSpPr>
          <p:nvPr>
            <p:ph type="body" orient="vert" idx="1"/>
          </p:nvPr>
        </p:nvSpPr>
        <p:spPr/>
        <p:txBody>
          <a:bodyPr/>
          <a:lstStyle/>
          <a:p>
            <a:endParaRPr lang="en-US"/>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3368853530"/>
              </p:ext>
            </p:extLst>
          </p:nvPr>
        </p:nvGraphicFramePr>
        <p:xfrm>
          <a:off x="257547" y="274638"/>
          <a:ext cx="7584291" cy="6126480"/>
        </p:xfrm>
        <a:graphic>
          <a:graphicData uri="http://schemas.openxmlformats.org/drawingml/2006/table">
            <a:tbl>
              <a:tblPr firstRow="1" bandRow="1">
                <a:tableStyleId>{21E4AEA4-8DFA-4A89-87EB-49C32662AFE0}</a:tableStyleId>
              </a:tblPr>
              <a:tblGrid>
                <a:gridCol w="2614391"/>
                <a:gridCol w="2614391"/>
                <a:gridCol w="2355509"/>
              </a:tblGrid>
              <a:tr h="370840">
                <a:tc>
                  <a:txBody>
                    <a:bodyPr/>
                    <a:lstStyle/>
                    <a:p>
                      <a:r>
                        <a:rPr lang="en-US" dirty="0" smtClean="0">
                          <a:solidFill>
                            <a:srgbClr val="FFFF00"/>
                          </a:solidFill>
                        </a:rPr>
                        <a:t>Characteristics</a:t>
                      </a:r>
                      <a:endParaRPr lang="en-US" dirty="0">
                        <a:solidFill>
                          <a:srgbClr val="FFFF00"/>
                        </a:solidFill>
                      </a:endParaRPr>
                    </a:p>
                  </a:txBody>
                  <a:tcPr/>
                </a:tc>
                <a:tc>
                  <a:txBody>
                    <a:bodyPr/>
                    <a:lstStyle/>
                    <a:p>
                      <a:pPr algn="ctr"/>
                      <a:r>
                        <a:rPr lang="en-US" dirty="0" smtClean="0">
                          <a:solidFill>
                            <a:srgbClr val="FFFF00"/>
                          </a:solidFill>
                        </a:rPr>
                        <a:t>EL</a:t>
                      </a:r>
                      <a:endParaRPr lang="en-US" dirty="0">
                        <a:solidFill>
                          <a:srgbClr val="FFFF00"/>
                        </a:solidFill>
                      </a:endParaRPr>
                    </a:p>
                  </a:txBody>
                  <a:tcPr/>
                </a:tc>
                <a:tc>
                  <a:txBody>
                    <a:bodyPr/>
                    <a:lstStyle/>
                    <a:p>
                      <a:pPr algn="ctr"/>
                      <a:r>
                        <a:rPr lang="en-US" dirty="0" smtClean="0">
                          <a:solidFill>
                            <a:srgbClr val="FFFF00"/>
                          </a:solidFill>
                        </a:rPr>
                        <a:t>Student with disability</a:t>
                      </a:r>
                      <a:endParaRPr lang="en-US" dirty="0">
                        <a:solidFill>
                          <a:srgbClr val="FFFF00"/>
                        </a:solidFill>
                      </a:endParaRPr>
                    </a:p>
                  </a:txBody>
                  <a:tcPr/>
                </a:tc>
              </a:tr>
              <a:tr h="370840">
                <a:tc>
                  <a:txBody>
                    <a:bodyPr/>
                    <a:lstStyle/>
                    <a:p>
                      <a:r>
                        <a:rPr lang="en-US" sz="1600" b="1" dirty="0" smtClean="0">
                          <a:solidFill>
                            <a:srgbClr val="0000FF"/>
                          </a:solidFill>
                        </a:rPr>
                        <a:t>Academic</a:t>
                      </a:r>
                      <a:r>
                        <a:rPr lang="en-US" sz="1600" b="1" baseline="0" dirty="0" smtClean="0">
                          <a:solidFill>
                            <a:srgbClr val="0000FF"/>
                          </a:solidFill>
                        </a:rPr>
                        <a:t> functioning</a:t>
                      </a:r>
                      <a:endParaRPr lang="en-US" sz="1600" b="1" dirty="0">
                        <a:solidFill>
                          <a:srgbClr val="0000FF"/>
                        </a:solidFill>
                      </a:endParaRPr>
                    </a:p>
                  </a:txBody>
                  <a:tcPr/>
                </a:tc>
                <a:tc>
                  <a:txBody>
                    <a:bodyPr/>
                    <a:lstStyle/>
                    <a:p>
                      <a:r>
                        <a:rPr lang="en-US" sz="1600" dirty="0" smtClean="0"/>
                        <a:t>Problems</a:t>
                      </a:r>
                      <a:r>
                        <a:rPr lang="en-US" sz="1600" baseline="0" dirty="0" smtClean="0"/>
                        <a:t> due to culturally determined learning style, lack of schooling in C1, and different perceptual strategies.</a:t>
                      </a:r>
                      <a:endParaRPr lang="en-US" sz="1600" dirty="0"/>
                    </a:p>
                  </a:txBody>
                  <a:tcPr/>
                </a:tc>
                <a:tc>
                  <a:txBody>
                    <a:bodyPr/>
                    <a:lstStyle/>
                    <a:p>
                      <a:r>
                        <a:rPr lang="en-US" sz="1600" dirty="0" smtClean="0"/>
                        <a:t>Inability</a:t>
                      </a:r>
                      <a:r>
                        <a:rPr lang="en-US" sz="1600" baseline="0" dirty="0" smtClean="0"/>
                        <a:t> to make progress, difficulty retaining information despite variety of strategies, difficulty in L1. </a:t>
                      </a:r>
                      <a:endParaRPr lang="en-US" sz="1600" dirty="0"/>
                    </a:p>
                  </a:txBody>
                  <a:tcPr/>
                </a:tc>
              </a:tr>
              <a:tr h="370840">
                <a:tc>
                  <a:txBody>
                    <a:bodyPr/>
                    <a:lstStyle/>
                    <a:p>
                      <a:r>
                        <a:rPr lang="en-US" sz="1600" b="1" dirty="0" smtClean="0">
                          <a:solidFill>
                            <a:srgbClr val="0000FF"/>
                          </a:solidFill>
                        </a:rPr>
                        <a:t>Progress</a:t>
                      </a:r>
                      <a:endParaRPr lang="en-US" sz="1600" b="1" dirty="0">
                        <a:solidFill>
                          <a:srgbClr val="0000FF"/>
                        </a:solidFill>
                      </a:endParaRPr>
                    </a:p>
                  </a:txBody>
                  <a:tcPr/>
                </a:tc>
                <a:tc>
                  <a:txBody>
                    <a:bodyPr/>
                    <a:lstStyle/>
                    <a:p>
                      <a:r>
                        <a:rPr lang="en-US" sz="1600" kern="1200" dirty="0" smtClean="0"/>
                        <a:t>Will depend on quality &amp;</a:t>
                      </a:r>
                      <a:r>
                        <a:rPr lang="en-US" sz="1600" kern="1200" baseline="0" dirty="0" smtClean="0"/>
                        <a:t> quantity of L2 instruction.  Progress may be slow but steady.</a:t>
                      </a:r>
                      <a:endParaRPr lang="en-US" sz="1600" b="0" kern="1200" dirty="0">
                        <a:solidFill>
                          <a:srgbClr val="000000"/>
                        </a:solidFill>
                        <a:latin typeface="+mn-lt"/>
                        <a:ea typeface="+mn-ea"/>
                        <a:cs typeface="+mn-cs"/>
                      </a:endParaRPr>
                    </a:p>
                  </a:txBody>
                  <a:tcPr/>
                </a:tc>
                <a:tc>
                  <a:txBody>
                    <a:bodyPr/>
                    <a:lstStyle/>
                    <a:p>
                      <a:r>
                        <a:rPr lang="en-US" sz="1600" dirty="0" smtClean="0"/>
                        <a:t>May show less than expected progress.  May</a:t>
                      </a:r>
                      <a:r>
                        <a:rPr lang="en-US" sz="1600" baseline="0" dirty="0" smtClean="0"/>
                        <a:t> show discrepancy between different areas (oral vs. writing skills).</a:t>
                      </a:r>
                      <a:endParaRPr lang="en-US" sz="1600" dirty="0"/>
                    </a:p>
                  </a:txBody>
                  <a:tcPr/>
                </a:tc>
              </a:tr>
              <a:tr h="829266">
                <a:tc>
                  <a:txBody>
                    <a:bodyPr/>
                    <a:lstStyle/>
                    <a:p>
                      <a:r>
                        <a:rPr lang="en-US" sz="1600" b="1" kern="1200" dirty="0" smtClean="0">
                          <a:solidFill>
                            <a:srgbClr val="0000FF"/>
                          </a:solidFill>
                        </a:rPr>
                        <a:t>Productivity</a:t>
                      </a:r>
                      <a:endParaRPr lang="en-US" sz="1600" b="1" kern="1200" dirty="0">
                        <a:solidFill>
                          <a:srgbClr val="0000FF"/>
                        </a:solidFill>
                        <a:latin typeface="+mn-lt"/>
                        <a:ea typeface="+mn-ea"/>
                        <a:cs typeface="+mn-cs"/>
                      </a:endParaRPr>
                    </a:p>
                  </a:txBody>
                  <a:tcPr/>
                </a:tc>
                <a:tc>
                  <a:txBody>
                    <a:bodyPr/>
                    <a:lstStyle/>
                    <a:p>
                      <a:r>
                        <a:rPr lang="en-US" sz="1600" dirty="0" smtClean="0"/>
                        <a:t>Lack of</a:t>
                      </a:r>
                      <a:r>
                        <a:rPr lang="en-US" sz="1600" baseline="0" dirty="0" smtClean="0"/>
                        <a:t> understanding may lead to assistance need.</a:t>
                      </a:r>
                      <a:endParaRPr lang="en-US" sz="1600" dirty="0"/>
                    </a:p>
                  </a:txBody>
                  <a:tcPr/>
                </a:tc>
                <a:tc>
                  <a:txBody>
                    <a:bodyPr/>
                    <a:lstStyle/>
                    <a:p>
                      <a:r>
                        <a:rPr lang="en-US" sz="1600" dirty="0" smtClean="0"/>
                        <a:t>May be unable understand, concentrate, </a:t>
                      </a:r>
                      <a:r>
                        <a:rPr lang="en-US" sz="1600" baseline="0" dirty="0" smtClean="0"/>
                        <a:t>and perform tasks without assistance.</a:t>
                      </a:r>
                      <a:endParaRPr lang="en-US" sz="1600" dirty="0"/>
                    </a:p>
                  </a:txBody>
                  <a:tcPr/>
                </a:tc>
              </a:tr>
              <a:tr h="829266">
                <a:tc>
                  <a:txBody>
                    <a:bodyPr/>
                    <a:lstStyle/>
                    <a:p>
                      <a:r>
                        <a:rPr lang="en-US" sz="1600" b="1" kern="1200" dirty="0" smtClean="0">
                          <a:solidFill>
                            <a:srgbClr val="0000FF"/>
                          </a:solidFill>
                        </a:rPr>
                        <a:t>Social abilities</a:t>
                      </a:r>
                      <a:endParaRPr lang="en-US" sz="1600" b="1" kern="1200" dirty="0">
                        <a:solidFill>
                          <a:srgbClr val="0000FF"/>
                        </a:solidFill>
                        <a:latin typeface="+mn-lt"/>
                        <a:ea typeface="+mn-ea"/>
                        <a:cs typeface="+mn-cs"/>
                      </a:endParaRPr>
                    </a:p>
                  </a:txBody>
                  <a:tcPr/>
                </a:tc>
                <a:tc>
                  <a:txBody>
                    <a:bodyPr/>
                    <a:lstStyle/>
                    <a:p>
                      <a:r>
                        <a:rPr lang="en-US" sz="1600" dirty="0" smtClean="0"/>
                        <a:t>Social</a:t>
                      </a:r>
                      <a:r>
                        <a:rPr lang="en-US" sz="1600" baseline="0" dirty="0" smtClean="0"/>
                        <a:t> problems due to lack of familiarity.  May experience social isolation and tend to be a follower instead of a leader.</a:t>
                      </a:r>
                      <a:endParaRPr lang="en-US" sz="1600" dirty="0"/>
                    </a:p>
                  </a:txBody>
                  <a:tcPr/>
                </a:tc>
                <a:tc>
                  <a:txBody>
                    <a:bodyPr/>
                    <a:lstStyle/>
                    <a:p>
                      <a:r>
                        <a:rPr lang="en-US" sz="1600" dirty="0" smtClean="0"/>
                        <a:t>May show difficulties with social and emotional</a:t>
                      </a:r>
                      <a:r>
                        <a:rPr lang="en-US" sz="1600" baseline="0" dirty="0" smtClean="0"/>
                        <a:t> skills not related to acculturation.</a:t>
                      </a:r>
                      <a:endParaRPr lang="en-US" sz="1600" dirty="0"/>
                    </a:p>
                  </a:txBody>
                  <a:tcPr/>
                </a:tc>
              </a:tr>
            </a:tbl>
          </a:graphicData>
        </a:graphic>
      </p:graphicFrame>
    </p:spTree>
    <p:extLst>
      <p:ext uri="{BB962C8B-B14F-4D97-AF65-F5344CB8AC3E}">
        <p14:creationId xmlns:p14="http://schemas.microsoft.com/office/powerpoint/2010/main" val="225119492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8656"/>
            <a:ext cx="8229600" cy="1111770"/>
          </a:xfrm>
          <a:solidFill>
            <a:schemeClr val="bg2"/>
          </a:solidFill>
        </p:spPr>
        <p:txBody>
          <a:bodyPr/>
          <a:lstStyle/>
          <a:p>
            <a:r>
              <a:rPr lang="en-US" b="1" dirty="0" smtClean="0"/>
              <a:t>The Interface</a:t>
            </a:r>
            <a:endParaRPr lang="en-US" b="1" dirty="0"/>
          </a:p>
        </p:txBody>
      </p:sp>
      <p:pic>
        <p:nvPicPr>
          <p:cNvPr id="6" name="Content Placeholder 5"/>
          <p:cNvPicPr>
            <a:picLocks noGrp="1" noChangeAspect="1"/>
          </p:cNvPicPr>
          <p:nvPr>
            <p:ph idx="1"/>
          </p:nvPr>
        </p:nvPicPr>
        <p:blipFill>
          <a:blip r:embed="rId2"/>
          <a:srcRect l="-598" r="-598"/>
          <a:stretch>
            <a:fillRect/>
          </a:stretch>
        </p:blipFill>
        <p:spPr>
          <a:xfrm>
            <a:off x="457200" y="1600200"/>
            <a:ext cx="6273800" cy="4525963"/>
          </a:xfrm>
          <a:solidFill>
            <a:srgbClr val="E4E9EF"/>
          </a:solidFill>
        </p:spPr>
      </p:pic>
      <p:sp>
        <p:nvSpPr>
          <p:cNvPr id="7" name="TextBox 6"/>
          <p:cNvSpPr txBox="1"/>
          <p:nvPr/>
        </p:nvSpPr>
        <p:spPr>
          <a:xfrm>
            <a:off x="2841583" y="3639074"/>
            <a:ext cx="1430237" cy="646331"/>
          </a:xfrm>
          <a:prstGeom prst="rect">
            <a:avLst/>
          </a:prstGeom>
          <a:noFill/>
        </p:spPr>
        <p:txBody>
          <a:bodyPr wrap="none" rtlCol="0">
            <a:spAutoFit/>
          </a:bodyPr>
          <a:lstStyle/>
          <a:p>
            <a:pPr algn="ctr"/>
            <a:r>
              <a:rPr lang="en-US" dirty="0" smtClean="0">
                <a:solidFill>
                  <a:srgbClr val="CCFFCC"/>
                </a:solidFill>
              </a:rPr>
              <a:t>Difficulty or</a:t>
            </a:r>
          </a:p>
          <a:p>
            <a:pPr algn="ctr"/>
            <a:r>
              <a:rPr lang="en-US" dirty="0" smtClean="0">
                <a:solidFill>
                  <a:srgbClr val="CCFFCC"/>
                </a:solidFill>
              </a:rPr>
              <a:t>Disability?</a:t>
            </a:r>
            <a:endParaRPr lang="en-US" dirty="0">
              <a:solidFill>
                <a:srgbClr val="CCFFCC"/>
              </a:solidFill>
            </a:endParaRPr>
          </a:p>
        </p:txBody>
      </p:sp>
      <p:sp>
        <p:nvSpPr>
          <p:cNvPr id="9" name="TextBox 8"/>
          <p:cNvSpPr txBox="1"/>
          <p:nvPr/>
        </p:nvSpPr>
        <p:spPr>
          <a:xfrm>
            <a:off x="1234446" y="3720948"/>
            <a:ext cx="1360130" cy="369332"/>
          </a:xfrm>
          <a:prstGeom prst="rect">
            <a:avLst/>
          </a:prstGeom>
          <a:noFill/>
        </p:spPr>
        <p:txBody>
          <a:bodyPr wrap="none" rtlCol="0">
            <a:spAutoFit/>
          </a:bodyPr>
          <a:lstStyle/>
          <a:p>
            <a:r>
              <a:rPr lang="en-US" dirty="0" smtClean="0"/>
              <a:t>L2 Struggle</a:t>
            </a:r>
          </a:p>
        </p:txBody>
      </p:sp>
      <p:sp>
        <p:nvSpPr>
          <p:cNvPr id="11" name="TextBox 10"/>
          <p:cNvSpPr txBox="1"/>
          <p:nvPr/>
        </p:nvSpPr>
        <p:spPr>
          <a:xfrm>
            <a:off x="4628376" y="3720948"/>
            <a:ext cx="1176637" cy="646331"/>
          </a:xfrm>
          <a:prstGeom prst="rect">
            <a:avLst/>
          </a:prstGeom>
          <a:noFill/>
        </p:spPr>
        <p:txBody>
          <a:bodyPr wrap="none" rtlCol="0">
            <a:spAutoFit/>
          </a:bodyPr>
          <a:lstStyle/>
          <a:p>
            <a:r>
              <a:rPr lang="en-US" dirty="0" smtClean="0"/>
              <a:t>Learning</a:t>
            </a:r>
          </a:p>
          <a:p>
            <a:r>
              <a:rPr lang="en-US" dirty="0" smtClean="0"/>
              <a:t>Disability</a:t>
            </a:r>
          </a:p>
        </p:txBody>
      </p:sp>
      <p:sp>
        <p:nvSpPr>
          <p:cNvPr id="12" name="TextBox 11"/>
          <p:cNvSpPr txBox="1"/>
          <p:nvPr/>
        </p:nvSpPr>
        <p:spPr>
          <a:xfrm>
            <a:off x="2843504" y="1710418"/>
            <a:ext cx="1542046" cy="369332"/>
          </a:xfrm>
          <a:prstGeom prst="rect">
            <a:avLst/>
          </a:prstGeom>
          <a:solidFill>
            <a:srgbClr val="E3F2C7"/>
          </a:solidFill>
        </p:spPr>
        <p:txBody>
          <a:bodyPr wrap="none" rtlCol="0">
            <a:spAutoFit/>
          </a:bodyPr>
          <a:lstStyle/>
          <a:p>
            <a:pPr algn="ctr"/>
            <a:r>
              <a:rPr lang="en-US" b="1" dirty="0" smtClean="0">
                <a:solidFill>
                  <a:srgbClr val="FF0000"/>
                </a:solidFill>
              </a:rPr>
              <a:t> ELs’ Profiles</a:t>
            </a:r>
            <a:endParaRPr lang="en-US" b="1" dirty="0">
              <a:solidFill>
                <a:srgbClr val="FF0000"/>
              </a:solidFill>
            </a:endParaRPr>
          </a:p>
        </p:txBody>
      </p:sp>
      <p:sp>
        <p:nvSpPr>
          <p:cNvPr id="14" name="Down Arrow 13"/>
          <p:cNvSpPr/>
          <p:nvPr/>
        </p:nvSpPr>
        <p:spPr>
          <a:xfrm>
            <a:off x="3534599" y="2086928"/>
            <a:ext cx="159856" cy="22201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flipH="1" flipV="1">
            <a:off x="3454671" y="5534010"/>
            <a:ext cx="159856" cy="22201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646179" y="5802997"/>
            <a:ext cx="1646605" cy="923330"/>
          </a:xfrm>
          <a:prstGeom prst="rect">
            <a:avLst/>
          </a:prstGeom>
          <a:solidFill>
            <a:schemeClr val="accent5">
              <a:lumMod val="20000"/>
              <a:lumOff val="80000"/>
            </a:schemeClr>
          </a:solidFill>
        </p:spPr>
        <p:txBody>
          <a:bodyPr wrap="none" rtlCol="0">
            <a:spAutoFit/>
          </a:bodyPr>
          <a:lstStyle/>
          <a:p>
            <a:pPr algn="ctr"/>
            <a:r>
              <a:rPr lang="en-US" b="1" dirty="0" smtClean="0">
                <a:solidFill>
                  <a:srgbClr val="FF0000"/>
                </a:solidFill>
              </a:rPr>
              <a:t>Best Teaching </a:t>
            </a:r>
          </a:p>
          <a:p>
            <a:pPr algn="ctr"/>
            <a:r>
              <a:rPr lang="en-US" b="1" dirty="0" smtClean="0">
                <a:solidFill>
                  <a:srgbClr val="FF0000"/>
                </a:solidFill>
              </a:rPr>
              <a:t>Practices for  </a:t>
            </a:r>
          </a:p>
          <a:p>
            <a:pPr algn="ctr"/>
            <a:r>
              <a:rPr lang="en-US" b="1" dirty="0" smtClean="0">
                <a:solidFill>
                  <a:srgbClr val="FF0000"/>
                </a:solidFill>
              </a:rPr>
              <a:t>ELs</a:t>
            </a:r>
            <a:endParaRPr lang="en-US" b="1" dirty="0">
              <a:solidFill>
                <a:srgbClr val="FF0000"/>
              </a:solidFill>
            </a:endParaRPr>
          </a:p>
        </p:txBody>
      </p:sp>
    </p:spTree>
    <p:extLst>
      <p:ext uri="{BB962C8B-B14F-4D97-AF65-F5344CB8AC3E}">
        <p14:creationId xmlns:p14="http://schemas.microsoft.com/office/powerpoint/2010/main" val="904084839"/>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273290" y="3339084"/>
            <a:ext cx="6405149" cy="3142618"/>
          </a:xfrm>
        </p:spPr>
        <p:txBody>
          <a:bodyPr/>
          <a:lstStyle/>
          <a:p>
            <a:pPr>
              <a:lnSpc>
                <a:spcPct val="100000"/>
              </a:lnSpc>
            </a:pPr>
            <a:r>
              <a:rPr lang="en-US" sz="4000" b="1" dirty="0" smtClean="0">
                <a:solidFill>
                  <a:schemeClr val="accent5">
                    <a:lumMod val="75000"/>
                  </a:schemeClr>
                </a:solidFill>
              </a:rPr>
              <a:t>What questions should we start asking ourselves &amp; others when we suspect one of our ELs may have a learning disability?</a:t>
            </a:r>
            <a:endParaRPr lang="en-US" sz="4000" b="1" dirty="0">
              <a:solidFill>
                <a:schemeClr val="accent5">
                  <a:lumMod val="75000"/>
                </a:schemeClr>
              </a:solidFill>
            </a:endParaRPr>
          </a:p>
        </p:txBody>
      </p:sp>
      <p:pic>
        <p:nvPicPr>
          <p:cNvPr id="6" name="Picture Placeholder 5"/>
          <p:cNvPicPr>
            <a:picLocks noGrp="1" noChangeAspect="1"/>
          </p:cNvPicPr>
          <p:nvPr>
            <p:ph type="pic" idx="13"/>
          </p:nvPr>
        </p:nvPicPr>
        <p:blipFill>
          <a:blip r:embed="rId2"/>
          <a:srcRect l="-6705" r="-6705"/>
          <a:stretch>
            <a:fillRect/>
          </a:stretch>
        </p:blipFill>
        <p:spPr>
          <a:solidFill>
            <a:srgbClr val="D9D9D9"/>
          </a:solidFill>
        </p:spPr>
      </p:pic>
    </p:spTree>
    <p:extLst>
      <p:ext uri="{BB962C8B-B14F-4D97-AF65-F5344CB8AC3E}">
        <p14:creationId xmlns:p14="http://schemas.microsoft.com/office/powerpoint/2010/main" val="316954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Calibri" charset="0"/>
              </a:rPr>
              <a:t>To whom should the EL student </a:t>
            </a:r>
            <a:br>
              <a:rPr lang="en-US" b="1" dirty="0">
                <a:latin typeface="Calibri" charset="0"/>
              </a:rPr>
            </a:br>
            <a:r>
              <a:rPr lang="en-US" b="1" dirty="0" smtClean="0">
                <a:latin typeface="Calibri" charset="0"/>
              </a:rPr>
              <a:t>be </a:t>
            </a:r>
            <a:r>
              <a:rPr lang="en-US" b="1" dirty="0">
                <a:latin typeface="Calibri" charset="0"/>
              </a:rPr>
              <a:t>compared?</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914991297"/>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27354"/>
            <a:ext cx="8229600" cy="889756"/>
          </a:xfrm>
          <a:solidFill>
            <a:schemeClr val="accent5">
              <a:lumMod val="20000"/>
              <a:lumOff val="80000"/>
            </a:schemeClr>
          </a:solidFill>
        </p:spPr>
        <p:txBody>
          <a:bodyPr/>
          <a:lstStyle/>
          <a:p>
            <a:pPr eaLnBrk="1" hangingPunct="1">
              <a:lnSpc>
                <a:spcPct val="100000"/>
              </a:lnSpc>
            </a:pPr>
            <a:r>
              <a:rPr lang="en-US" b="1" dirty="0" smtClean="0">
                <a:latin typeface="Calibri" charset="0"/>
              </a:rPr>
              <a:t>Peer Analysis</a:t>
            </a:r>
            <a:endParaRPr lang="en-US" b="1" dirty="0">
              <a:latin typeface="Calibri" charset="0"/>
            </a:endParaRPr>
          </a:p>
        </p:txBody>
      </p:sp>
      <p:sp>
        <p:nvSpPr>
          <p:cNvPr id="15363" name="Content Placeholder 2"/>
          <p:cNvSpPr>
            <a:spLocks noGrp="1"/>
          </p:cNvSpPr>
          <p:nvPr>
            <p:ph idx="1"/>
          </p:nvPr>
        </p:nvSpPr>
        <p:spPr>
          <a:xfrm>
            <a:off x="457200" y="2399450"/>
            <a:ext cx="6132430" cy="3372904"/>
          </a:xfrm>
          <a:solidFill>
            <a:srgbClr val="D9D9D9"/>
          </a:solidFill>
          <a:ln>
            <a:solidFill>
              <a:srgbClr val="3366FF"/>
            </a:solidFill>
          </a:ln>
        </p:spPr>
        <p:txBody>
          <a:bodyPr>
            <a:noAutofit/>
          </a:bodyPr>
          <a:lstStyle/>
          <a:p>
            <a:pPr eaLnBrk="1" hangingPunct="1">
              <a:buClr>
                <a:srgbClr val="800000"/>
              </a:buClr>
            </a:pPr>
            <a:r>
              <a:rPr lang="en-US" sz="2800" dirty="0">
                <a:solidFill>
                  <a:schemeClr val="tx1"/>
                </a:solidFill>
                <a:latin typeface="+mn-lt"/>
              </a:rPr>
              <a:t>A </a:t>
            </a:r>
            <a:r>
              <a:rPr lang="en-US" sz="2800" dirty="0">
                <a:solidFill>
                  <a:srgbClr val="FF0000"/>
                </a:solidFill>
                <a:latin typeface="+mn-lt"/>
              </a:rPr>
              <a:t>peer analysis </a:t>
            </a:r>
            <a:r>
              <a:rPr lang="en-US" sz="2800" dirty="0">
                <a:solidFill>
                  <a:schemeClr val="tx1"/>
                </a:solidFill>
                <a:latin typeface="+mn-lt"/>
              </a:rPr>
              <a:t>is critical in determining if the </a:t>
            </a:r>
            <a:r>
              <a:rPr lang="en-US" sz="2800" dirty="0" smtClean="0">
                <a:solidFill>
                  <a:schemeClr val="tx1"/>
                </a:solidFill>
                <a:latin typeface="+mn-lt"/>
              </a:rPr>
              <a:t>student’s </a:t>
            </a:r>
            <a:r>
              <a:rPr lang="en-US" sz="2800" dirty="0">
                <a:solidFill>
                  <a:schemeClr val="tx1"/>
                </a:solidFill>
                <a:latin typeface="+mn-lt"/>
              </a:rPr>
              <a:t>performance is atypical.</a:t>
            </a:r>
          </a:p>
          <a:p>
            <a:pPr eaLnBrk="1" hangingPunct="1">
              <a:buClr>
                <a:srgbClr val="800000"/>
              </a:buClr>
            </a:pPr>
            <a:r>
              <a:rPr lang="en-US" sz="2800" dirty="0">
                <a:solidFill>
                  <a:schemeClr val="tx1"/>
                </a:solidFill>
                <a:latin typeface="+mn-lt"/>
              </a:rPr>
              <a:t>The ideal peer group are </a:t>
            </a:r>
            <a:r>
              <a:rPr lang="en-US" sz="2800" dirty="0" smtClean="0">
                <a:solidFill>
                  <a:srgbClr val="FF0000"/>
                </a:solidFill>
                <a:latin typeface="+mn-lt"/>
              </a:rPr>
              <a:t>ELs</a:t>
            </a:r>
            <a:r>
              <a:rPr lang="en-US" sz="2800" dirty="0">
                <a:solidFill>
                  <a:srgbClr val="FF0000"/>
                </a:solidFill>
                <a:latin typeface="+mn-lt"/>
              </a:rPr>
              <a:t>, same language background, same time in program, same grade of entry in </a:t>
            </a:r>
            <a:r>
              <a:rPr lang="en-US" sz="2800" dirty="0" smtClean="0">
                <a:solidFill>
                  <a:srgbClr val="FF0000"/>
                </a:solidFill>
                <a:latin typeface="+mn-lt"/>
              </a:rPr>
              <a:t>school, &amp; similar profile</a:t>
            </a:r>
            <a:r>
              <a:rPr lang="en-US" sz="2800" dirty="0" smtClean="0">
                <a:solidFill>
                  <a:schemeClr val="tx1"/>
                </a:solidFill>
                <a:latin typeface="+mn-lt"/>
              </a:rPr>
              <a:t>.</a:t>
            </a:r>
            <a:endParaRPr lang="en-US" sz="2800" dirty="0">
              <a:solidFill>
                <a:schemeClr val="tx1"/>
              </a:solidFill>
              <a:latin typeface="+mn-lt"/>
            </a:endParaRPr>
          </a:p>
        </p:txBody>
      </p:sp>
    </p:spTree>
    <p:extLst>
      <p:ext uri="{BB962C8B-B14F-4D97-AF65-F5344CB8AC3E}">
        <p14:creationId xmlns:p14="http://schemas.microsoft.com/office/powerpoint/2010/main" val="2198928199"/>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p:cNvSpPr>
          <p:nvPr/>
        </p:nvSpPr>
        <p:spPr>
          <a:xfrm flipH="1">
            <a:off x="8534400" y="5562600"/>
            <a:ext cx="609600" cy="609600"/>
          </a:xfrm>
          <a:prstGeom prst="bracketPair">
            <a:avLst>
              <a:gd name="adj" fmla="val 17949"/>
            </a:avLst>
          </a:prstGeom>
          <a:noFill/>
          <a:ln w="19050">
            <a:solidFill>
              <a:srgbClr val="FFFFFF"/>
            </a:solidFill>
          </a:ln>
          <a:extLst>
            <a:ext uri="{909E8E84-426E-40DD-AFC4-6F175D3DCCD1}">
              <a14:hiddenFill xmlns:a14="http://schemas.microsoft.com/office/drawing/2010/main">
                <a:solidFill>
                  <a:srgbClr val="FFFFFF"/>
                </a:solidFill>
              </a14:hiddenFill>
            </a:ext>
          </a:extLst>
        </p:spPr>
        <p:txBody>
          <a:bodyPr vert="horz" lIns="0" tIns="0" rIns="0" bIns="0" rtlCol="0" anchor="ctr"/>
          <a:lstStyle>
            <a:defPPr>
              <a:defRPr lang="en-US"/>
            </a:defPPr>
            <a:lvl1pPr marL="0" algn="ctr" defTabSz="914400" rtl="0" eaLnBrk="0" latinLnBrk="0" hangingPunct="0">
              <a:defRPr sz="2600" kern="1200">
                <a:solidFill>
                  <a:schemeClr val="tx1"/>
                </a:solidFill>
                <a:latin typeface="Verdana" charset="0"/>
                <a:ea typeface="ＭＳ Ｐゴシック" charset="0"/>
                <a:cs typeface="ＭＳ Ｐゴシック" charset="0"/>
              </a:defRPr>
            </a:lvl1pPr>
            <a:lvl2pPr marL="742950" indent="-285750" algn="l" defTabSz="914400" rtl="0" eaLnBrk="0" latinLnBrk="0" hangingPunct="0">
              <a:defRPr sz="2600" kern="1200">
                <a:solidFill>
                  <a:schemeClr val="tx1"/>
                </a:solidFill>
                <a:latin typeface="Verdana" charset="0"/>
                <a:ea typeface="ＭＳ Ｐゴシック" charset="0"/>
                <a:cs typeface="+mn-cs"/>
              </a:defRPr>
            </a:lvl2pPr>
            <a:lvl3pPr marL="1143000" indent="-228600" algn="l" defTabSz="914400" rtl="0" eaLnBrk="0" latinLnBrk="0" hangingPunct="0">
              <a:defRPr sz="2600" kern="1200">
                <a:solidFill>
                  <a:schemeClr val="tx1"/>
                </a:solidFill>
                <a:latin typeface="Verdana" charset="0"/>
                <a:ea typeface="ＭＳ Ｐゴシック" charset="0"/>
                <a:cs typeface="+mn-cs"/>
              </a:defRPr>
            </a:lvl3pPr>
            <a:lvl4pPr marL="1600200" indent="-228600" algn="l" defTabSz="914400" rtl="0" eaLnBrk="0" latinLnBrk="0" hangingPunct="0">
              <a:defRPr sz="2600" kern="1200">
                <a:solidFill>
                  <a:schemeClr val="tx1"/>
                </a:solidFill>
                <a:latin typeface="Verdana" charset="0"/>
                <a:ea typeface="ＭＳ Ｐゴシック" charset="0"/>
                <a:cs typeface="+mn-cs"/>
              </a:defRPr>
            </a:lvl4pPr>
            <a:lvl5pPr marL="2057400" indent="-228600" algn="l" defTabSz="914400" rtl="0" eaLnBrk="0" latinLnBrk="0" hangingPunct="0">
              <a:defRPr sz="2600" kern="1200">
                <a:solidFill>
                  <a:schemeClr val="tx1"/>
                </a:solidFill>
                <a:latin typeface="Verdana" charset="0"/>
                <a:ea typeface="ＭＳ Ｐゴシック" charset="0"/>
                <a:cs typeface="+mn-cs"/>
              </a:defRPr>
            </a:lvl5pPr>
            <a:lvl6pPr marL="25146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6pPr>
            <a:lvl7pPr marL="29718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7pPr>
            <a:lvl8pPr marL="34290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8pPr>
            <a:lvl9pPr marL="38862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9pPr>
          </a:lstStyle>
          <a:p>
            <a:pPr eaLnBrk="1" hangingPunct="1"/>
            <a:fld id="{ECEB459F-C3E3-6F45-A222-83CA16943641}" type="slidenum">
              <a:rPr lang="en-US" sz="1600" smtClean="0">
                <a:cs typeface="Rockwell Extra Bold" charset="0"/>
              </a:rPr>
              <a:pPr eaLnBrk="1" hangingPunct="1"/>
              <a:t>17</a:t>
            </a:fld>
            <a:endParaRPr lang="en-US" sz="1600" dirty="0">
              <a:cs typeface="Rockwell Extra Bold" charset="0"/>
            </a:endParaRPr>
          </a:p>
        </p:txBody>
      </p:sp>
      <p:sp>
        <p:nvSpPr>
          <p:cNvPr id="12" name="Rectangle 3"/>
          <p:cNvSpPr txBox="1">
            <a:spLocks noChangeArrowheads="1"/>
          </p:cNvSpPr>
          <p:nvPr/>
        </p:nvSpPr>
        <p:spPr bwMode="auto">
          <a:xfrm>
            <a:off x="204261" y="1524000"/>
            <a:ext cx="6571868" cy="4832350"/>
          </a:xfrm>
          <a:prstGeom prst="rect">
            <a:avLst/>
          </a:prstGeom>
          <a:solidFill>
            <a:srgbClr val="D9D9D9"/>
          </a:solidFill>
          <a:ln>
            <a:noFill/>
          </a:ln>
          <a:extLst/>
        </p:spPr>
        <p:txBody>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pPr>
              <a:defRPr/>
            </a:pPr>
            <a:r>
              <a:rPr lang="en-US" sz="2400" b="1" dirty="0" smtClean="0">
                <a:latin typeface="+mj-lt"/>
                <a:cs typeface="Rockwell"/>
              </a:rPr>
              <a:t>As per Goldenberg’s (2008)  research for effective practices in ELL instruction:</a:t>
            </a:r>
            <a:endParaRPr lang="en-US" sz="2400" dirty="0" smtClean="0">
              <a:latin typeface="+mj-lt"/>
              <a:cs typeface="Rockwell"/>
            </a:endParaRPr>
          </a:p>
          <a:p>
            <a:pPr marL="1200150" lvl="1" indent="-457200">
              <a:buClr>
                <a:srgbClr val="FF0000"/>
              </a:buClr>
              <a:buFont typeface="Arial"/>
              <a:buChar char="•"/>
              <a:defRPr/>
            </a:pPr>
            <a:r>
              <a:rPr lang="en-US" sz="2400" dirty="0" smtClean="0">
                <a:latin typeface="+mj-lt"/>
                <a:cs typeface="Rockwell"/>
              </a:rPr>
              <a:t>The </a:t>
            </a:r>
            <a:r>
              <a:rPr lang="en-US" sz="2400" dirty="0">
                <a:latin typeface="+mj-lt"/>
                <a:cs typeface="Rockwell"/>
              </a:rPr>
              <a:t>majority of </a:t>
            </a:r>
            <a:r>
              <a:rPr lang="en-US" sz="2400" dirty="0" smtClean="0">
                <a:latin typeface="+mj-lt"/>
                <a:cs typeface="Rockwell"/>
              </a:rPr>
              <a:t>ELs </a:t>
            </a:r>
            <a:r>
              <a:rPr lang="en-US" sz="2400" dirty="0">
                <a:latin typeface="+mj-lt"/>
                <a:cs typeface="Rockwell"/>
              </a:rPr>
              <a:t>(60%) receive all-</a:t>
            </a:r>
            <a:r>
              <a:rPr lang="en-US" sz="2400" dirty="0" smtClean="0">
                <a:latin typeface="+mj-lt"/>
                <a:cs typeface="Rockwell"/>
              </a:rPr>
              <a:t>English instruction.</a:t>
            </a:r>
          </a:p>
          <a:p>
            <a:pPr marL="1200150" lvl="1" indent="-457200">
              <a:buClr>
                <a:srgbClr val="FF0000"/>
              </a:buClr>
              <a:buFont typeface="Arial"/>
              <a:buChar char="•"/>
              <a:defRPr/>
            </a:pPr>
            <a:r>
              <a:rPr lang="en-US" sz="2400" dirty="0" smtClean="0">
                <a:latin typeface="+mj-lt"/>
                <a:cs typeface="Rockwell"/>
              </a:rPr>
              <a:t>About </a:t>
            </a:r>
            <a:r>
              <a:rPr lang="en-US" sz="2400" dirty="0">
                <a:latin typeface="+mj-lt"/>
                <a:cs typeface="Rockwell"/>
              </a:rPr>
              <a:t>12% receive no ESL/ELD </a:t>
            </a:r>
            <a:r>
              <a:rPr lang="en-US" sz="2400" dirty="0" smtClean="0">
                <a:latin typeface="+mj-lt"/>
                <a:cs typeface="Rockwell"/>
              </a:rPr>
              <a:t>services.</a:t>
            </a:r>
          </a:p>
          <a:p>
            <a:pPr marL="1200150" lvl="1" indent="-457200">
              <a:buClr>
                <a:srgbClr val="FF0000"/>
              </a:buClr>
              <a:buFont typeface="Arial"/>
              <a:buChar char="•"/>
              <a:defRPr/>
            </a:pPr>
            <a:r>
              <a:rPr lang="en-US" sz="2400" dirty="0" smtClean="0">
                <a:latin typeface="+mj-lt"/>
                <a:cs typeface="Rockwell"/>
              </a:rPr>
              <a:t>More </a:t>
            </a:r>
            <a:r>
              <a:rPr lang="en-US" sz="2400" dirty="0">
                <a:latin typeface="+mj-lt"/>
                <a:cs typeface="Rockwell"/>
              </a:rPr>
              <a:t>primary language (L1) instruction over time leads to higher academic achievement in </a:t>
            </a:r>
            <a:r>
              <a:rPr lang="en-US" sz="2400" dirty="0" smtClean="0">
                <a:latin typeface="+mj-lt"/>
                <a:cs typeface="Rockwell"/>
              </a:rPr>
              <a:t>English. In </a:t>
            </a:r>
            <a:r>
              <a:rPr lang="en-US" sz="2400" dirty="0">
                <a:latin typeface="+mj-lt"/>
                <a:cs typeface="Rockwell"/>
              </a:rPr>
              <a:t>other words, teaching students to read in L1 promotes higher reading achievement in </a:t>
            </a:r>
            <a:r>
              <a:rPr lang="en-US" sz="2400" dirty="0" smtClean="0">
                <a:latin typeface="+mj-lt"/>
                <a:cs typeface="Rockwell"/>
              </a:rPr>
              <a:t>English</a:t>
            </a:r>
            <a:r>
              <a:rPr lang="en-US" sz="2400" dirty="0">
                <a:latin typeface="+mj-lt"/>
                <a:cs typeface="Rockwell"/>
              </a:rPr>
              <a:t>.</a:t>
            </a:r>
            <a:endParaRPr lang="en-US" sz="2400" dirty="0" smtClean="0">
              <a:latin typeface="+mj-lt"/>
              <a:cs typeface="Rockwell"/>
            </a:endParaRPr>
          </a:p>
          <a:p>
            <a:pPr lvl="1" indent="0">
              <a:defRPr/>
            </a:pPr>
            <a:endParaRPr lang="en-US" sz="2800" dirty="0" smtClean="0">
              <a:latin typeface="Rockwell"/>
              <a:cs typeface="Rockwell"/>
            </a:endParaRPr>
          </a:p>
          <a:p>
            <a:pPr>
              <a:defRPr/>
            </a:pPr>
            <a:endParaRPr lang="en-US" sz="2800" dirty="0"/>
          </a:p>
          <a:p>
            <a:pPr eaLnBrk="1" hangingPunct="1"/>
            <a:endParaRPr lang="en-US" sz="2800" i="1" u="sng" dirty="0">
              <a:solidFill>
                <a:schemeClr val="accent1"/>
              </a:solidFill>
              <a:cs typeface="Rockwell Extra Bold" charset="0"/>
            </a:endParaRPr>
          </a:p>
          <a:p>
            <a:pPr eaLnBrk="1" hangingPunct="1"/>
            <a:endParaRPr lang="en-US" sz="2400" u="sng" dirty="0">
              <a:solidFill>
                <a:schemeClr val="accent1"/>
              </a:solidFill>
              <a:cs typeface="Rockwell Extra Bold" charset="0"/>
            </a:endParaRPr>
          </a:p>
        </p:txBody>
      </p:sp>
      <p:sp>
        <p:nvSpPr>
          <p:cNvPr id="3" name="TextBox 2"/>
          <p:cNvSpPr txBox="1"/>
          <p:nvPr/>
        </p:nvSpPr>
        <p:spPr>
          <a:xfrm>
            <a:off x="304800" y="228600"/>
            <a:ext cx="7924800" cy="1077218"/>
          </a:xfrm>
          <a:prstGeom prst="rect">
            <a:avLst/>
          </a:prstGeom>
          <a:solidFill>
            <a:srgbClr val="FF6666"/>
          </a:solidFill>
          <a:ln w="12700" cmpd="sng">
            <a:solidFill>
              <a:schemeClr val="tx1"/>
            </a:solidFill>
          </a:ln>
        </p:spPr>
        <p:txBody>
          <a:bodyPr wrap="square" rtlCol="0">
            <a:spAutoFit/>
          </a:bodyPr>
          <a:lstStyle/>
          <a:p>
            <a:pPr algn="ctr"/>
            <a:r>
              <a:rPr lang="en-US" sz="3200" b="1" cap="all" dirty="0">
                <a:latin typeface="+mj-lt"/>
              </a:rPr>
              <a:t>What the research </a:t>
            </a:r>
            <a:r>
              <a:rPr lang="en-US" sz="3200" b="1" cap="all" dirty="0" smtClean="0">
                <a:latin typeface="+mj-lt"/>
              </a:rPr>
              <a:t>says </a:t>
            </a:r>
            <a:r>
              <a:rPr lang="en-US" sz="3200" b="1" cap="all" dirty="0">
                <a:latin typeface="+mj-lt"/>
              </a:rPr>
              <a:t/>
            </a:r>
            <a:br>
              <a:rPr lang="en-US" sz="3200" b="1" cap="all" dirty="0">
                <a:latin typeface="+mj-lt"/>
              </a:rPr>
            </a:br>
            <a:endParaRPr lang="en-US" sz="3200" dirty="0">
              <a:latin typeface="+mj-lt"/>
            </a:endParaRPr>
          </a:p>
        </p:txBody>
      </p:sp>
      <p:sp>
        <p:nvSpPr>
          <p:cNvPr id="2" name="Footer Placeholder 1"/>
          <p:cNvSpPr>
            <a:spLocks noGrp="1"/>
          </p:cNvSpPr>
          <p:nvPr>
            <p:ph type="ftr" sz="quarter" idx="11"/>
          </p:nvPr>
        </p:nvSpPr>
        <p:spPr>
          <a:xfrm>
            <a:off x="6056776" y="6356350"/>
            <a:ext cx="2664271" cy="365125"/>
          </a:xfrm>
        </p:spPr>
        <p:txBody>
          <a:bodyPr/>
          <a:lstStyle/>
          <a:p>
            <a:r>
              <a:rPr lang="en-US" dirty="0" smtClean="0"/>
              <a:t>©</a:t>
            </a:r>
            <a:r>
              <a:rPr lang="en-US" dirty="0" err="1" smtClean="0"/>
              <a:t>Jarice</a:t>
            </a:r>
            <a:r>
              <a:rPr lang="en-US" dirty="0" smtClean="0"/>
              <a:t> Butterfield, Ph. D. 2014</a:t>
            </a:r>
            <a:endParaRPr lang="en-US" dirty="0"/>
          </a:p>
        </p:txBody>
      </p:sp>
    </p:spTree>
    <p:extLst>
      <p:ext uri="{BB962C8B-B14F-4D97-AF65-F5344CB8AC3E}">
        <p14:creationId xmlns:p14="http://schemas.microsoft.com/office/powerpoint/2010/main" val="2464450772"/>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p:cNvSpPr>
          <p:nvPr/>
        </p:nvSpPr>
        <p:spPr>
          <a:xfrm>
            <a:off x="8534400" y="5638800"/>
            <a:ext cx="381000" cy="381000"/>
          </a:xfrm>
          <a:prstGeom prst="bracketPair">
            <a:avLst>
              <a:gd name="adj" fmla="val 17949"/>
            </a:avLst>
          </a:prstGeom>
          <a:noFill/>
          <a:ln w="19050">
            <a:solidFill>
              <a:srgbClr val="FFFFFF"/>
            </a:solidFill>
          </a:ln>
          <a:extLst>
            <a:ext uri="{909E8E84-426E-40DD-AFC4-6F175D3DCCD1}">
              <a14:hiddenFill xmlns:a14="http://schemas.microsoft.com/office/drawing/2010/main">
                <a:solidFill>
                  <a:srgbClr val="FFFFFF"/>
                </a:solidFill>
              </a14:hiddenFill>
            </a:ext>
          </a:extLst>
        </p:spPr>
        <p:txBody>
          <a:bodyPr vert="horz" lIns="0" tIns="0" rIns="0" bIns="0" rtlCol="0" anchor="ctr"/>
          <a:lstStyle>
            <a:defPPr>
              <a:defRPr lang="en-US"/>
            </a:defPPr>
            <a:lvl1pPr marL="0" algn="ctr" defTabSz="914400" rtl="0" eaLnBrk="0" latinLnBrk="0" hangingPunct="0">
              <a:defRPr sz="2600" kern="1200">
                <a:solidFill>
                  <a:schemeClr val="tx1"/>
                </a:solidFill>
                <a:latin typeface="Verdana" charset="0"/>
                <a:ea typeface="ＭＳ Ｐゴシック" charset="0"/>
                <a:cs typeface="ＭＳ Ｐゴシック" charset="0"/>
              </a:defRPr>
            </a:lvl1pPr>
            <a:lvl2pPr marL="742950" indent="-285750" algn="l" defTabSz="914400" rtl="0" eaLnBrk="0" latinLnBrk="0" hangingPunct="0">
              <a:defRPr sz="2600" kern="1200">
                <a:solidFill>
                  <a:schemeClr val="tx1"/>
                </a:solidFill>
                <a:latin typeface="Verdana" charset="0"/>
                <a:ea typeface="ＭＳ Ｐゴシック" charset="0"/>
                <a:cs typeface="+mn-cs"/>
              </a:defRPr>
            </a:lvl2pPr>
            <a:lvl3pPr marL="1143000" indent="-228600" algn="l" defTabSz="914400" rtl="0" eaLnBrk="0" latinLnBrk="0" hangingPunct="0">
              <a:defRPr sz="2600" kern="1200">
                <a:solidFill>
                  <a:schemeClr val="tx1"/>
                </a:solidFill>
                <a:latin typeface="Verdana" charset="0"/>
                <a:ea typeface="ＭＳ Ｐゴシック" charset="0"/>
                <a:cs typeface="+mn-cs"/>
              </a:defRPr>
            </a:lvl3pPr>
            <a:lvl4pPr marL="1600200" indent="-228600" algn="l" defTabSz="914400" rtl="0" eaLnBrk="0" latinLnBrk="0" hangingPunct="0">
              <a:defRPr sz="2600" kern="1200">
                <a:solidFill>
                  <a:schemeClr val="tx1"/>
                </a:solidFill>
                <a:latin typeface="Verdana" charset="0"/>
                <a:ea typeface="ＭＳ Ｐゴシック" charset="0"/>
                <a:cs typeface="+mn-cs"/>
              </a:defRPr>
            </a:lvl4pPr>
            <a:lvl5pPr marL="2057400" indent="-228600" algn="l" defTabSz="914400" rtl="0" eaLnBrk="0" latinLnBrk="0" hangingPunct="0">
              <a:defRPr sz="2600" kern="1200">
                <a:solidFill>
                  <a:schemeClr val="tx1"/>
                </a:solidFill>
                <a:latin typeface="Verdana" charset="0"/>
                <a:ea typeface="ＭＳ Ｐゴシック" charset="0"/>
                <a:cs typeface="+mn-cs"/>
              </a:defRPr>
            </a:lvl5pPr>
            <a:lvl6pPr marL="25146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6pPr>
            <a:lvl7pPr marL="29718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7pPr>
            <a:lvl8pPr marL="34290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8pPr>
            <a:lvl9pPr marL="38862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9pPr>
          </a:lstStyle>
          <a:p>
            <a:pPr eaLnBrk="1" hangingPunct="1"/>
            <a:fld id="{ECEB459F-C3E3-6F45-A222-83CA16943641}" type="slidenum">
              <a:rPr lang="en-US" sz="1600" smtClean="0">
                <a:cs typeface="Rockwell Extra Bold" charset="0"/>
              </a:rPr>
              <a:pPr eaLnBrk="1" hangingPunct="1"/>
              <a:t>18</a:t>
            </a:fld>
            <a:endParaRPr lang="en-US" sz="1600" dirty="0">
              <a:cs typeface="Rockwell Extra Bold" charset="0"/>
            </a:endParaRPr>
          </a:p>
        </p:txBody>
      </p:sp>
      <p:sp>
        <p:nvSpPr>
          <p:cNvPr id="12" name="Rectangle 3"/>
          <p:cNvSpPr txBox="1">
            <a:spLocks noChangeArrowheads="1"/>
          </p:cNvSpPr>
          <p:nvPr/>
        </p:nvSpPr>
        <p:spPr bwMode="auto">
          <a:xfrm>
            <a:off x="420252" y="2278314"/>
            <a:ext cx="6127823" cy="3822620"/>
          </a:xfrm>
          <a:prstGeom prst="rect">
            <a:avLst/>
          </a:prstGeom>
          <a:solidFill>
            <a:srgbClr val="D9D9D9"/>
          </a:solidFill>
          <a:ln>
            <a:noFill/>
          </a:ln>
          <a:extLst/>
        </p:spPr>
        <p:txBody>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pPr marL="342900" indent="-342900">
              <a:buClr>
                <a:srgbClr val="FF0000"/>
              </a:buClr>
              <a:buFont typeface="Arial"/>
              <a:buChar char="•"/>
              <a:defRPr/>
            </a:pPr>
            <a:r>
              <a:rPr lang="en-US" sz="2400" dirty="0">
                <a:latin typeface="+mj-lt"/>
                <a:cs typeface="Rockwell"/>
              </a:rPr>
              <a:t>All-English immersion does NOT lead to rapid English fluency, in contradiction to some state policies (e.g., California, Arizona</a:t>
            </a:r>
            <a:r>
              <a:rPr lang="en-US" sz="2400" dirty="0" smtClean="0">
                <a:latin typeface="+mj-lt"/>
                <a:cs typeface="Rockwell"/>
              </a:rPr>
              <a:t>).</a:t>
            </a:r>
          </a:p>
          <a:p>
            <a:pPr marL="342900" indent="-342900">
              <a:buClr>
                <a:srgbClr val="FF0000"/>
              </a:buClr>
              <a:buFont typeface="Arial"/>
              <a:buChar char="•"/>
              <a:defRPr/>
            </a:pPr>
            <a:r>
              <a:rPr lang="en-US" sz="2400" dirty="0" smtClean="0">
                <a:latin typeface="+mj-lt"/>
                <a:cs typeface="Rockwell"/>
              </a:rPr>
              <a:t>ELs need </a:t>
            </a:r>
            <a:r>
              <a:rPr lang="en-US" sz="2400" dirty="0">
                <a:latin typeface="+mj-lt"/>
                <a:cs typeface="Rockwell"/>
              </a:rPr>
              <a:t>explicit language instruction and opportunities to speak for genuine </a:t>
            </a:r>
            <a:r>
              <a:rPr lang="en-US" sz="2400" dirty="0" smtClean="0">
                <a:latin typeface="+mj-lt"/>
                <a:cs typeface="Rockwell"/>
              </a:rPr>
              <a:t>communication.</a:t>
            </a:r>
          </a:p>
          <a:p>
            <a:pPr marL="342900" indent="-342900">
              <a:buClr>
                <a:srgbClr val="FF0000"/>
              </a:buClr>
              <a:buFont typeface="Arial"/>
              <a:buChar char="•"/>
              <a:defRPr/>
            </a:pPr>
            <a:r>
              <a:rPr lang="en-US" sz="2400" dirty="0">
                <a:latin typeface="+mj-lt"/>
                <a:cs typeface="Rockwell"/>
              </a:rPr>
              <a:t>Explicit instruction in skills is what is needed for ELLs to make gains.      </a:t>
            </a:r>
          </a:p>
          <a:p>
            <a:pPr>
              <a:defRPr/>
            </a:pPr>
            <a:endParaRPr lang="en-US" sz="2400" dirty="0"/>
          </a:p>
          <a:p>
            <a:pPr>
              <a:defRPr/>
            </a:pPr>
            <a:endParaRPr lang="en-US" sz="2800" dirty="0"/>
          </a:p>
          <a:p>
            <a:pPr eaLnBrk="1" hangingPunct="1"/>
            <a:endParaRPr lang="en-US" sz="2800" i="1" u="sng" dirty="0">
              <a:solidFill>
                <a:schemeClr val="accent1"/>
              </a:solidFill>
              <a:cs typeface="Rockwell Extra Bold" charset="0"/>
            </a:endParaRPr>
          </a:p>
          <a:p>
            <a:pPr eaLnBrk="1" hangingPunct="1"/>
            <a:endParaRPr lang="en-US" sz="2400" u="sng" dirty="0">
              <a:solidFill>
                <a:schemeClr val="accent1"/>
              </a:solidFill>
              <a:cs typeface="Rockwell Extra Bold" charset="0"/>
            </a:endParaRPr>
          </a:p>
        </p:txBody>
      </p:sp>
      <p:sp>
        <p:nvSpPr>
          <p:cNvPr id="3" name="TextBox 2"/>
          <p:cNvSpPr txBox="1"/>
          <p:nvPr/>
        </p:nvSpPr>
        <p:spPr>
          <a:xfrm>
            <a:off x="304800" y="663746"/>
            <a:ext cx="7924800" cy="1077218"/>
          </a:xfrm>
          <a:prstGeom prst="rect">
            <a:avLst/>
          </a:prstGeom>
          <a:solidFill>
            <a:srgbClr val="FF6666"/>
          </a:solidFill>
          <a:ln w="12700" cmpd="sng">
            <a:solidFill>
              <a:schemeClr val="tx1"/>
            </a:solidFill>
          </a:ln>
        </p:spPr>
        <p:txBody>
          <a:bodyPr wrap="square" rtlCol="0">
            <a:spAutoFit/>
          </a:bodyPr>
          <a:lstStyle/>
          <a:p>
            <a:pPr algn="ctr"/>
            <a:r>
              <a:rPr lang="en-US" sz="3200" b="1" cap="all" dirty="0">
                <a:latin typeface="+mj-lt"/>
              </a:rPr>
              <a:t>What the research </a:t>
            </a:r>
            <a:r>
              <a:rPr lang="en-US" sz="3200" b="1" cap="all" dirty="0" smtClean="0">
                <a:latin typeface="+mj-lt"/>
              </a:rPr>
              <a:t>says </a:t>
            </a:r>
            <a:r>
              <a:rPr lang="en-US" sz="3200" b="1" cap="all" dirty="0">
                <a:latin typeface="+mj-lt"/>
              </a:rPr>
              <a:t/>
            </a:r>
            <a:br>
              <a:rPr lang="en-US" sz="3200" b="1" cap="all" dirty="0">
                <a:latin typeface="+mj-lt"/>
              </a:rPr>
            </a:br>
            <a:endParaRPr lang="en-US" sz="3200" dirty="0">
              <a:latin typeface="+mj-lt"/>
            </a:endParaRPr>
          </a:p>
        </p:txBody>
      </p:sp>
      <p:sp>
        <p:nvSpPr>
          <p:cNvPr id="2" name="Footer Placeholder 1"/>
          <p:cNvSpPr>
            <a:spLocks noGrp="1"/>
          </p:cNvSpPr>
          <p:nvPr>
            <p:ph type="ftr" sz="quarter" idx="11"/>
          </p:nvPr>
        </p:nvSpPr>
        <p:spPr>
          <a:xfrm>
            <a:off x="5142043" y="6356350"/>
            <a:ext cx="3463551" cy="365125"/>
          </a:xfrm>
        </p:spPr>
        <p:txBody>
          <a:bodyPr/>
          <a:lstStyle/>
          <a:p>
            <a:r>
              <a:rPr lang="en-US" dirty="0" smtClean="0"/>
              <a:t>Adapted from </a:t>
            </a:r>
            <a:r>
              <a:rPr lang="en-US" dirty="0" err="1" smtClean="0"/>
              <a:t>Jarice</a:t>
            </a:r>
            <a:r>
              <a:rPr lang="en-US" dirty="0" smtClean="0"/>
              <a:t> Butterfield, Ph. D. 2014</a:t>
            </a:r>
            <a:endParaRPr lang="en-US" dirty="0"/>
          </a:p>
        </p:txBody>
      </p:sp>
    </p:spTree>
    <p:extLst>
      <p:ext uri="{BB962C8B-B14F-4D97-AF65-F5344CB8AC3E}">
        <p14:creationId xmlns:p14="http://schemas.microsoft.com/office/powerpoint/2010/main" val="1846951358"/>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p:cNvSpPr>
          <p:nvPr/>
        </p:nvSpPr>
        <p:spPr>
          <a:xfrm>
            <a:off x="3505200" y="6553200"/>
            <a:ext cx="2133600" cy="228600"/>
          </a:xfrm>
          <a:prstGeom prst="bracketPair">
            <a:avLst>
              <a:gd name="adj" fmla="val 17949"/>
            </a:avLst>
          </a:prstGeom>
          <a:noFill/>
          <a:ln w="19050">
            <a:solidFill>
              <a:srgbClr val="FFFFFF"/>
            </a:solidFill>
          </a:ln>
          <a:extLst>
            <a:ext uri="{909E8E84-426E-40DD-AFC4-6F175D3DCCD1}">
              <a14:hiddenFill xmlns:a14="http://schemas.microsoft.com/office/drawing/2010/main">
                <a:solidFill>
                  <a:srgbClr val="FFFFFF"/>
                </a:solidFill>
              </a14:hiddenFill>
            </a:ext>
          </a:extLst>
        </p:spPr>
        <p:txBody>
          <a:bodyPr vert="horz" lIns="0" tIns="0" rIns="0" bIns="0" rtlCol="0" anchor="ctr"/>
          <a:lstStyle>
            <a:defPPr>
              <a:defRPr lang="en-US"/>
            </a:defPPr>
            <a:lvl1pPr marL="0" algn="ctr" defTabSz="914400" rtl="0" eaLnBrk="0" latinLnBrk="0" hangingPunct="0">
              <a:defRPr sz="2600" kern="1200">
                <a:solidFill>
                  <a:schemeClr val="tx1"/>
                </a:solidFill>
                <a:latin typeface="Verdana" charset="0"/>
                <a:ea typeface="ＭＳ Ｐゴシック" charset="0"/>
                <a:cs typeface="ＭＳ Ｐゴシック" charset="0"/>
              </a:defRPr>
            </a:lvl1pPr>
            <a:lvl2pPr marL="742950" indent="-285750" algn="l" defTabSz="914400" rtl="0" eaLnBrk="0" latinLnBrk="0" hangingPunct="0">
              <a:defRPr sz="2600" kern="1200">
                <a:solidFill>
                  <a:schemeClr val="tx1"/>
                </a:solidFill>
                <a:latin typeface="Verdana" charset="0"/>
                <a:ea typeface="ＭＳ Ｐゴシック" charset="0"/>
                <a:cs typeface="+mn-cs"/>
              </a:defRPr>
            </a:lvl2pPr>
            <a:lvl3pPr marL="1143000" indent="-228600" algn="l" defTabSz="914400" rtl="0" eaLnBrk="0" latinLnBrk="0" hangingPunct="0">
              <a:defRPr sz="2600" kern="1200">
                <a:solidFill>
                  <a:schemeClr val="tx1"/>
                </a:solidFill>
                <a:latin typeface="Verdana" charset="0"/>
                <a:ea typeface="ＭＳ Ｐゴシック" charset="0"/>
                <a:cs typeface="+mn-cs"/>
              </a:defRPr>
            </a:lvl3pPr>
            <a:lvl4pPr marL="1600200" indent="-228600" algn="l" defTabSz="914400" rtl="0" eaLnBrk="0" latinLnBrk="0" hangingPunct="0">
              <a:defRPr sz="2600" kern="1200">
                <a:solidFill>
                  <a:schemeClr val="tx1"/>
                </a:solidFill>
                <a:latin typeface="Verdana" charset="0"/>
                <a:ea typeface="ＭＳ Ｐゴシック" charset="0"/>
                <a:cs typeface="+mn-cs"/>
              </a:defRPr>
            </a:lvl4pPr>
            <a:lvl5pPr marL="2057400" indent="-228600" algn="l" defTabSz="914400" rtl="0" eaLnBrk="0" latinLnBrk="0" hangingPunct="0">
              <a:defRPr sz="2600" kern="1200">
                <a:solidFill>
                  <a:schemeClr val="tx1"/>
                </a:solidFill>
                <a:latin typeface="Verdana" charset="0"/>
                <a:ea typeface="ＭＳ Ｐゴシック" charset="0"/>
                <a:cs typeface="+mn-cs"/>
              </a:defRPr>
            </a:lvl5pPr>
            <a:lvl6pPr marL="25146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6pPr>
            <a:lvl7pPr marL="29718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7pPr>
            <a:lvl8pPr marL="34290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8pPr>
            <a:lvl9pPr marL="38862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9pPr>
          </a:lstStyle>
          <a:p>
            <a:pPr eaLnBrk="1" hangingPunct="1"/>
            <a:fld id="{ECEB459F-C3E3-6F45-A222-83CA16943641}" type="slidenum">
              <a:rPr lang="en-US" sz="1600" smtClean="0">
                <a:cs typeface="Rockwell Extra Bold" charset="0"/>
              </a:rPr>
              <a:pPr eaLnBrk="1" hangingPunct="1"/>
              <a:t>19</a:t>
            </a:fld>
            <a:endParaRPr lang="en-US" sz="1600">
              <a:cs typeface="Rockwell Extra Bold" charset="0"/>
            </a:endParaRPr>
          </a:p>
        </p:txBody>
      </p:sp>
      <p:sp>
        <p:nvSpPr>
          <p:cNvPr id="12" name="Rectangle 3"/>
          <p:cNvSpPr txBox="1">
            <a:spLocks noChangeArrowheads="1"/>
          </p:cNvSpPr>
          <p:nvPr/>
        </p:nvSpPr>
        <p:spPr bwMode="auto">
          <a:xfrm>
            <a:off x="304800" y="1793870"/>
            <a:ext cx="6471329" cy="4530730"/>
          </a:xfrm>
          <a:prstGeom prst="rect">
            <a:avLst/>
          </a:prstGeom>
          <a:solidFill>
            <a:srgbClr val="D9D9D9"/>
          </a:solidFill>
          <a:ln>
            <a:noFill/>
          </a:ln>
          <a:extLst/>
        </p:spPr>
        <p:txBody>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pPr marL="457200" indent="-457200" eaLnBrk="1" hangingPunct="1">
              <a:buClr>
                <a:srgbClr val="FF0000"/>
              </a:buClr>
              <a:buFont typeface="Arial"/>
              <a:buChar char="•"/>
            </a:pPr>
            <a:r>
              <a:rPr lang="en-US" sz="2400" dirty="0">
                <a:latin typeface="+mj-lt"/>
                <a:cs typeface="Rockwell Extra Bold" charset="0"/>
              </a:rPr>
              <a:t>Research demonstrates that English language learners with the </a:t>
            </a:r>
            <a:r>
              <a:rPr lang="en-US" sz="2400" b="1" i="1" u="sng" dirty="0">
                <a:solidFill>
                  <a:srgbClr val="0000FF"/>
                </a:solidFill>
                <a:latin typeface="+mj-lt"/>
                <a:cs typeface="Rockwell Extra Bold" charset="0"/>
              </a:rPr>
              <a:t>least amount of language support</a:t>
            </a:r>
            <a:r>
              <a:rPr lang="en-US" sz="2400" b="1" dirty="0">
                <a:solidFill>
                  <a:srgbClr val="0000FF"/>
                </a:solidFill>
                <a:latin typeface="+mj-lt"/>
                <a:cs typeface="Rockwell Extra Bold" charset="0"/>
              </a:rPr>
              <a:t> </a:t>
            </a:r>
            <a:r>
              <a:rPr lang="en-US" sz="2400" dirty="0">
                <a:latin typeface="+mj-lt"/>
                <a:cs typeface="Rockwell Extra Bold" charset="0"/>
              </a:rPr>
              <a:t>are most likely to be referred to special </a:t>
            </a:r>
            <a:r>
              <a:rPr lang="en-US" sz="2400" dirty="0" smtClean="0">
                <a:latin typeface="+mj-lt"/>
                <a:cs typeface="Rockwell Extra Bold" charset="0"/>
              </a:rPr>
              <a:t>education</a:t>
            </a:r>
          </a:p>
          <a:p>
            <a:pPr eaLnBrk="1" hangingPunct="1">
              <a:buClr>
                <a:srgbClr val="FF0000"/>
              </a:buClr>
            </a:pPr>
            <a:endParaRPr lang="en-US" sz="2400" dirty="0" smtClean="0">
              <a:latin typeface="+mj-lt"/>
              <a:cs typeface="Rockwell Extra Bold" charset="0"/>
            </a:endParaRPr>
          </a:p>
          <a:p>
            <a:pPr marL="457200" indent="-457200" eaLnBrk="1" hangingPunct="1">
              <a:buClr>
                <a:srgbClr val="FF0000"/>
              </a:buClr>
              <a:buFont typeface="Arial"/>
              <a:buChar char="•"/>
            </a:pPr>
            <a:r>
              <a:rPr lang="en-US" sz="2400" dirty="0" smtClean="0">
                <a:latin typeface="+mj-lt"/>
                <a:cs typeface="Rockwell Extra Bold" charset="0"/>
              </a:rPr>
              <a:t>ELLs </a:t>
            </a:r>
            <a:r>
              <a:rPr lang="en-US" sz="2400" dirty="0">
                <a:latin typeface="+mj-lt"/>
                <a:cs typeface="Rockwell Extra Bold" charset="0"/>
              </a:rPr>
              <a:t>receiving all of their instruction in English were almost </a:t>
            </a:r>
            <a:r>
              <a:rPr lang="en-US" sz="2400" b="1" i="1" u="sng" dirty="0">
                <a:solidFill>
                  <a:srgbClr val="0000FF"/>
                </a:solidFill>
                <a:latin typeface="+mj-lt"/>
                <a:cs typeface="Rockwell Extra Bold" charset="0"/>
              </a:rPr>
              <a:t>3X as likely to be in special education as those receiving some native language support</a:t>
            </a:r>
          </a:p>
          <a:p>
            <a:pPr eaLnBrk="1" hangingPunct="1"/>
            <a:endParaRPr lang="en-US" sz="2400" i="1" u="sng" dirty="0">
              <a:solidFill>
                <a:schemeClr val="accent1"/>
              </a:solidFill>
              <a:latin typeface="+mj-lt"/>
              <a:cs typeface="Rockwell Extra Bold" charset="0"/>
            </a:endParaRPr>
          </a:p>
          <a:p>
            <a:pPr algn="r" eaLnBrk="1" hangingPunct="1"/>
            <a:r>
              <a:rPr lang="en-US" sz="2000" dirty="0" err="1">
                <a:solidFill>
                  <a:srgbClr val="0000FF"/>
                </a:solidFill>
                <a:cs typeface="Rockwell Extra Bold" charset="0"/>
              </a:rPr>
              <a:t>Artiles</a:t>
            </a:r>
            <a:r>
              <a:rPr lang="en-US" sz="2000" dirty="0">
                <a:solidFill>
                  <a:srgbClr val="0000FF"/>
                </a:solidFill>
                <a:cs typeface="Rockwell Extra Bold" charset="0"/>
              </a:rPr>
              <a:t> &amp; Ortiz 2002</a:t>
            </a:r>
          </a:p>
          <a:p>
            <a:pPr eaLnBrk="1" hangingPunct="1"/>
            <a:endParaRPr lang="en-US" sz="2800" i="1" u="sng" dirty="0">
              <a:solidFill>
                <a:schemeClr val="accent1"/>
              </a:solidFill>
              <a:cs typeface="Rockwell Extra Bold" charset="0"/>
            </a:endParaRPr>
          </a:p>
          <a:p>
            <a:pPr eaLnBrk="1" hangingPunct="1"/>
            <a:endParaRPr lang="en-US" sz="2400" u="sng" dirty="0">
              <a:solidFill>
                <a:schemeClr val="accent1"/>
              </a:solidFill>
              <a:cs typeface="Rockwell Extra Bold" charset="0"/>
            </a:endParaRPr>
          </a:p>
        </p:txBody>
      </p:sp>
      <p:sp>
        <p:nvSpPr>
          <p:cNvPr id="3" name="TextBox 2"/>
          <p:cNvSpPr txBox="1"/>
          <p:nvPr/>
        </p:nvSpPr>
        <p:spPr>
          <a:xfrm>
            <a:off x="304800" y="228600"/>
            <a:ext cx="7924800" cy="1077218"/>
          </a:xfrm>
          <a:prstGeom prst="rect">
            <a:avLst/>
          </a:prstGeom>
          <a:solidFill>
            <a:srgbClr val="FF6666"/>
          </a:solidFill>
          <a:ln w="12700" cmpd="sng">
            <a:solidFill>
              <a:schemeClr val="tx1"/>
            </a:solidFill>
          </a:ln>
        </p:spPr>
        <p:txBody>
          <a:bodyPr wrap="square" rtlCol="0">
            <a:spAutoFit/>
          </a:bodyPr>
          <a:lstStyle/>
          <a:p>
            <a:pPr algn="ctr"/>
            <a:r>
              <a:rPr lang="en-US" sz="3200" b="1" cap="all" dirty="0">
                <a:latin typeface="+mj-lt"/>
              </a:rPr>
              <a:t>What the research says……</a:t>
            </a:r>
            <a:br>
              <a:rPr lang="en-US" sz="3200" b="1" cap="all" dirty="0">
                <a:latin typeface="+mj-lt"/>
              </a:rPr>
            </a:br>
            <a:endParaRPr lang="en-US" sz="3200" dirty="0">
              <a:latin typeface="+mj-lt"/>
            </a:endParaRPr>
          </a:p>
        </p:txBody>
      </p:sp>
    </p:spTree>
    <p:extLst>
      <p:ext uri="{BB962C8B-B14F-4D97-AF65-F5344CB8AC3E}">
        <p14:creationId xmlns:p14="http://schemas.microsoft.com/office/powerpoint/2010/main" val="1465009648"/>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432" y="683801"/>
            <a:ext cx="6471066" cy="4031767"/>
          </a:xfrm>
          <a:solidFill>
            <a:schemeClr val="accent1">
              <a:lumMod val="20000"/>
              <a:lumOff val="80000"/>
            </a:schemeClr>
          </a:solidFill>
        </p:spPr>
        <p:txBody>
          <a:bodyPr/>
          <a:lstStyle/>
          <a:p>
            <a:r>
              <a:rPr lang="en-US" sz="4800" b="1" dirty="0" smtClean="0"/>
              <a:t>Tools to Separate English Learners’  Learning Difficulty from Learning Disability </a:t>
            </a:r>
            <a:endParaRPr lang="en-US" sz="4800" b="1" dirty="0"/>
          </a:p>
        </p:txBody>
      </p:sp>
      <p:sp>
        <p:nvSpPr>
          <p:cNvPr id="3" name="Subtitle 2"/>
          <p:cNvSpPr>
            <a:spLocks noGrp="1"/>
          </p:cNvSpPr>
          <p:nvPr>
            <p:ph type="subTitle" idx="1"/>
          </p:nvPr>
        </p:nvSpPr>
        <p:spPr>
          <a:xfrm>
            <a:off x="923387" y="4953000"/>
            <a:ext cx="5304897" cy="1219200"/>
          </a:xfrm>
          <a:solidFill>
            <a:schemeClr val="accent2">
              <a:lumMod val="20000"/>
              <a:lumOff val="80000"/>
            </a:schemeClr>
          </a:solidFill>
        </p:spPr>
        <p:txBody>
          <a:bodyPr>
            <a:normAutofit fontScale="77500" lnSpcReduction="20000"/>
          </a:bodyPr>
          <a:lstStyle/>
          <a:p>
            <a:r>
              <a:rPr lang="en-US" i="1" dirty="0" smtClean="0">
                <a:solidFill>
                  <a:srgbClr val="9C0000"/>
                </a:solidFill>
              </a:rPr>
              <a:t>Solange Lopes Murphy, Ph.D.</a:t>
            </a:r>
          </a:p>
          <a:p>
            <a:r>
              <a:rPr lang="en-US" i="1" dirty="0" smtClean="0">
                <a:solidFill>
                  <a:srgbClr val="9C0000"/>
                </a:solidFill>
              </a:rPr>
              <a:t>Associate Professor</a:t>
            </a:r>
          </a:p>
          <a:p>
            <a:r>
              <a:rPr lang="en-US" i="1" dirty="0" smtClean="0">
                <a:solidFill>
                  <a:srgbClr val="9C0000"/>
                </a:solidFill>
              </a:rPr>
              <a:t>The College of New Jersey</a:t>
            </a:r>
          </a:p>
          <a:p>
            <a:r>
              <a:rPr lang="en-US" i="1" dirty="0" err="1" smtClean="0">
                <a:solidFill>
                  <a:srgbClr val="9C0000"/>
                </a:solidFill>
              </a:rPr>
              <a:t>murphys@tcnj.edu</a:t>
            </a:r>
            <a:endParaRPr lang="en-US" i="1" dirty="0">
              <a:solidFill>
                <a:srgbClr val="9C0000"/>
              </a:solidFill>
            </a:endParaRPr>
          </a:p>
        </p:txBody>
      </p:sp>
    </p:spTree>
    <p:extLst>
      <p:ext uri="{BB962C8B-B14F-4D97-AF65-F5344CB8AC3E}">
        <p14:creationId xmlns:p14="http://schemas.microsoft.com/office/powerpoint/2010/main" val="2856694547"/>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10"/>
          <p:cNvSpPr>
            <a:spLocks noChangeArrowheads="1"/>
          </p:cNvSpPr>
          <p:nvPr/>
        </p:nvSpPr>
        <p:spPr bwMode="auto">
          <a:xfrm>
            <a:off x="304800" y="289560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charset="0"/>
              <a:buNone/>
            </a:pPr>
            <a:endParaRPr lang="en-US" sz="2800">
              <a:cs typeface="Rockwell Extra Bold" charset="0"/>
            </a:endParaRPr>
          </a:p>
          <a:p>
            <a:pPr marL="342900" indent="-342900">
              <a:spcBef>
                <a:spcPct val="20000"/>
              </a:spcBef>
              <a:buClr>
                <a:schemeClr val="folHlink"/>
              </a:buClr>
              <a:buSzPct val="60000"/>
              <a:buFont typeface="Wingdings" charset="0"/>
              <a:buNone/>
            </a:pPr>
            <a:r>
              <a:rPr lang="en-US" sz="5400">
                <a:cs typeface="Rockwell Extra Bold" charset="0"/>
              </a:rPr>
              <a:t>		</a:t>
            </a:r>
          </a:p>
        </p:txBody>
      </p:sp>
      <p:sp>
        <p:nvSpPr>
          <p:cNvPr id="45059" name="Rectangle 15"/>
          <p:cNvSpPr>
            <a:spLocks noChangeArrowheads="1"/>
          </p:cNvSpPr>
          <p:nvPr/>
        </p:nvSpPr>
        <p:spPr bwMode="auto">
          <a:xfrm>
            <a:off x="452926" y="1651781"/>
            <a:ext cx="6214654" cy="4518987"/>
          </a:xfrm>
          <a:prstGeom prst="rect">
            <a:avLst/>
          </a:prstGeom>
          <a:solidFill>
            <a:srgbClr val="D9D9D9"/>
          </a:solidFill>
          <a:ln>
            <a:solidFill>
              <a:srgbClr val="3366FF"/>
            </a:solidFill>
          </a:ln>
          <a:extLst/>
        </p:spPr>
        <p:txBody>
          <a:bodyPr/>
          <a:lstStyle/>
          <a:p>
            <a:pPr marL="514350" indent="-514350">
              <a:buClr>
                <a:srgbClr val="FF0000"/>
              </a:buClr>
              <a:buFont typeface="Corbel" charset="0"/>
              <a:buAutoNum type="arabicParenR"/>
            </a:pPr>
            <a:r>
              <a:rPr lang="en-US" sz="2400" dirty="0">
                <a:latin typeface="+mj-lt"/>
                <a:cs typeface="Rockwell Extra Bold" charset="0"/>
              </a:rPr>
              <a:t>Those with deficiencies in their teaching or learning environment; lack of effective ELD instruction and </a:t>
            </a:r>
            <a:r>
              <a:rPr lang="en-US" sz="2400" dirty="0" smtClean="0">
                <a:latin typeface="+mj-lt"/>
                <a:cs typeface="Rockwell Extra Bold" charset="0"/>
              </a:rPr>
              <a:t>support</a:t>
            </a:r>
            <a:endParaRPr lang="en-US" sz="2400" dirty="0">
              <a:latin typeface="+mj-lt"/>
              <a:cs typeface="Rockwell Extra Bold" charset="0"/>
            </a:endParaRPr>
          </a:p>
          <a:p>
            <a:pPr marL="514350" indent="-514350">
              <a:buClr>
                <a:srgbClr val="FF0000"/>
              </a:buClr>
              <a:buFont typeface="Corbel" charset="0"/>
              <a:buAutoNum type="arabicParenR"/>
            </a:pPr>
            <a:r>
              <a:rPr lang="en-US" sz="2400" dirty="0">
                <a:latin typeface="+mj-lt"/>
                <a:cs typeface="Rockwell Extra Bold" charset="0"/>
              </a:rPr>
              <a:t>Those experiencing academic difficulties not related to a learning disability; interrupted schooling, limited formal education, medical problems, low attendance, high transiency, etc</a:t>
            </a:r>
            <a:r>
              <a:rPr lang="en-US" sz="2400" dirty="0" smtClean="0">
                <a:latin typeface="+mj-lt"/>
                <a:cs typeface="Rockwell Extra Bold" charset="0"/>
              </a:rPr>
              <a:t>.</a:t>
            </a:r>
            <a:endParaRPr lang="en-US" sz="2400" dirty="0">
              <a:latin typeface="+mj-lt"/>
              <a:cs typeface="Rockwell Extra Bold" charset="0"/>
            </a:endParaRPr>
          </a:p>
          <a:p>
            <a:pPr marL="514350" indent="-514350">
              <a:buClr>
                <a:srgbClr val="FF0000"/>
              </a:buClr>
              <a:buFont typeface="Corbel" charset="0"/>
              <a:buAutoNum type="arabicParenR"/>
            </a:pPr>
            <a:r>
              <a:rPr lang="en-US" sz="2400" dirty="0">
                <a:latin typeface="+mj-lt"/>
                <a:cs typeface="Rockwell Extra Bold" charset="0"/>
              </a:rPr>
              <a:t>True ELs with disabilities and in need of Special Education</a:t>
            </a:r>
          </a:p>
          <a:p>
            <a:pPr marL="514350" indent="-514350"/>
            <a:endParaRPr lang="en-US" sz="2800" dirty="0">
              <a:solidFill>
                <a:schemeClr val="accent2"/>
              </a:solidFill>
              <a:latin typeface="Rockwell" charset="0"/>
              <a:cs typeface="Rockwell Extra Bold" charset="0"/>
            </a:endParaRPr>
          </a:p>
        </p:txBody>
      </p:sp>
      <p:sp>
        <p:nvSpPr>
          <p:cNvPr id="45060" name="TextBox 9"/>
          <p:cNvSpPr txBox="1">
            <a:spLocks noChangeArrowheads="1"/>
          </p:cNvSpPr>
          <p:nvPr/>
        </p:nvSpPr>
        <p:spPr bwMode="auto">
          <a:xfrm>
            <a:off x="452926" y="204253"/>
            <a:ext cx="845820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pPr algn="ctr" eaLnBrk="1" hangingPunct="1"/>
            <a:r>
              <a:rPr lang="en-US" sz="3600" b="1" dirty="0">
                <a:solidFill>
                  <a:srgbClr val="0000FF"/>
                </a:solidFill>
                <a:latin typeface="+mn-lt"/>
                <a:cs typeface="Rockwell" charset="0"/>
              </a:rPr>
              <a:t>Categories of </a:t>
            </a:r>
            <a:r>
              <a:rPr lang="en-US" sz="3600" b="1" dirty="0" smtClean="0">
                <a:solidFill>
                  <a:srgbClr val="0000FF"/>
                </a:solidFill>
                <a:latin typeface="+mn-lt"/>
                <a:cs typeface="Rockwell" charset="0"/>
              </a:rPr>
              <a:t>ELs Who </a:t>
            </a:r>
            <a:r>
              <a:rPr lang="en-US" sz="3600" b="1" dirty="0">
                <a:solidFill>
                  <a:srgbClr val="0000FF"/>
                </a:solidFill>
                <a:latin typeface="+mn-lt"/>
                <a:cs typeface="Rockwell" charset="0"/>
              </a:rPr>
              <a:t>Experience Academic Difficulties</a:t>
            </a:r>
          </a:p>
          <a:p>
            <a:pPr eaLnBrk="1" hangingPunct="1"/>
            <a:endParaRPr lang="en-US" sz="3600" dirty="0">
              <a:solidFill>
                <a:srgbClr val="000000"/>
              </a:solidFill>
              <a:cs typeface="Rockwell Extra Bold" charset="0"/>
            </a:endParaRPr>
          </a:p>
        </p:txBody>
      </p:sp>
      <p:sp>
        <p:nvSpPr>
          <p:cNvPr id="8" name="Slide Number Placeholder 3"/>
          <p:cNvSpPr txBox="1">
            <a:spLocks/>
          </p:cNvSpPr>
          <p:nvPr/>
        </p:nvSpPr>
        <p:spPr>
          <a:xfrm>
            <a:off x="8458200" y="5791200"/>
            <a:ext cx="533400" cy="304800"/>
          </a:xfrm>
          <a:prstGeom prst="bracketPair">
            <a:avLst>
              <a:gd name="adj" fmla="val 17949"/>
            </a:avLst>
          </a:prstGeom>
          <a:noFill/>
          <a:ln w="19050">
            <a:solidFill>
              <a:srgbClr val="FFFFFF"/>
            </a:solidFill>
          </a:ln>
          <a:extLst>
            <a:ext uri="{909E8E84-426E-40DD-AFC4-6F175D3DCCD1}">
              <a14:hiddenFill xmlns:a14="http://schemas.microsoft.com/office/drawing/2010/main">
                <a:solidFill>
                  <a:srgbClr val="FFFFFF"/>
                </a:solidFill>
              </a14:hiddenFill>
            </a:ext>
          </a:extLst>
        </p:spPr>
        <p:txBody>
          <a:bodyPr vert="horz" lIns="0" tIns="0" rIns="0" bIns="0" rtlCol="0" anchor="ctr"/>
          <a:lstStyle>
            <a:defPPr>
              <a:defRPr lang="en-US"/>
            </a:defPPr>
            <a:lvl1pPr marL="0" algn="ctr" defTabSz="914400" rtl="0" eaLnBrk="0" latinLnBrk="0" hangingPunct="0">
              <a:defRPr sz="2600" kern="1200">
                <a:solidFill>
                  <a:schemeClr val="tx1"/>
                </a:solidFill>
                <a:latin typeface="Verdana" charset="0"/>
                <a:ea typeface="ＭＳ Ｐゴシック" charset="0"/>
                <a:cs typeface="ＭＳ Ｐゴシック" charset="0"/>
              </a:defRPr>
            </a:lvl1pPr>
            <a:lvl2pPr marL="742950" indent="-285750" algn="l" defTabSz="914400" rtl="0" eaLnBrk="0" latinLnBrk="0" hangingPunct="0">
              <a:defRPr sz="2600" kern="1200">
                <a:solidFill>
                  <a:schemeClr val="tx1"/>
                </a:solidFill>
                <a:latin typeface="Verdana" charset="0"/>
                <a:ea typeface="ＭＳ Ｐゴシック" charset="0"/>
                <a:cs typeface="+mn-cs"/>
              </a:defRPr>
            </a:lvl2pPr>
            <a:lvl3pPr marL="1143000" indent="-228600" algn="l" defTabSz="914400" rtl="0" eaLnBrk="0" latinLnBrk="0" hangingPunct="0">
              <a:defRPr sz="2600" kern="1200">
                <a:solidFill>
                  <a:schemeClr val="tx1"/>
                </a:solidFill>
                <a:latin typeface="Verdana" charset="0"/>
                <a:ea typeface="ＭＳ Ｐゴシック" charset="0"/>
                <a:cs typeface="+mn-cs"/>
              </a:defRPr>
            </a:lvl3pPr>
            <a:lvl4pPr marL="1600200" indent="-228600" algn="l" defTabSz="914400" rtl="0" eaLnBrk="0" latinLnBrk="0" hangingPunct="0">
              <a:defRPr sz="2600" kern="1200">
                <a:solidFill>
                  <a:schemeClr val="tx1"/>
                </a:solidFill>
                <a:latin typeface="Verdana" charset="0"/>
                <a:ea typeface="ＭＳ Ｐゴシック" charset="0"/>
                <a:cs typeface="+mn-cs"/>
              </a:defRPr>
            </a:lvl4pPr>
            <a:lvl5pPr marL="2057400" indent="-228600" algn="l" defTabSz="914400" rtl="0" eaLnBrk="0" latinLnBrk="0" hangingPunct="0">
              <a:defRPr sz="2600" kern="1200">
                <a:solidFill>
                  <a:schemeClr val="tx1"/>
                </a:solidFill>
                <a:latin typeface="Verdana" charset="0"/>
                <a:ea typeface="ＭＳ Ｐゴシック" charset="0"/>
                <a:cs typeface="+mn-cs"/>
              </a:defRPr>
            </a:lvl5pPr>
            <a:lvl6pPr marL="25146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6pPr>
            <a:lvl7pPr marL="29718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7pPr>
            <a:lvl8pPr marL="34290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8pPr>
            <a:lvl9pPr marL="38862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9pPr>
          </a:lstStyle>
          <a:p>
            <a:pPr eaLnBrk="1" hangingPunct="1"/>
            <a:fld id="{ECEB459F-C3E3-6F45-A222-83CA16943641}" type="slidenum">
              <a:rPr lang="en-US" sz="1600" smtClean="0">
                <a:cs typeface="Rockwell Extra Bold" charset="0"/>
              </a:rPr>
              <a:pPr eaLnBrk="1" hangingPunct="1"/>
              <a:t>20</a:t>
            </a:fld>
            <a:endParaRPr lang="en-US" sz="1600" dirty="0">
              <a:cs typeface="Rockwell Extra Bold" charset="0"/>
            </a:endParaRPr>
          </a:p>
        </p:txBody>
      </p:sp>
      <p:sp>
        <p:nvSpPr>
          <p:cNvPr id="2" name="Footer Placeholder 1"/>
          <p:cNvSpPr>
            <a:spLocks noGrp="1"/>
          </p:cNvSpPr>
          <p:nvPr>
            <p:ph type="ftr" sz="quarter" idx="11"/>
          </p:nvPr>
        </p:nvSpPr>
        <p:spPr/>
        <p:txBody>
          <a:bodyPr/>
          <a:lstStyle/>
          <a:p>
            <a:r>
              <a:rPr lang="en-US" smtClean="0"/>
              <a:t>©Jarice Butterfield, Ph. D. 2014</a:t>
            </a:r>
            <a:endParaRPr lang="en-US"/>
          </a:p>
        </p:txBody>
      </p:sp>
    </p:spTree>
    <p:extLst>
      <p:ext uri="{BB962C8B-B14F-4D97-AF65-F5344CB8AC3E}">
        <p14:creationId xmlns:p14="http://schemas.microsoft.com/office/powerpoint/2010/main" val="32814646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1" y="1066799"/>
            <a:ext cx="6175410" cy="5709055"/>
          </a:xfrm>
        </p:spPr>
        <p:txBody>
          <a:bodyPr>
            <a:noAutofit/>
          </a:bodyPr>
          <a:lstStyle/>
          <a:p>
            <a:pPr>
              <a:buClr>
                <a:srgbClr val="FF0000"/>
              </a:buClr>
            </a:pPr>
            <a:r>
              <a:rPr lang="en-US" sz="2400" b="1" dirty="0" smtClean="0">
                <a:solidFill>
                  <a:srgbClr val="000090"/>
                </a:solidFill>
              </a:rPr>
              <a:t>Before considering any disability, the professional should…</a:t>
            </a:r>
          </a:p>
          <a:p>
            <a:pPr lvl="1"/>
            <a:r>
              <a:rPr lang="en-US" sz="2400" b="1" dirty="0" smtClean="0">
                <a:solidFill>
                  <a:srgbClr val="008000"/>
                </a:solidFill>
              </a:rPr>
              <a:t>Avoid judgmental decisions </a:t>
            </a:r>
            <a:r>
              <a:rPr lang="en-US" sz="2400" dirty="0" smtClean="0">
                <a:solidFill>
                  <a:srgbClr val="000090"/>
                </a:solidFill>
              </a:rPr>
              <a:t>by attributing difficulties to an internal condition </a:t>
            </a:r>
          </a:p>
          <a:p>
            <a:pPr lvl="1"/>
            <a:r>
              <a:rPr lang="en-US" sz="2400" b="1" dirty="0" smtClean="0">
                <a:solidFill>
                  <a:srgbClr val="900000"/>
                </a:solidFill>
              </a:rPr>
              <a:t>Explore all the external sources </a:t>
            </a:r>
            <a:r>
              <a:rPr lang="en-US" sz="2400" dirty="0" smtClean="0">
                <a:solidFill>
                  <a:srgbClr val="000090"/>
                </a:solidFill>
              </a:rPr>
              <a:t>surrounding the learner</a:t>
            </a:r>
          </a:p>
          <a:p>
            <a:pPr lvl="2">
              <a:buClr>
                <a:srgbClr val="FF0000"/>
              </a:buClr>
            </a:pPr>
            <a:r>
              <a:rPr lang="en-US" sz="2400" i="1" dirty="0" smtClean="0">
                <a:solidFill>
                  <a:schemeClr val="accent5">
                    <a:lumMod val="50000"/>
                  </a:schemeClr>
                </a:solidFill>
              </a:rPr>
              <a:t>Home context</a:t>
            </a:r>
          </a:p>
          <a:p>
            <a:pPr lvl="2">
              <a:buClr>
                <a:srgbClr val="FF0000"/>
              </a:buClr>
            </a:pPr>
            <a:r>
              <a:rPr lang="en-US" sz="2400" i="1" dirty="0" smtClean="0">
                <a:solidFill>
                  <a:schemeClr val="accent5">
                    <a:lumMod val="50000"/>
                  </a:schemeClr>
                </a:solidFill>
              </a:rPr>
              <a:t>Proficiency and literacy in L1</a:t>
            </a:r>
          </a:p>
          <a:p>
            <a:pPr lvl="2">
              <a:buClr>
                <a:srgbClr val="FF0000"/>
              </a:buClr>
            </a:pPr>
            <a:r>
              <a:rPr lang="en-US" sz="2400" i="1" dirty="0" smtClean="0">
                <a:solidFill>
                  <a:schemeClr val="accent5">
                    <a:lumMod val="50000"/>
                  </a:schemeClr>
                </a:solidFill>
              </a:rPr>
              <a:t>Behavior outside the classroom</a:t>
            </a:r>
          </a:p>
          <a:p>
            <a:pPr lvl="1"/>
            <a:r>
              <a:rPr lang="en-US" sz="2400" dirty="0" smtClean="0">
                <a:solidFill>
                  <a:srgbClr val="000090"/>
                </a:solidFill>
              </a:rPr>
              <a:t>Use </a:t>
            </a:r>
            <a:r>
              <a:rPr lang="en-US" sz="2400" b="1" dirty="0" smtClean="0">
                <a:solidFill>
                  <a:srgbClr val="FF6600"/>
                </a:solidFill>
              </a:rPr>
              <a:t>appropriate instructional &amp; assessment practices</a:t>
            </a:r>
          </a:p>
          <a:p>
            <a:pPr lvl="1"/>
            <a:r>
              <a:rPr lang="en-US" sz="2400" dirty="0" smtClean="0">
                <a:solidFill>
                  <a:srgbClr val="000090"/>
                </a:solidFill>
              </a:rPr>
              <a:t>Use lots of </a:t>
            </a:r>
            <a:r>
              <a:rPr lang="en-US" sz="2400" b="1" dirty="0" smtClean="0">
                <a:solidFill>
                  <a:srgbClr val="0000FF"/>
                </a:solidFill>
              </a:rPr>
              <a:t>intervention strategies </a:t>
            </a:r>
            <a:r>
              <a:rPr lang="en-US" sz="2400" dirty="0" smtClean="0">
                <a:solidFill>
                  <a:srgbClr val="000090"/>
                </a:solidFill>
              </a:rPr>
              <a:t>&amp; observe </a:t>
            </a:r>
            <a:r>
              <a:rPr lang="en-US" sz="2400" b="1" dirty="0" smtClean="0">
                <a:solidFill>
                  <a:srgbClr val="0000FF"/>
                </a:solidFill>
              </a:rPr>
              <a:t>growth over time </a:t>
            </a:r>
            <a:endParaRPr lang="en-US" sz="2400" b="1" dirty="0">
              <a:solidFill>
                <a:srgbClr val="0000FF"/>
              </a:solidFill>
            </a:endParaRPr>
          </a:p>
        </p:txBody>
      </p:sp>
      <p:sp>
        <p:nvSpPr>
          <p:cNvPr id="3" name="Title 2"/>
          <p:cNvSpPr>
            <a:spLocks noGrp="1"/>
          </p:cNvSpPr>
          <p:nvPr>
            <p:ph type="title"/>
          </p:nvPr>
        </p:nvSpPr>
        <p:spPr>
          <a:xfrm>
            <a:off x="1004666" y="90475"/>
            <a:ext cx="6961505" cy="856390"/>
          </a:xfrm>
          <a:solidFill>
            <a:schemeClr val="bg2"/>
          </a:solidFill>
        </p:spPr>
        <p:txBody>
          <a:bodyPr/>
          <a:lstStyle/>
          <a:p>
            <a:r>
              <a:rPr lang="en-US" sz="4400" b="1" i="1" dirty="0" smtClean="0">
                <a:solidFill>
                  <a:srgbClr val="FF0000"/>
                </a:solidFill>
              </a:rPr>
              <a:t>General Recommendations</a:t>
            </a:r>
            <a:endParaRPr lang="en-US" sz="4400" b="1" i="1" dirty="0">
              <a:solidFill>
                <a:srgbClr val="FF0000"/>
              </a:solidFill>
            </a:endParaRPr>
          </a:p>
        </p:txBody>
      </p:sp>
    </p:spTree>
    <p:extLst>
      <p:ext uri="{BB962C8B-B14F-4D97-AF65-F5344CB8AC3E}">
        <p14:creationId xmlns:p14="http://schemas.microsoft.com/office/powerpoint/2010/main" val="790951778"/>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730"/>
            <a:ext cx="8229600" cy="1431469"/>
          </a:xfrm>
          <a:solidFill>
            <a:srgbClr val="D9D9D9"/>
          </a:solidFill>
        </p:spPr>
        <p:txBody>
          <a:bodyPr/>
          <a:lstStyle/>
          <a:p>
            <a:r>
              <a:rPr lang="en-US" sz="4400" dirty="0" smtClean="0"/>
              <a:t>Examining Sources of Difficulties: </a:t>
            </a:r>
            <a:r>
              <a:rPr lang="en-US" sz="4400" b="1" i="1" dirty="0" smtClean="0">
                <a:solidFill>
                  <a:srgbClr val="FF6600"/>
                </a:solidFill>
              </a:rPr>
              <a:t>Steps</a:t>
            </a:r>
            <a:endParaRPr lang="en-US" sz="4400" b="1" i="1" dirty="0">
              <a:solidFill>
                <a:srgbClr val="FF6600"/>
              </a:solidFill>
            </a:endParaRPr>
          </a:p>
        </p:txBody>
      </p:sp>
      <p:sp>
        <p:nvSpPr>
          <p:cNvPr id="3" name="Content Placeholder 2"/>
          <p:cNvSpPr>
            <a:spLocks noGrp="1"/>
          </p:cNvSpPr>
          <p:nvPr>
            <p:ph idx="1"/>
          </p:nvPr>
        </p:nvSpPr>
        <p:spPr>
          <a:xfrm>
            <a:off x="457200" y="2113570"/>
            <a:ext cx="6141311" cy="4369228"/>
          </a:xfrm>
        </p:spPr>
        <p:txBody>
          <a:bodyPr>
            <a:normAutofit fontScale="85000" lnSpcReduction="20000"/>
          </a:bodyPr>
          <a:lstStyle/>
          <a:p>
            <a:pPr>
              <a:buFont typeface="Wingdings" charset="2"/>
              <a:buChar char="Ø"/>
            </a:pPr>
            <a:r>
              <a:rPr lang="en-US" dirty="0" smtClean="0">
                <a:solidFill>
                  <a:srgbClr val="5F2171"/>
                </a:solidFill>
              </a:rPr>
              <a:t>Generate an inventory of specific observable behaviors</a:t>
            </a:r>
          </a:p>
          <a:p>
            <a:pPr marL="857250" lvl="1" indent="-457200">
              <a:buAutoNum type="arabicPeriod"/>
            </a:pPr>
            <a:r>
              <a:rPr lang="en-US" dirty="0" smtClean="0">
                <a:solidFill>
                  <a:srgbClr val="008000"/>
                </a:solidFill>
              </a:rPr>
              <a:t>Avoid broad statements</a:t>
            </a:r>
          </a:p>
          <a:p>
            <a:pPr lvl="2"/>
            <a:r>
              <a:rPr lang="en-US" i="1" dirty="0" smtClean="0">
                <a:solidFill>
                  <a:srgbClr val="FF6600"/>
                </a:solidFill>
              </a:rPr>
              <a:t>Example:</a:t>
            </a:r>
            <a:r>
              <a:rPr lang="en-US" dirty="0" smtClean="0">
                <a:solidFill>
                  <a:schemeClr val="tx1"/>
                </a:solidFill>
              </a:rPr>
              <a:t> “The student has difficulty comprehending”, instead “When I read a story, the student has difficulty retelling the events of the story back in English.”</a:t>
            </a:r>
          </a:p>
          <a:p>
            <a:pPr marL="914400" lvl="2" indent="0">
              <a:buNone/>
            </a:pPr>
            <a:endParaRPr lang="en-US" dirty="0" smtClean="0">
              <a:solidFill>
                <a:schemeClr val="tx1"/>
              </a:solidFill>
            </a:endParaRPr>
          </a:p>
          <a:p>
            <a:pPr>
              <a:buFont typeface="Wingdings" charset="2"/>
              <a:buChar char="Ø"/>
            </a:pPr>
            <a:r>
              <a:rPr lang="en-US" dirty="0" smtClean="0">
                <a:solidFill>
                  <a:srgbClr val="5F2171"/>
                </a:solidFill>
              </a:rPr>
              <a:t>Explain </a:t>
            </a:r>
            <a:r>
              <a:rPr lang="en-US" dirty="0">
                <a:solidFill>
                  <a:srgbClr val="5F2171"/>
                </a:solidFill>
              </a:rPr>
              <a:t>the observed </a:t>
            </a:r>
            <a:r>
              <a:rPr lang="en-US" dirty="0" smtClean="0">
                <a:solidFill>
                  <a:srgbClr val="5F2171"/>
                </a:solidFill>
              </a:rPr>
              <a:t>behaviors</a:t>
            </a:r>
          </a:p>
          <a:p>
            <a:pPr marL="857250" lvl="1" indent="-457200">
              <a:buFont typeface="+mj-lt"/>
              <a:buAutoNum type="arabicPeriod" startAt="2"/>
            </a:pPr>
            <a:r>
              <a:rPr lang="en-US" dirty="0" smtClean="0">
                <a:solidFill>
                  <a:srgbClr val="008000"/>
                </a:solidFill>
              </a:rPr>
              <a:t>Possible ELL Explanation</a:t>
            </a:r>
          </a:p>
          <a:p>
            <a:pPr marL="1085850" lvl="2" indent="-285750"/>
            <a:r>
              <a:rPr lang="en-US" i="1" dirty="0" smtClean="0">
                <a:solidFill>
                  <a:srgbClr val="FF6600"/>
                </a:solidFill>
              </a:rPr>
              <a:t>Example:</a:t>
            </a:r>
            <a:r>
              <a:rPr lang="en-US" dirty="0" smtClean="0">
                <a:solidFill>
                  <a:schemeClr val="tx1"/>
                </a:solidFill>
              </a:rPr>
              <a:t> “The student may not understand because the language and cultural context of the story is unfamiliar to him/her.”</a:t>
            </a:r>
          </a:p>
          <a:p>
            <a:pPr lvl="1" indent="-342900">
              <a:buFont typeface="+mj-lt"/>
              <a:buAutoNum type="arabicPeriod" startAt="2"/>
            </a:pPr>
            <a:r>
              <a:rPr lang="en-US" dirty="0" smtClean="0">
                <a:solidFill>
                  <a:srgbClr val="008000"/>
                </a:solidFill>
              </a:rPr>
              <a:t>Possible </a:t>
            </a:r>
            <a:r>
              <a:rPr lang="en-US" dirty="0">
                <a:solidFill>
                  <a:srgbClr val="008000"/>
                </a:solidFill>
              </a:rPr>
              <a:t>SPED Explanation</a:t>
            </a:r>
          </a:p>
          <a:p>
            <a:pPr marL="1085850" lvl="2"/>
            <a:r>
              <a:rPr lang="en-US" i="1" dirty="0" smtClean="0">
                <a:solidFill>
                  <a:srgbClr val="FF6600"/>
                </a:solidFill>
              </a:rPr>
              <a:t>Example:</a:t>
            </a:r>
            <a:r>
              <a:rPr lang="en-US" dirty="0" smtClean="0">
                <a:solidFill>
                  <a:schemeClr val="tx1"/>
                </a:solidFill>
              </a:rPr>
              <a:t> “The student may have difficulty understanding abstract vocabulary or may have limited memory capacity.”</a:t>
            </a:r>
          </a:p>
          <a:p>
            <a:pPr lvl="1" indent="-342900">
              <a:buFont typeface="+mj-lt"/>
              <a:buAutoNum type="arabicPeriod" startAt="2"/>
            </a:pPr>
            <a:endParaRPr lang="en-US" dirty="0" smtClean="0">
              <a:solidFill>
                <a:schemeClr val="tx1"/>
              </a:solidFill>
            </a:endParaRPr>
          </a:p>
          <a:p>
            <a:pPr marL="685800" lvl="1"/>
            <a:endParaRPr lang="en-US" dirty="0" smtClean="0">
              <a:solidFill>
                <a:srgbClr val="FF6600"/>
              </a:solidFill>
            </a:endParaRPr>
          </a:p>
          <a:p>
            <a:pPr marL="0" indent="0">
              <a:buNone/>
            </a:pPr>
            <a:r>
              <a:rPr lang="en-US" dirty="0">
                <a:solidFill>
                  <a:srgbClr val="5F2171"/>
                </a:solidFill>
              </a:rPr>
              <a:t>	</a:t>
            </a:r>
            <a:endParaRPr lang="en-US" dirty="0" smtClean="0">
              <a:solidFill>
                <a:srgbClr val="5F2171"/>
              </a:solidFill>
            </a:endParaRPr>
          </a:p>
          <a:p>
            <a:pPr marL="0" indent="0">
              <a:buNone/>
            </a:pPr>
            <a:endParaRPr lang="en-US" dirty="0" smtClean="0">
              <a:solidFill>
                <a:srgbClr val="5F2171"/>
              </a:solidFill>
            </a:endParaRPr>
          </a:p>
          <a:p>
            <a:pPr lvl="1">
              <a:buFont typeface="Arial"/>
              <a:buChar char="•"/>
            </a:pPr>
            <a:endParaRPr lang="en-US" dirty="0">
              <a:solidFill>
                <a:srgbClr val="5F2171"/>
              </a:solidFill>
            </a:endParaRPr>
          </a:p>
        </p:txBody>
      </p:sp>
    </p:spTree>
    <p:extLst>
      <p:ext uri="{BB962C8B-B14F-4D97-AF65-F5344CB8AC3E}">
        <p14:creationId xmlns:p14="http://schemas.microsoft.com/office/powerpoint/2010/main" val="1512194186"/>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
          <p:cNvSpPr>
            <a:spLocks noChangeArrowheads="1"/>
          </p:cNvSpPr>
          <p:nvPr/>
        </p:nvSpPr>
        <p:spPr bwMode="auto">
          <a:xfrm>
            <a:off x="304800" y="289560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charset="0"/>
              <a:buNone/>
            </a:pPr>
            <a:endParaRPr lang="en-US" sz="2800">
              <a:cs typeface="Rockwell Extra Bold" charset="0"/>
            </a:endParaRPr>
          </a:p>
          <a:p>
            <a:pPr marL="342900" indent="-342900">
              <a:spcBef>
                <a:spcPct val="20000"/>
              </a:spcBef>
              <a:buClr>
                <a:schemeClr val="folHlink"/>
              </a:buClr>
              <a:buSzPct val="60000"/>
              <a:buFont typeface="Wingdings" charset="0"/>
              <a:buNone/>
            </a:pPr>
            <a:r>
              <a:rPr lang="en-US" sz="5400">
                <a:cs typeface="Rockwell Extra Bold" charset="0"/>
              </a:rPr>
              <a:t>		</a:t>
            </a:r>
          </a:p>
        </p:txBody>
      </p:sp>
      <p:sp>
        <p:nvSpPr>
          <p:cNvPr id="46083" name="Rectangle 15"/>
          <p:cNvSpPr>
            <a:spLocks noChangeArrowheads="1"/>
          </p:cNvSpPr>
          <p:nvPr/>
        </p:nvSpPr>
        <p:spPr bwMode="auto">
          <a:xfrm>
            <a:off x="417402" y="1163350"/>
            <a:ext cx="6323141" cy="519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b="1" dirty="0">
                <a:solidFill>
                  <a:srgbClr val="008000"/>
                </a:solidFill>
                <a:cs typeface="Rockwell Extra Bold" charset="0"/>
              </a:rPr>
              <a:t>Step 1:</a:t>
            </a:r>
            <a:r>
              <a:rPr lang="en-US" sz="2400" b="1" dirty="0">
                <a:cs typeface="Rockwell Extra Bold" charset="0"/>
              </a:rPr>
              <a:t> School Environment</a:t>
            </a:r>
          </a:p>
          <a:p>
            <a:r>
              <a:rPr lang="en-US" sz="2400" dirty="0">
                <a:solidFill>
                  <a:srgbClr val="0000FF"/>
                </a:solidFill>
                <a:cs typeface="Rockwell Extra Bold" charset="0"/>
              </a:rPr>
              <a:t>Examine whether appropriate instruction for ELs is being implemented</a:t>
            </a:r>
          </a:p>
          <a:p>
            <a:endParaRPr lang="en-US" sz="2400" dirty="0">
              <a:cs typeface="Rockwell Extra Bold" charset="0"/>
            </a:endParaRPr>
          </a:p>
          <a:p>
            <a:r>
              <a:rPr lang="en-US" sz="2400" b="1" dirty="0">
                <a:solidFill>
                  <a:srgbClr val="008000"/>
                </a:solidFill>
                <a:cs typeface="Rockwell Extra Bold" charset="0"/>
              </a:rPr>
              <a:t>Step 2: </a:t>
            </a:r>
            <a:r>
              <a:rPr lang="en-US" sz="2400" b="1" dirty="0">
                <a:solidFill>
                  <a:srgbClr val="000000"/>
                </a:solidFill>
                <a:cs typeface="Rockwell Extra Bold" charset="0"/>
              </a:rPr>
              <a:t>Pre referral intervention or </a:t>
            </a:r>
            <a:r>
              <a:rPr lang="en-US" sz="2400" b="1" dirty="0" err="1">
                <a:solidFill>
                  <a:srgbClr val="000000"/>
                </a:solidFill>
                <a:cs typeface="Rockwell Extra Bold" charset="0"/>
              </a:rPr>
              <a:t>RtI</a:t>
            </a:r>
            <a:r>
              <a:rPr lang="en-US" sz="2400" b="1" dirty="0">
                <a:solidFill>
                  <a:srgbClr val="000000"/>
                </a:solidFill>
                <a:cs typeface="Rockwell Extra Bold" charset="0"/>
              </a:rPr>
              <a:t> </a:t>
            </a:r>
          </a:p>
          <a:p>
            <a:r>
              <a:rPr lang="en-US" sz="2400" dirty="0" smtClean="0">
                <a:solidFill>
                  <a:srgbClr val="0000FF"/>
                </a:solidFill>
                <a:cs typeface="Rockwell Extra Bold" charset="0"/>
              </a:rPr>
              <a:t>Determine </a:t>
            </a:r>
            <a:r>
              <a:rPr lang="en-US" sz="2400" dirty="0">
                <a:solidFill>
                  <a:srgbClr val="0000FF"/>
                </a:solidFill>
                <a:cs typeface="Rockwell Extra Bold" charset="0"/>
              </a:rPr>
              <a:t>if pre referral interventions </a:t>
            </a:r>
            <a:r>
              <a:rPr lang="en-US" sz="2400" dirty="0" smtClean="0">
                <a:solidFill>
                  <a:srgbClr val="0000FF"/>
                </a:solidFill>
                <a:cs typeface="Rockwell Extra Bold" charset="0"/>
              </a:rPr>
              <a:t>are appropriate, have been implemented, </a:t>
            </a:r>
            <a:r>
              <a:rPr lang="en-US" sz="2400" dirty="0">
                <a:solidFill>
                  <a:srgbClr val="0000FF"/>
                </a:solidFill>
                <a:cs typeface="Rockwell Extra Bold" charset="0"/>
              </a:rPr>
              <a:t>and documented over time</a:t>
            </a:r>
          </a:p>
          <a:p>
            <a:r>
              <a:rPr lang="en-US" sz="2400" dirty="0">
                <a:solidFill>
                  <a:srgbClr val="0F6FC6"/>
                </a:solidFill>
                <a:cs typeface="Rockwell Extra Bold" charset="0"/>
              </a:rPr>
              <a:t>	</a:t>
            </a:r>
          </a:p>
          <a:p>
            <a:r>
              <a:rPr lang="en-US" sz="2400" b="1" dirty="0">
                <a:solidFill>
                  <a:srgbClr val="008000"/>
                </a:solidFill>
                <a:cs typeface="Rockwell Extra Bold" charset="0"/>
              </a:rPr>
              <a:t>Step 3:</a:t>
            </a:r>
            <a:r>
              <a:rPr lang="en-US" sz="2400" b="1" dirty="0">
                <a:solidFill>
                  <a:srgbClr val="000000"/>
                </a:solidFill>
                <a:cs typeface="Rockwell Extra Bold" charset="0"/>
              </a:rPr>
              <a:t> Referral to Special Education</a:t>
            </a:r>
          </a:p>
          <a:p>
            <a:r>
              <a:rPr lang="en-US" sz="2400" dirty="0" smtClean="0">
                <a:solidFill>
                  <a:srgbClr val="0000FF"/>
                </a:solidFill>
                <a:cs typeface="Rockwell Extra Bold" charset="0"/>
              </a:rPr>
              <a:t>Assess </a:t>
            </a:r>
            <a:r>
              <a:rPr lang="en-US" sz="2400" dirty="0">
                <a:solidFill>
                  <a:srgbClr val="0000FF"/>
                </a:solidFill>
                <a:cs typeface="Rockwell Extra Bold" charset="0"/>
              </a:rPr>
              <a:t>in native language &amp; English and other </a:t>
            </a:r>
            <a:r>
              <a:rPr lang="en-US" sz="2400" dirty="0" smtClean="0">
                <a:solidFill>
                  <a:srgbClr val="0000FF"/>
                </a:solidFill>
                <a:cs typeface="Rockwell Extra Bold" charset="0"/>
              </a:rPr>
              <a:t>best </a:t>
            </a:r>
            <a:r>
              <a:rPr lang="en-US" sz="2400" dirty="0">
                <a:solidFill>
                  <a:srgbClr val="0000FF"/>
                </a:solidFill>
                <a:cs typeface="Rockwell Extra Bold" charset="0"/>
              </a:rPr>
              <a:t>practices for bilingual assessment  to rule </a:t>
            </a:r>
            <a:r>
              <a:rPr lang="en-US" sz="2400" dirty="0" smtClean="0">
                <a:solidFill>
                  <a:srgbClr val="0000FF"/>
                </a:solidFill>
                <a:cs typeface="Rockwell Extra Bold" charset="0"/>
              </a:rPr>
              <a:t>out </a:t>
            </a:r>
            <a:r>
              <a:rPr lang="en-US" sz="2400" dirty="0">
                <a:solidFill>
                  <a:srgbClr val="0000FF"/>
                </a:solidFill>
                <a:cs typeface="Rockwell Extra Bold" charset="0"/>
              </a:rPr>
              <a:t>language difference versus disability</a:t>
            </a:r>
            <a:r>
              <a:rPr lang="en-US" sz="2400" dirty="0">
                <a:solidFill>
                  <a:srgbClr val="FF0000"/>
                </a:solidFill>
                <a:cs typeface="Rockwell Extra Bold" charset="0"/>
              </a:rPr>
              <a:t> </a:t>
            </a:r>
            <a:endParaRPr lang="en-US" sz="2400" b="1" dirty="0">
              <a:solidFill>
                <a:srgbClr val="FF0000"/>
              </a:solidFill>
              <a:cs typeface="Rockwell Extra Bold" charset="0"/>
            </a:endParaRPr>
          </a:p>
          <a:p>
            <a:r>
              <a:rPr lang="en-US" sz="2400" dirty="0">
                <a:latin typeface="Rockwell" charset="0"/>
                <a:cs typeface="Rockwell Extra Bold" charset="0"/>
              </a:rPr>
              <a:t>  </a:t>
            </a:r>
            <a:r>
              <a:rPr lang="en-US" sz="2400" dirty="0" smtClean="0">
                <a:latin typeface="Rockwell" charset="0"/>
                <a:cs typeface="Rockwell Extra Bold" charset="0"/>
              </a:rPr>
              <a:t>          </a:t>
            </a:r>
            <a:endParaRPr lang="en-US" sz="2400" dirty="0">
              <a:solidFill>
                <a:schemeClr val="tx2"/>
              </a:solidFill>
              <a:latin typeface="Rockwell" charset="0"/>
              <a:cs typeface="Rockwell Extra Bold" charset="0"/>
            </a:endParaRPr>
          </a:p>
        </p:txBody>
      </p:sp>
      <p:sp>
        <p:nvSpPr>
          <p:cNvPr id="46084" name="TextBox 9"/>
          <p:cNvSpPr txBox="1">
            <a:spLocks noChangeArrowheads="1"/>
          </p:cNvSpPr>
          <p:nvPr/>
        </p:nvSpPr>
        <p:spPr bwMode="auto">
          <a:xfrm>
            <a:off x="1589681" y="381001"/>
            <a:ext cx="6118944" cy="646113"/>
          </a:xfrm>
          <a:prstGeom prst="rect">
            <a:avLst/>
          </a:prstGeom>
          <a:solidFill>
            <a:schemeClr val="bg1">
              <a:lumMod val="85000"/>
            </a:schemeClr>
          </a:solidFill>
          <a:ln>
            <a:noFill/>
          </a:ln>
          <a:extLst/>
        </p:spPr>
        <p:txBody>
          <a:bodyPr wrap="square">
            <a:spAutoFit/>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pPr algn="ctr" eaLnBrk="1" hangingPunct="1"/>
            <a:r>
              <a:rPr lang="en-US" sz="3600" b="1" dirty="0">
                <a:solidFill>
                  <a:srgbClr val="9D3E00"/>
                </a:solidFill>
                <a:latin typeface="Rockwell" charset="0"/>
                <a:cs typeface="Rockwell" charset="0"/>
              </a:rPr>
              <a:t>Pre Referral Steps for ELs</a:t>
            </a:r>
            <a:endParaRPr lang="en-US" dirty="0">
              <a:solidFill>
                <a:srgbClr val="9D3E00"/>
              </a:solidFill>
              <a:cs typeface="Rockwell Extra Bold" charset="0"/>
            </a:endParaRPr>
          </a:p>
        </p:txBody>
      </p:sp>
      <p:sp>
        <p:nvSpPr>
          <p:cNvPr id="8" name="Slide Number Placeholder 3"/>
          <p:cNvSpPr txBox="1">
            <a:spLocks/>
          </p:cNvSpPr>
          <p:nvPr/>
        </p:nvSpPr>
        <p:spPr>
          <a:xfrm>
            <a:off x="8534400" y="5715000"/>
            <a:ext cx="609600" cy="381000"/>
          </a:xfrm>
          <a:prstGeom prst="bracketPair">
            <a:avLst>
              <a:gd name="adj" fmla="val 17949"/>
            </a:avLst>
          </a:prstGeom>
          <a:noFill/>
          <a:ln w="19050">
            <a:solidFill>
              <a:srgbClr val="FFFFFF"/>
            </a:solidFill>
          </a:ln>
          <a:extLst>
            <a:ext uri="{909E8E84-426E-40DD-AFC4-6F175D3DCCD1}">
              <a14:hiddenFill xmlns:a14="http://schemas.microsoft.com/office/drawing/2010/main">
                <a:solidFill>
                  <a:srgbClr val="FFFFFF"/>
                </a:solidFill>
              </a14:hiddenFill>
            </a:ext>
          </a:extLst>
        </p:spPr>
        <p:txBody>
          <a:bodyPr vert="horz" lIns="0" tIns="0" rIns="0" bIns="0" rtlCol="0" anchor="ctr"/>
          <a:lstStyle>
            <a:defPPr>
              <a:defRPr lang="en-US"/>
            </a:defPPr>
            <a:lvl1pPr marL="0" algn="ctr" defTabSz="914400" rtl="0" eaLnBrk="0" latinLnBrk="0" hangingPunct="0">
              <a:defRPr sz="2600" kern="1200">
                <a:solidFill>
                  <a:schemeClr val="tx1"/>
                </a:solidFill>
                <a:latin typeface="Verdana" charset="0"/>
                <a:ea typeface="ＭＳ Ｐゴシック" charset="0"/>
                <a:cs typeface="ＭＳ Ｐゴシック" charset="0"/>
              </a:defRPr>
            </a:lvl1pPr>
            <a:lvl2pPr marL="742950" indent="-285750" algn="l" defTabSz="914400" rtl="0" eaLnBrk="0" latinLnBrk="0" hangingPunct="0">
              <a:defRPr sz="2600" kern="1200">
                <a:solidFill>
                  <a:schemeClr val="tx1"/>
                </a:solidFill>
                <a:latin typeface="Verdana" charset="0"/>
                <a:ea typeface="ＭＳ Ｐゴシック" charset="0"/>
                <a:cs typeface="+mn-cs"/>
              </a:defRPr>
            </a:lvl2pPr>
            <a:lvl3pPr marL="1143000" indent="-228600" algn="l" defTabSz="914400" rtl="0" eaLnBrk="0" latinLnBrk="0" hangingPunct="0">
              <a:defRPr sz="2600" kern="1200">
                <a:solidFill>
                  <a:schemeClr val="tx1"/>
                </a:solidFill>
                <a:latin typeface="Verdana" charset="0"/>
                <a:ea typeface="ＭＳ Ｐゴシック" charset="0"/>
                <a:cs typeface="+mn-cs"/>
              </a:defRPr>
            </a:lvl3pPr>
            <a:lvl4pPr marL="1600200" indent="-228600" algn="l" defTabSz="914400" rtl="0" eaLnBrk="0" latinLnBrk="0" hangingPunct="0">
              <a:defRPr sz="2600" kern="1200">
                <a:solidFill>
                  <a:schemeClr val="tx1"/>
                </a:solidFill>
                <a:latin typeface="Verdana" charset="0"/>
                <a:ea typeface="ＭＳ Ｐゴシック" charset="0"/>
                <a:cs typeface="+mn-cs"/>
              </a:defRPr>
            </a:lvl4pPr>
            <a:lvl5pPr marL="2057400" indent="-228600" algn="l" defTabSz="914400" rtl="0" eaLnBrk="0" latinLnBrk="0" hangingPunct="0">
              <a:defRPr sz="2600" kern="1200">
                <a:solidFill>
                  <a:schemeClr val="tx1"/>
                </a:solidFill>
                <a:latin typeface="Verdana" charset="0"/>
                <a:ea typeface="ＭＳ Ｐゴシック" charset="0"/>
                <a:cs typeface="+mn-cs"/>
              </a:defRPr>
            </a:lvl5pPr>
            <a:lvl6pPr marL="25146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6pPr>
            <a:lvl7pPr marL="29718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7pPr>
            <a:lvl8pPr marL="34290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8pPr>
            <a:lvl9pPr marL="38862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9pPr>
          </a:lstStyle>
          <a:p>
            <a:pPr eaLnBrk="1" hangingPunct="1"/>
            <a:fld id="{ECEB459F-C3E3-6F45-A222-83CA16943641}" type="slidenum">
              <a:rPr lang="en-US" sz="1600" smtClean="0">
                <a:cs typeface="Rockwell Extra Bold" charset="0"/>
              </a:rPr>
              <a:pPr eaLnBrk="1" hangingPunct="1"/>
              <a:t>23</a:t>
            </a:fld>
            <a:endParaRPr lang="en-US" sz="1600" dirty="0">
              <a:cs typeface="Rockwell Extra Bold" charset="0"/>
            </a:endParaRPr>
          </a:p>
        </p:txBody>
      </p:sp>
      <p:sp>
        <p:nvSpPr>
          <p:cNvPr id="2" name="Footer Placeholder 1"/>
          <p:cNvSpPr>
            <a:spLocks noGrp="1"/>
          </p:cNvSpPr>
          <p:nvPr>
            <p:ph type="ftr" sz="quarter" idx="11"/>
          </p:nvPr>
        </p:nvSpPr>
        <p:spPr>
          <a:xfrm>
            <a:off x="4952548" y="6363111"/>
            <a:ext cx="3490046" cy="365125"/>
          </a:xfrm>
        </p:spPr>
        <p:txBody>
          <a:bodyPr/>
          <a:lstStyle/>
          <a:p>
            <a:r>
              <a:rPr lang="en-US" dirty="0" smtClean="0"/>
              <a:t>Adapted from </a:t>
            </a:r>
            <a:r>
              <a:rPr lang="en-US" dirty="0" err="1" smtClean="0"/>
              <a:t>Jarice</a:t>
            </a:r>
            <a:r>
              <a:rPr lang="en-US" dirty="0" smtClean="0"/>
              <a:t> Butterfield, Ph. D. 2014</a:t>
            </a:r>
            <a:endParaRPr lang="en-US" dirty="0"/>
          </a:p>
        </p:txBody>
      </p:sp>
    </p:spTree>
    <p:extLst>
      <p:ext uri="{BB962C8B-B14F-4D97-AF65-F5344CB8AC3E}">
        <p14:creationId xmlns:p14="http://schemas.microsoft.com/office/powerpoint/2010/main" val="218443692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10"/>
          <p:cNvSpPr>
            <a:spLocks noChangeArrowheads="1"/>
          </p:cNvSpPr>
          <p:nvPr/>
        </p:nvSpPr>
        <p:spPr bwMode="auto">
          <a:xfrm>
            <a:off x="304800" y="28956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charset="0"/>
              <a:buNone/>
            </a:pPr>
            <a:endParaRPr lang="en-US" sz="2800">
              <a:cs typeface="Rockwell Extra Bold" charset="0"/>
            </a:endParaRPr>
          </a:p>
          <a:p>
            <a:pPr marL="342900" indent="-342900">
              <a:spcBef>
                <a:spcPct val="20000"/>
              </a:spcBef>
              <a:buClr>
                <a:schemeClr val="folHlink"/>
              </a:buClr>
              <a:buSzPct val="60000"/>
              <a:buFont typeface="Wingdings" charset="0"/>
              <a:buNone/>
            </a:pPr>
            <a:r>
              <a:rPr lang="en-US" sz="5400">
                <a:cs typeface="Rockwell Extra Bold" charset="0"/>
              </a:rPr>
              <a:t>		</a:t>
            </a:r>
          </a:p>
        </p:txBody>
      </p:sp>
      <p:sp>
        <p:nvSpPr>
          <p:cNvPr id="37891" name="Rectangle 15"/>
          <p:cNvSpPr>
            <a:spLocks noChangeArrowheads="1"/>
          </p:cNvSpPr>
          <p:nvPr/>
        </p:nvSpPr>
        <p:spPr bwMode="auto">
          <a:xfrm>
            <a:off x="452926" y="1465290"/>
            <a:ext cx="6127823" cy="4630710"/>
          </a:xfrm>
          <a:prstGeom prst="rect">
            <a:avLst/>
          </a:prstGeom>
          <a:solidFill>
            <a:schemeClr val="accent5">
              <a:lumMod val="20000"/>
              <a:lumOff val="80000"/>
            </a:schemeClr>
          </a:solidFill>
          <a:ln>
            <a:noFill/>
          </a:ln>
          <a:extLst/>
        </p:spPr>
        <p:txBody>
          <a:bodyPr/>
          <a:lstStyle/>
          <a:p>
            <a:pPr marL="514350" indent="-514350">
              <a:buClr>
                <a:srgbClr val="FF0000"/>
              </a:buClr>
              <a:buFont typeface="Arial"/>
              <a:buChar char="•"/>
              <a:defRPr/>
            </a:pPr>
            <a:r>
              <a:rPr lang="en-US" sz="2400" dirty="0" smtClean="0">
                <a:cs typeface="Rockwell Extra Bold" charset="0"/>
              </a:rPr>
              <a:t>ELD </a:t>
            </a:r>
            <a:r>
              <a:rPr lang="en-US" sz="2400" dirty="0">
                <a:cs typeface="Rockwell Extra Bold" charset="0"/>
              </a:rPr>
              <a:t>instruction </a:t>
            </a:r>
            <a:r>
              <a:rPr lang="en-US" sz="2400" dirty="0" smtClean="0">
                <a:cs typeface="Rockwell Extra Bold" charset="0"/>
              </a:rPr>
              <a:t>continues until </a:t>
            </a:r>
            <a:r>
              <a:rPr lang="en-US" sz="2400" dirty="0">
                <a:cs typeface="Rockwell Extra Bold" charset="0"/>
              </a:rPr>
              <a:t>student reaches a </a:t>
            </a:r>
            <a:r>
              <a:rPr lang="en-US" sz="2400" dirty="0">
                <a:solidFill>
                  <a:srgbClr val="0000FF"/>
                </a:solidFill>
                <a:cs typeface="Rockwell Extra Bold" charset="0"/>
              </a:rPr>
              <a:t>level 4</a:t>
            </a:r>
            <a:r>
              <a:rPr lang="en-US" sz="2400" dirty="0">
                <a:cs typeface="Rockwell Extra Bold" charset="0"/>
              </a:rPr>
              <a:t> and possibly </a:t>
            </a:r>
            <a:r>
              <a:rPr lang="en-US" sz="2400" dirty="0" smtClean="0">
                <a:solidFill>
                  <a:srgbClr val="0000FF"/>
                </a:solidFill>
                <a:cs typeface="Rockwell Extra Bold" charset="0"/>
              </a:rPr>
              <a:t>level 5</a:t>
            </a:r>
            <a:endParaRPr lang="en-US" sz="2400" dirty="0">
              <a:solidFill>
                <a:srgbClr val="0000FF"/>
              </a:solidFill>
              <a:cs typeface="Rockwell Extra Bold" charset="0"/>
            </a:endParaRPr>
          </a:p>
          <a:p>
            <a:pPr marL="514350" indent="-514350">
              <a:buClr>
                <a:srgbClr val="FF0000"/>
              </a:buClr>
              <a:buFont typeface="Arial"/>
              <a:buChar char="•"/>
              <a:defRPr/>
            </a:pPr>
            <a:r>
              <a:rPr lang="en-US" sz="2400" dirty="0" smtClean="0">
                <a:cs typeface="Rockwell Extra Bold" charset="0"/>
              </a:rPr>
              <a:t>Instruction </a:t>
            </a:r>
            <a:r>
              <a:rPr lang="en-US" sz="2400" dirty="0">
                <a:cs typeface="Rockwell Extra Bold" charset="0"/>
              </a:rPr>
              <a:t>should emphasize </a:t>
            </a:r>
            <a:r>
              <a:rPr lang="en-US" sz="2400" dirty="0" smtClean="0">
                <a:solidFill>
                  <a:srgbClr val="0000FF"/>
                </a:solidFill>
                <a:cs typeface="Rockwell Extra Bold" charset="0"/>
              </a:rPr>
              <a:t>listening, </a:t>
            </a:r>
            <a:r>
              <a:rPr lang="en-US" sz="2400" dirty="0">
                <a:solidFill>
                  <a:srgbClr val="0000FF"/>
                </a:solidFill>
                <a:cs typeface="Rockwell Extra Bold" charset="0"/>
              </a:rPr>
              <a:t>speaking, </a:t>
            </a:r>
            <a:r>
              <a:rPr lang="en-US" sz="2400" dirty="0" smtClean="0">
                <a:solidFill>
                  <a:srgbClr val="0000FF"/>
                </a:solidFill>
                <a:cs typeface="Rockwell Extra Bold" charset="0"/>
              </a:rPr>
              <a:t>reading </a:t>
            </a:r>
            <a:r>
              <a:rPr lang="en-US" sz="2400" dirty="0">
                <a:solidFill>
                  <a:srgbClr val="0000FF"/>
                </a:solidFill>
                <a:cs typeface="Rockwell Extra Bold" charset="0"/>
              </a:rPr>
              <a:t>&amp; </a:t>
            </a:r>
            <a:r>
              <a:rPr lang="en-US" sz="2400" dirty="0" smtClean="0">
                <a:solidFill>
                  <a:srgbClr val="0000FF"/>
                </a:solidFill>
                <a:cs typeface="Rockwell Extra Bold" charset="0"/>
              </a:rPr>
              <a:t>writing</a:t>
            </a:r>
          </a:p>
          <a:p>
            <a:pPr marL="514350" indent="-514350">
              <a:buClr>
                <a:srgbClr val="FF0000"/>
              </a:buClr>
              <a:buFont typeface="Arial"/>
              <a:buChar char="•"/>
              <a:defRPr/>
            </a:pPr>
            <a:r>
              <a:rPr lang="en-US" sz="2400" dirty="0" smtClean="0">
                <a:cs typeface="Rockwell Extra Bold" charset="0"/>
              </a:rPr>
              <a:t>Instruction explicitly teaches </a:t>
            </a:r>
            <a:r>
              <a:rPr lang="en-US" sz="2400" dirty="0" smtClean="0">
                <a:solidFill>
                  <a:srgbClr val="0000FF"/>
                </a:solidFill>
                <a:cs typeface="Rockwell Extra Bold" charset="0"/>
              </a:rPr>
              <a:t>vocabulary, syntax, grammar, language &amp; content functions</a:t>
            </a:r>
          </a:p>
          <a:p>
            <a:pPr marL="514350" indent="-514350">
              <a:buClr>
                <a:srgbClr val="FF0000"/>
              </a:buClr>
              <a:buFont typeface="Arial"/>
              <a:buChar char="•"/>
              <a:defRPr/>
            </a:pPr>
            <a:r>
              <a:rPr lang="en-US" sz="2400" dirty="0" smtClean="0">
                <a:cs typeface="Rockwell Extra Bold" charset="0"/>
              </a:rPr>
              <a:t>Instruction integrates </a:t>
            </a:r>
            <a:r>
              <a:rPr lang="en-US" sz="2400" dirty="0" smtClean="0">
                <a:solidFill>
                  <a:srgbClr val="0000FF"/>
                </a:solidFill>
                <a:cs typeface="Rockwell Extra Bold" charset="0"/>
              </a:rPr>
              <a:t>meaningful and interactive activities </a:t>
            </a:r>
            <a:r>
              <a:rPr lang="en-US" sz="2400" dirty="0" smtClean="0">
                <a:cs typeface="Rockwell Extra Bold" charset="0"/>
              </a:rPr>
              <a:t>via </a:t>
            </a:r>
            <a:r>
              <a:rPr lang="en-US" sz="2400" dirty="0" smtClean="0">
                <a:solidFill>
                  <a:srgbClr val="0000FF"/>
                </a:solidFill>
                <a:cs typeface="Rockwell Extra Bold" charset="0"/>
              </a:rPr>
              <a:t>explicit and direct teaching of academic &amp; conversational language </a:t>
            </a:r>
            <a:endParaRPr lang="en-US" sz="2400" dirty="0">
              <a:solidFill>
                <a:srgbClr val="0000FF"/>
              </a:solidFill>
              <a:cs typeface="Rockwell Extra Bold" charset="0"/>
            </a:endParaRPr>
          </a:p>
          <a:p>
            <a:pPr>
              <a:buClr>
                <a:srgbClr val="FF0000"/>
              </a:buClr>
              <a:defRPr/>
            </a:pPr>
            <a:endParaRPr lang="en-US" sz="2400" dirty="0" smtClean="0">
              <a:solidFill>
                <a:srgbClr val="FF0000"/>
              </a:solidFill>
              <a:latin typeface="Rockwell" charset="0"/>
              <a:cs typeface="Rockwell Extra Bold" charset="0"/>
            </a:endParaRPr>
          </a:p>
          <a:p>
            <a:pPr>
              <a:buClr>
                <a:srgbClr val="FF0000"/>
              </a:buClr>
              <a:defRPr/>
            </a:pPr>
            <a:endParaRPr lang="en-US" sz="2400" dirty="0" smtClean="0">
              <a:solidFill>
                <a:srgbClr val="FF0000"/>
              </a:solidFill>
              <a:latin typeface="Rockwell" charset="0"/>
              <a:cs typeface="Rockwell Extra Bold" charset="0"/>
            </a:endParaRPr>
          </a:p>
          <a:p>
            <a:pPr algn="r">
              <a:buClr>
                <a:srgbClr val="FF0000"/>
              </a:buClr>
              <a:defRPr/>
            </a:pPr>
            <a:r>
              <a:rPr lang="en-US" dirty="0" smtClean="0">
                <a:solidFill>
                  <a:srgbClr val="FF0000"/>
                </a:solidFill>
                <a:latin typeface="Rockwell" charset="0"/>
                <a:cs typeface="Rockwell Extra Bold" charset="0"/>
              </a:rPr>
              <a:t>Saunders </a:t>
            </a:r>
            <a:r>
              <a:rPr lang="en-US" dirty="0">
                <a:solidFill>
                  <a:srgbClr val="FF0000"/>
                </a:solidFill>
                <a:latin typeface="Rockwell" charset="0"/>
                <a:cs typeface="Rockwell Extra Bold" charset="0"/>
              </a:rPr>
              <a:t>&amp; </a:t>
            </a:r>
            <a:r>
              <a:rPr lang="en-US" dirty="0" err="1">
                <a:solidFill>
                  <a:srgbClr val="FF0000"/>
                </a:solidFill>
                <a:latin typeface="Rockwell" charset="0"/>
                <a:cs typeface="Rockwell Extra Bold" charset="0"/>
              </a:rPr>
              <a:t>Marcelleti</a:t>
            </a:r>
            <a:r>
              <a:rPr lang="en-US" dirty="0">
                <a:solidFill>
                  <a:srgbClr val="FF0000"/>
                </a:solidFill>
                <a:latin typeface="Rockwell" charset="0"/>
                <a:cs typeface="Rockwell Extra Bold" charset="0"/>
              </a:rPr>
              <a:t>, 2013</a:t>
            </a:r>
          </a:p>
          <a:p>
            <a:pPr lvl="1">
              <a:lnSpc>
                <a:spcPct val="250000"/>
              </a:lnSpc>
              <a:defRPr/>
            </a:pPr>
            <a:endParaRPr lang="en-US" dirty="0">
              <a:solidFill>
                <a:schemeClr val="accent1"/>
              </a:solidFill>
              <a:latin typeface="Rockwell" charset="0"/>
              <a:cs typeface="Rockwell Extra Bold" charset="0"/>
            </a:endParaRPr>
          </a:p>
          <a:p>
            <a:pPr lvl="1">
              <a:defRPr/>
            </a:pPr>
            <a:endParaRPr lang="en-US" sz="2000" dirty="0">
              <a:solidFill>
                <a:srgbClr val="FF0000"/>
              </a:solidFill>
              <a:latin typeface="Rockwell" charset="0"/>
              <a:cs typeface="Rockwell Extra Bold" charset="0"/>
            </a:endParaRPr>
          </a:p>
          <a:p>
            <a:pPr lvl="1">
              <a:defRPr/>
            </a:pPr>
            <a:endParaRPr lang="en-US" dirty="0">
              <a:latin typeface="Rockwell" charset="0"/>
              <a:cs typeface="Rockwell Extra Bold" charset="0"/>
            </a:endParaRPr>
          </a:p>
        </p:txBody>
      </p:sp>
      <p:sp>
        <p:nvSpPr>
          <p:cNvPr id="47110" name="TextBox 9"/>
          <p:cNvSpPr txBox="1">
            <a:spLocks noChangeArrowheads="1"/>
          </p:cNvSpPr>
          <p:nvPr/>
        </p:nvSpPr>
        <p:spPr bwMode="auto">
          <a:xfrm>
            <a:off x="770335" y="475456"/>
            <a:ext cx="7315200" cy="707886"/>
          </a:xfrm>
          <a:prstGeom prst="rect">
            <a:avLst/>
          </a:prstGeom>
          <a:solidFill>
            <a:srgbClr val="D9D9D9"/>
          </a:solidFill>
          <a:ln>
            <a:noFill/>
          </a:ln>
          <a:extLst/>
        </p:spPr>
        <p:txBody>
          <a:bodyPr>
            <a:spAutoFit/>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pPr algn="ctr" eaLnBrk="1" hangingPunct="1"/>
            <a:r>
              <a:rPr lang="en-US" sz="4000" b="1" dirty="0" smtClean="0">
                <a:solidFill>
                  <a:srgbClr val="FF0000"/>
                </a:solidFill>
                <a:latin typeface="+mn-lt"/>
                <a:cs typeface="Rockwell" charset="0"/>
              </a:rPr>
              <a:t>It is important for ELs that…</a:t>
            </a:r>
            <a:endParaRPr lang="en-US" sz="4000" dirty="0">
              <a:solidFill>
                <a:srgbClr val="FF0000"/>
              </a:solidFill>
              <a:latin typeface="+mn-lt"/>
              <a:cs typeface="Rockwell Extra Bold" charset="0"/>
            </a:endParaRPr>
          </a:p>
        </p:txBody>
      </p:sp>
      <p:sp>
        <p:nvSpPr>
          <p:cNvPr id="8" name="Slide Number Placeholder 3"/>
          <p:cNvSpPr txBox="1">
            <a:spLocks/>
          </p:cNvSpPr>
          <p:nvPr/>
        </p:nvSpPr>
        <p:spPr>
          <a:xfrm>
            <a:off x="8534400" y="5715000"/>
            <a:ext cx="609600" cy="381000"/>
          </a:xfrm>
          <a:prstGeom prst="bracketPair">
            <a:avLst>
              <a:gd name="adj" fmla="val 17949"/>
            </a:avLst>
          </a:prstGeom>
          <a:noFill/>
          <a:ln w="19050">
            <a:solidFill>
              <a:srgbClr val="FFFFFF"/>
            </a:solidFill>
          </a:ln>
          <a:extLst>
            <a:ext uri="{909E8E84-426E-40DD-AFC4-6F175D3DCCD1}">
              <a14:hiddenFill xmlns:a14="http://schemas.microsoft.com/office/drawing/2010/main">
                <a:solidFill>
                  <a:srgbClr val="FFFFFF"/>
                </a:solidFill>
              </a14:hiddenFill>
            </a:ext>
          </a:extLst>
        </p:spPr>
        <p:txBody>
          <a:bodyPr vert="horz" lIns="0" tIns="0" rIns="0" bIns="0" rtlCol="0" anchor="ctr"/>
          <a:lstStyle>
            <a:defPPr>
              <a:defRPr lang="en-US"/>
            </a:defPPr>
            <a:lvl1pPr marL="0" algn="ctr" defTabSz="914400" rtl="0" eaLnBrk="0" latinLnBrk="0" hangingPunct="0">
              <a:defRPr sz="2600" kern="1200">
                <a:solidFill>
                  <a:schemeClr val="tx1"/>
                </a:solidFill>
                <a:latin typeface="Verdana" charset="0"/>
                <a:ea typeface="ＭＳ Ｐゴシック" charset="0"/>
                <a:cs typeface="ＭＳ Ｐゴシック" charset="0"/>
              </a:defRPr>
            </a:lvl1pPr>
            <a:lvl2pPr marL="742950" indent="-285750" algn="l" defTabSz="914400" rtl="0" eaLnBrk="0" latinLnBrk="0" hangingPunct="0">
              <a:defRPr sz="2600" kern="1200">
                <a:solidFill>
                  <a:schemeClr val="tx1"/>
                </a:solidFill>
                <a:latin typeface="Verdana" charset="0"/>
                <a:ea typeface="ＭＳ Ｐゴシック" charset="0"/>
                <a:cs typeface="+mn-cs"/>
              </a:defRPr>
            </a:lvl2pPr>
            <a:lvl3pPr marL="1143000" indent="-228600" algn="l" defTabSz="914400" rtl="0" eaLnBrk="0" latinLnBrk="0" hangingPunct="0">
              <a:defRPr sz="2600" kern="1200">
                <a:solidFill>
                  <a:schemeClr val="tx1"/>
                </a:solidFill>
                <a:latin typeface="Verdana" charset="0"/>
                <a:ea typeface="ＭＳ Ｐゴシック" charset="0"/>
                <a:cs typeface="+mn-cs"/>
              </a:defRPr>
            </a:lvl3pPr>
            <a:lvl4pPr marL="1600200" indent="-228600" algn="l" defTabSz="914400" rtl="0" eaLnBrk="0" latinLnBrk="0" hangingPunct="0">
              <a:defRPr sz="2600" kern="1200">
                <a:solidFill>
                  <a:schemeClr val="tx1"/>
                </a:solidFill>
                <a:latin typeface="Verdana" charset="0"/>
                <a:ea typeface="ＭＳ Ｐゴシック" charset="0"/>
                <a:cs typeface="+mn-cs"/>
              </a:defRPr>
            </a:lvl4pPr>
            <a:lvl5pPr marL="2057400" indent="-228600" algn="l" defTabSz="914400" rtl="0" eaLnBrk="0" latinLnBrk="0" hangingPunct="0">
              <a:defRPr sz="2600" kern="1200">
                <a:solidFill>
                  <a:schemeClr val="tx1"/>
                </a:solidFill>
                <a:latin typeface="Verdana" charset="0"/>
                <a:ea typeface="ＭＳ Ｐゴシック" charset="0"/>
                <a:cs typeface="+mn-cs"/>
              </a:defRPr>
            </a:lvl5pPr>
            <a:lvl6pPr marL="25146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6pPr>
            <a:lvl7pPr marL="29718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7pPr>
            <a:lvl8pPr marL="34290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8pPr>
            <a:lvl9pPr marL="38862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9pPr>
          </a:lstStyle>
          <a:p>
            <a:pPr eaLnBrk="1" hangingPunct="1"/>
            <a:fld id="{ECEB459F-C3E3-6F45-A222-83CA16943641}" type="slidenum">
              <a:rPr lang="en-US" sz="1600" smtClean="0">
                <a:cs typeface="Rockwell Extra Bold" charset="0"/>
              </a:rPr>
              <a:pPr eaLnBrk="1" hangingPunct="1"/>
              <a:t>24</a:t>
            </a:fld>
            <a:endParaRPr lang="en-US" sz="1600" dirty="0">
              <a:cs typeface="Rockwell Extra Bold" charset="0"/>
            </a:endParaRPr>
          </a:p>
        </p:txBody>
      </p:sp>
    </p:spTree>
    <p:extLst>
      <p:ext uri="{BB962C8B-B14F-4D97-AF65-F5344CB8AC3E}">
        <p14:creationId xmlns:p14="http://schemas.microsoft.com/office/powerpoint/2010/main" val="262659294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10"/>
          <p:cNvSpPr>
            <a:spLocks noChangeArrowheads="1"/>
          </p:cNvSpPr>
          <p:nvPr/>
        </p:nvSpPr>
        <p:spPr bwMode="auto">
          <a:xfrm>
            <a:off x="304800" y="289560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charset="0"/>
              <a:buNone/>
            </a:pPr>
            <a:endParaRPr lang="en-US" sz="2800">
              <a:cs typeface="Rockwell Extra Bold" charset="0"/>
            </a:endParaRPr>
          </a:p>
          <a:p>
            <a:pPr marL="342900" indent="-342900">
              <a:spcBef>
                <a:spcPct val="20000"/>
              </a:spcBef>
              <a:buClr>
                <a:schemeClr val="folHlink"/>
              </a:buClr>
              <a:buSzPct val="60000"/>
              <a:buFont typeface="Wingdings" charset="0"/>
              <a:buNone/>
            </a:pPr>
            <a:r>
              <a:rPr lang="en-US" sz="5400">
                <a:cs typeface="Rockwell Extra Bold" charset="0"/>
              </a:rPr>
              <a:t>		</a:t>
            </a:r>
          </a:p>
        </p:txBody>
      </p:sp>
      <p:sp>
        <p:nvSpPr>
          <p:cNvPr id="37891" name="Rectangle 15"/>
          <p:cNvSpPr>
            <a:spLocks noChangeArrowheads="1"/>
          </p:cNvSpPr>
          <p:nvPr/>
        </p:nvSpPr>
        <p:spPr bwMode="auto">
          <a:xfrm>
            <a:off x="390761" y="1749739"/>
            <a:ext cx="6198870" cy="4360076"/>
          </a:xfrm>
          <a:prstGeom prst="rect">
            <a:avLst/>
          </a:prstGeom>
          <a:solidFill>
            <a:schemeClr val="bg1">
              <a:lumMod val="95000"/>
            </a:schemeClr>
          </a:solidFill>
          <a:ln>
            <a:noFill/>
          </a:ln>
          <a:extLst/>
        </p:spPr>
        <p:txBody>
          <a:bodyPr/>
          <a:lstStyle/>
          <a:p>
            <a:pPr marL="514350" indent="-514350">
              <a:buClr>
                <a:srgbClr val="FF0000"/>
              </a:buClr>
              <a:buFont typeface="Arial"/>
              <a:buChar char="•"/>
              <a:defRPr/>
            </a:pPr>
            <a:r>
              <a:rPr lang="en-US" sz="2400" dirty="0">
                <a:latin typeface="Rockwell" charset="0"/>
                <a:cs typeface="Rockwell Extra Bold" charset="0"/>
              </a:rPr>
              <a:t>Provide students </a:t>
            </a:r>
            <a:r>
              <a:rPr lang="en-US" sz="2400" b="1" dirty="0">
                <a:solidFill>
                  <a:srgbClr val="0000FF"/>
                </a:solidFill>
                <a:latin typeface="Rockwell" charset="0"/>
                <a:cs typeface="Rockwell Extra Bold" charset="0"/>
              </a:rPr>
              <a:t>corrective feedback </a:t>
            </a:r>
            <a:r>
              <a:rPr lang="en-US" sz="2400" dirty="0">
                <a:latin typeface="Rockwell" charset="0"/>
                <a:cs typeface="Rockwell Extra Bold" charset="0"/>
              </a:rPr>
              <a:t>on </a:t>
            </a:r>
            <a:r>
              <a:rPr lang="en-US" sz="2400" dirty="0" smtClean="0">
                <a:latin typeface="Rockwell" charset="0"/>
                <a:cs typeface="Rockwell Extra Bold" charset="0"/>
              </a:rPr>
              <a:t>form</a:t>
            </a:r>
            <a:endParaRPr lang="en-US" sz="2400" dirty="0">
              <a:latin typeface="Rockwell" charset="0"/>
              <a:cs typeface="Rockwell Extra Bold" charset="0"/>
            </a:endParaRPr>
          </a:p>
          <a:p>
            <a:pPr marL="514350" indent="-514350">
              <a:buClr>
                <a:srgbClr val="FF0000"/>
              </a:buClr>
              <a:buFont typeface="Arial"/>
              <a:buChar char="•"/>
              <a:defRPr/>
            </a:pPr>
            <a:r>
              <a:rPr lang="en-US" sz="2400" b="1" dirty="0">
                <a:solidFill>
                  <a:srgbClr val="0000FF"/>
                </a:solidFill>
                <a:latin typeface="Rockwell" charset="0"/>
                <a:cs typeface="Rockwell Extra Bold" charset="0"/>
              </a:rPr>
              <a:t>Use of English </a:t>
            </a:r>
            <a:r>
              <a:rPr lang="en-US" sz="2400" dirty="0" smtClean="0">
                <a:latin typeface="Rockwell" charset="0"/>
                <a:cs typeface="Rockwell Extra Bold" charset="0"/>
              </a:rPr>
              <a:t>should </a:t>
            </a:r>
            <a:r>
              <a:rPr lang="en-US" sz="2400" dirty="0">
                <a:latin typeface="Rockwell" charset="0"/>
                <a:cs typeface="Rockwell Extra Bold" charset="0"/>
              </a:rPr>
              <a:t>be maximized with native language strategically </a:t>
            </a:r>
            <a:r>
              <a:rPr lang="en-US" sz="2400" dirty="0" smtClean="0">
                <a:latin typeface="Rockwell" charset="0"/>
                <a:cs typeface="Rockwell Extra Bold" charset="0"/>
              </a:rPr>
              <a:t>incorporated</a:t>
            </a:r>
            <a:endParaRPr lang="en-US" sz="2400" dirty="0">
              <a:latin typeface="Rockwell" charset="0"/>
              <a:cs typeface="Rockwell Extra Bold" charset="0"/>
            </a:endParaRPr>
          </a:p>
          <a:p>
            <a:pPr marL="514350" indent="-514350">
              <a:buClr>
                <a:srgbClr val="FF0000"/>
              </a:buClr>
              <a:buFont typeface="Arial"/>
              <a:buChar char="•"/>
              <a:defRPr/>
            </a:pPr>
            <a:r>
              <a:rPr lang="en-US" sz="2400" dirty="0">
                <a:latin typeface="Rockwell" charset="0"/>
                <a:cs typeface="Rockwell Extra Bold" charset="0"/>
              </a:rPr>
              <a:t>I</a:t>
            </a:r>
            <a:r>
              <a:rPr lang="en-US" sz="2400" dirty="0" smtClean="0">
                <a:latin typeface="Rockwell" charset="0"/>
                <a:cs typeface="Rockwell Extra Bold" charset="0"/>
              </a:rPr>
              <a:t>nstruction </a:t>
            </a:r>
            <a:r>
              <a:rPr lang="en-US" sz="2400" dirty="0">
                <a:latin typeface="Rockwell" charset="0"/>
                <a:cs typeface="Rockwell Extra Bold" charset="0"/>
              </a:rPr>
              <a:t>should include </a:t>
            </a:r>
            <a:r>
              <a:rPr lang="en-US" sz="2400" b="1" dirty="0">
                <a:solidFill>
                  <a:srgbClr val="0000FF"/>
                </a:solidFill>
                <a:latin typeface="Rockwell" charset="0"/>
                <a:cs typeface="Rockwell Extra Bold" charset="0"/>
              </a:rPr>
              <a:t>communication and language-learning </a:t>
            </a:r>
            <a:r>
              <a:rPr lang="en-US" sz="2400" b="1" dirty="0" smtClean="0">
                <a:solidFill>
                  <a:srgbClr val="0000FF"/>
                </a:solidFill>
                <a:latin typeface="Rockwell" charset="0"/>
                <a:cs typeface="Rockwell Extra Bold" charset="0"/>
              </a:rPr>
              <a:t>strategies</a:t>
            </a:r>
            <a:endParaRPr lang="en-US" sz="2400" b="1" dirty="0">
              <a:solidFill>
                <a:srgbClr val="0000FF"/>
              </a:solidFill>
              <a:latin typeface="Rockwell" charset="0"/>
              <a:cs typeface="Rockwell Extra Bold" charset="0"/>
            </a:endParaRPr>
          </a:p>
          <a:p>
            <a:pPr marL="514350" indent="-514350">
              <a:buClr>
                <a:srgbClr val="FF0000"/>
              </a:buClr>
              <a:buFont typeface="Arial"/>
              <a:buChar char="•"/>
              <a:defRPr/>
            </a:pPr>
            <a:r>
              <a:rPr lang="en-US" sz="2400" dirty="0">
                <a:latin typeface="Rockwell" charset="0"/>
                <a:cs typeface="Rockwell Extra Bold" charset="0"/>
              </a:rPr>
              <a:t>I</a:t>
            </a:r>
            <a:r>
              <a:rPr lang="en-US" sz="2400" dirty="0" smtClean="0">
                <a:latin typeface="Rockwell" charset="0"/>
                <a:cs typeface="Rockwell Extra Bold" charset="0"/>
              </a:rPr>
              <a:t>nstruction </a:t>
            </a:r>
            <a:r>
              <a:rPr lang="en-US" sz="2400" dirty="0">
                <a:latin typeface="Rockwell" charset="0"/>
                <a:cs typeface="Rockwell Extra Bold" charset="0"/>
              </a:rPr>
              <a:t>should be planned and delivered with </a:t>
            </a:r>
            <a:r>
              <a:rPr lang="en-US" sz="2400" b="1" dirty="0">
                <a:solidFill>
                  <a:srgbClr val="0000FF"/>
                </a:solidFill>
                <a:latin typeface="Rockwell" charset="0"/>
                <a:cs typeface="Rockwell Extra Bold" charset="0"/>
              </a:rPr>
              <a:t>specific language objectives </a:t>
            </a:r>
            <a:r>
              <a:rPr lang="en-US" sz="2400" dirty="0">
                <a:latin typeface="Rockwell" charset="0"/>
                <a:cs typeface="Rockwell Extra Bold" charset="0"/>
              </a:rPr>
              <a:t>in mind</a:t>
            </a:r>
          </a:p>
          <a:p>
            <a:pPr lvl="1" algn="r">
              <a:lnSpc>
                <a:spcPct val="200000"/>
              </a:lnSpc>
              <a:defRPr/>
            </a:pPr>
            <a:r>
              <a:rPr lang="en-US" sz="2000" dirty="0" smtClean="0">
                <a:solidFill>
                  <a:srgbClr val="FF0000"/>
                </a:solidFill>
                <a:latin typeface="Rockwell" charset="0"/>
                <a:cs typeface="Rockwell Extra Bold" charset="0"/>
              </a:rPr>
              <a:t>Saunders </a:t>
            </a:r>
            <a:r>
              <a:rPr lang="en-US" sz="2000" dirty="0">
                <a:solidFill>
                  <a:srgbClr val="FF0000"/>
                </a:solidFill>
                <a:latin typeface="Rockwell" charset="0"/>
                <a:cs typeface="Rockwell Extra Bold" charset="0"/>
              </a:rPr>
              <a:t>&amp; </a:t>
            </a:r>
            <a:r>
              <a:rPr lang="en-US" sz="2000" dirty="0" err="1">
                <a:solidFill>
                  <a:srgbClr val="FF0000"/>
                </a:solidFill>
                <a:latin typeface="Rockwell" charset="0"/>
                <a:cs typeface="Rockwell Extra Bold" charset="0"/>
              </a:rPr>
              <a:t>Marcelleti</a:t>
            </a:r>
            <a:r>
              <a:rPr lang="en-US" sz="2000" dirty="0">
                <a:solidFill>
                  <a:srgbClr val="FF0000"/>
                </a:solidFill>
                <a:latin typeface="Rockwell" charset="0"/>
                <a:cs typeface="Rockwell Extra Bold" charset="0"/>
              </a:rPr>
              <a:t>, 2013</a:t>
            </a:r>
          </a:p>
          <a:p>
            <a:pPr lvl="1">
              <a:defRPr/>
            </a:pPr>
            <a:endParaRPr lang="en-US" sz="2000" u="sng" dirty="0">
              <a:latin typeface="Rockwell" charset="0"/>
              <a:cs typeface="Rockwell Extra Bold" charset="0"/>
            </a:endParaRPr>
          </a:p>
          <a:p>
            <a:pPr marL="971550" lvl="1" indent="-514350">
              <a:buFont typeface="+mj-lt"/>
              <a:buAutoNum type="arabicParenR" startAt="4"/>
              <a:defRPr/>
            </a:pPr>
            <a:endParaRPr lang="en-US" sz="2800" dirty="0">
              <a:latin typeface="Rockwell" charset="0"/>
              <a:cs typeface="Rockwell Extra Bold" charset="0"/>
            </a:endParaRPr>
          </a:p>
        </p:txBody>
      </p:sp>
      <p:sp>
        <p:nvSpPr>
          <p:cNvPr id="49158" name="TextBox 9"/>
          <p:cNvSpPr txBox="1">
            <a:spLocks noChangeArrowheads="1"/>
          </p:cNvSpPr>
          <p:nvPr/>
        </p:nvSpPr>
        <p:spPr bwMode="auto">
          <a:xfrm>
            <a:off x="672645" y="798513"/>
            <a:ext cx="7315200" cy="769441"/>
          </a:xfrm>
          <a:prstGeom prst="rect">
            <a:avLst/>
          </a:prstGeom>
          <a:solidFill>
            <a:srgbClr val="E3F2C7"/>
          </a:solidFill>
          <a:ln>
            <a:noFill/>
          </a:ln>
          <a:extLst/>
        </p:spPr>
        <p:txBody>
          <a:bodyPr>
            <a:spAutoFit/>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pPr algn="ctr" eaLnBrk="1" hangingPunct="1"/>
            <a:r>
              <a:rPr lang="en-US" sz="4400" b="1" dirty="0">
                <a:solidFill>
                  <a:srgbClr val="000090"/>
                </a:solidFill>
                <a:latin typeface="+mn-lt"/>
                <a:cs typeface="Rockwell" charset="0"/>
              </a:rPr>
              <a:t>What </a:t>
            </a:r>
            <a:r>
              <a:rPr lang="en-US" sz="4400" b="1" dirty="0" smtClean="0">
                <a:solidFill>
                  <a:srgbClr val="000090"/>
                </a:solidFill>
                <a:latin typeface="+mn-lt"/>
                <a:cs typeface="Rockwell" charset="0"/>
              </a:rPr>
              <a:t>research </a:t>
            </a:r>
            <a:r>
              <a:rPr lang="en-US" sz="4400" b="1" dirty="0">
                <a:solidFill>
                  <a:srgbClr val="000090"/>
                </a:solidFill>
                <a:latin typeface="+mn-lt"/>
                <a:cs typeface="Rockwell" charset="0"/>
              </a:rPr>
              <a:t>says</a:t>
            </a:r>
            <a:r>
              <a:rPr lang="en-US" sz="4400" b="1" dirty="0" smtClean="0">
                <a:solidFill>
                  <a:srgbClr val="000090"/>
                </a:solidFill>
                <a:latin typeface="+mn-lt"/>
                <a:cs typeface="Rockwell" charset="0"/>
              </a:rPr>
              <a:t>…</a:t>
            </a:r>
            <a:endParaRPr lang="en-US" sz="4400" dirty="0">
              <a:solidFill>
                <a:srgbClr val="000090"/>
              </a:solidFill>
              <a:latin typeface="+mn-lt"/>
              <a:cs typeface="Rockwell Extra Bold" charset="0"/>
            </a:endParaRPr>
          </a:p>
        </p:txBody>
      </p:sp>
      <p:sp>
        <p:nvSpPr>
          <p:cNvPr id="8" name="Slide Number Placeholder 3"/>
          <p:cNvSpPr txBox="1">
            <a:spLocks/>
          </p:cNvSpPr>
          <p:nvPr/>
        </p:nvSpPr>
        <p:spPr>
          <a:xfrm>
            <a:off x="8526300" y="5638800"/>
            <a:ext cx="609600" cy="381000"/>
          </a:xfrm>
          <a:prstGeom prst="bracketPair">
            <a:avLst>
              <a:gd name="adj" fmla="val 17949"/>
            </a:avLst>
          </a:prstGeom>
          <a:noFill/>
          <a:ln w="19050">
            <a:solidFill>
              <a:srgbClr val="FFFFFF"/>
            </a:solidFill>
          </a:ln>
          <a:extLst>
            <a:ext uri="{909E8E84-426E-40DD-AFC4-6F175D3DCCD1}">
              <a14:hiddenFill xmlns:a14="http://schemas.microsoft.com/office/drawing/2010/main">
                <a:solidFill>
                  <a:srgbClr val="FFFFFF"/>
                </a:solidFill>
              </a14:hiddenFill>
            </a:ext>
          </a:extLst>
        </p:spPr>
        <p:txBody>
          <a:bodyPr vert="horz" lIns="0" tIns="0" rIns="0" bIns="0" rtlCol="0" anchor="ctr"/>
          <a:lstStyle>
            <a:defPPr>
              <a:defRPr lang="en-US"/>
            </a:defPPr>
            <a:lvl1pPr marL="0" algn="ctr" defTabSz="914400" rtl="0" eaLnBrk="0" latinLnBrk="0" hangingPunct="0">
              <a:defRPr sz="2600" kern="1200">
                <a:solidFill>
                  <a:schemeClr val="tx1"/>
                </a:solidFill>
                <a:latin typeface="Verdana" charset="0"/>
                <a:ea typeface="ＭＳ Ｐゴシック" charset="0"/>
                <a:cs typeface="ＭＳ Ｐゴシック" charset="0"/>
              </a:defRPr>
            </a:lvl1pPr>
            <a:lvl2pPr marL="742950" indent="-285750" algn="l" defTabSz="914400" rtl="0" eaLnBrk="0" latinLnBrk="0" hangingPunct="0">
              <a:defRPr sz="2600" kern="1200">
                <a:solidFill>
                  <a:schemeClr val="tx1"/>
                </a:solidFill>
                <a:latin typeface="Verdana" charset="0"/>
                <a:ea typeface="ＭＳ Ｐゴシック" charset="0"/>
                <a:cs typeface="+mn-cs"/>
              </a:defRPr>
            </a:lvl2pPr>
            <a:lvl3pPr marL="1143000" indent="-228600" algn="l" defTabSz="914400" rtl="0" eaLnBrk="0" latinLnBrk="0" hangingPunct="0">
              <a:defRPr sz="2600" kern="1200">
                <a:solidFill>
                  <a:schemeClr val="tx1"/>
                </a:solidFill>
                <a:latin typeface="Verdana" charset="0"/>
                <a:ea typeface="ＭＳ Ｐゴシック" charset="0"/>
                <a:cs typeface="+mn-cs"/>
              </a:defRPr>
            </a:lvl3pPr>
            <a:lvl4pPr marL="1600200" indent="-228600" algn="l" defTabSz="914400" rtl="0" eaLnBrk="0" latinLnBrk="0" hangingPunct="0">
              <a:defRPr sz="2600" kern="1200">
                <a:solidFill>
                  <a:schemeClr val="tx1"/>
                </a:solidFill>
                <a:latin typeface="Verdana" charset="0"/>
                <a:ea typeface="ＭＳ Ｐゴシック" charset="0"/>
                <a:cs typeface="+mn-cs"/>
              </a:defRPr>
            </a:lvl4pPr>
            <a:lvl5pPr marL="2057400" indent="-228600" algn="l" defTabSz="914400" rtl="0" eaLnBrk="0" latinLnBrk="0" hangingPunct="0">
              <a:defRPr sz="2600" kern="1200">
                <a:solidFill>
                  <a:schemeClr val="tx1"/>
                </a:solidFill>
                <a:latin typeface="Verdana" charset="0"/>
                <a:ea typeface="ＭＳ Ｐゴシック" charset="0"/>
                <a:cs typeface="+mn-cs"/>
              </a:defRPr>
            </a:lvl5pPr>
            <a:lvl6pPr marL="25146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6pPr>
            <a:lvl7pPr marL="29718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7pPr>
            <a:lvl8pPr marL="34290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8pPr>
            <a:lvl9pPr marL="38862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9pPr>
          </a:lstStyle>
          <a:p>
            <a:pPr eaLnBrk="1" hangingPunct="1"/>
            <a:fld id="{ECEB459F-C3E3-6F45-A222-83CA16943641}" type="slidenum">
              <a:rPr lang="en-US" sz="1600" smtClean="0">
                <a:cs typeface="Rockwell Extra Bold" charset="0"/>
              </a:rPr>
              <a:pPr eaLnBrk="1" hangingPunct="1"/>
              <a:t>25</a:t>
            </a:fld>
            <a:endParaRPr lang="en-US" sz="1600" dirty="0">
              <a:cs typeface="Rockwell Extra Bold" charset="0"/>
            </a:endParaRPr>
          </a:p>
        </p:txBody>
      </p:sp>
    </p:spTree>
    <p:extLst>
      <p:ext uri="{BB962C8B-B14F-4D97-AF65-F5344CB8AC3E}">
        <p14:creationId xmlns:p14="http://schemas.microsoft.com/office/powerpoint/2010/main" val="347578587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304800" y="289560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charset="0"/>
              <a:buNone/>
            </a:pPr>
            <a:endParaRPr lang="en-US" sz="2800">
              <a:cs typeface="Rockwell Extra Bold" charset="0"/>
            </a:endParaRPr>
          </a:p>
          <a:p>
            <a:pPr marL="342900" indent="-342900">
              <a:spcBef>
                <a:spcPct val="20000"/>
              </a:spcBef>
              <a:buClr>
                <a:schemeClr val="folHlink"/>
              </a:buClr>
              <a:buSzPct val="60000"/>
              <a:buFont typeface="Wingdings" charset="0"/>
              <a:buNone/>
            </a:pPr>
            <a:r>
              <a:rPr lang="en-US" sz="5400">
                <a:cs typeface="Rockwell Extra Bold" charset="0"/>
              </a:rPr>
              <a:t>		</a:t>
            </a:r>
          </a:p>
        </p:txBody>
      </p:sp>
      <p:sp>
        <p:nvSpPr>
          <p:cNvPr id="9" name="Rectangle 15"/>
          <p:cNvSpPr>
            <a:spLocks noChangeArrowheads="1"/>
          </p:cNvSpPr>
          <p:nvPr/>
        </p:nvSpPr>
        <p:spPr bwMode="auto">
          <a:xfrm>
            <a:off x="304801" y="1514823"/>
            <a:ext cx="5556596" cy="4044397"/>
          </a:xfrm>
          <a:prstGeom prst="rect">
            <a:avLst/>
          </a:prstGeom>
          <a:solidFill>
            <a:schemeClr val="accent3">
              <a:lumMod val="20000"/>
              <a:lumOff val="80000"/>
            </a:schemeClr>
          </a:solidFill>
          <a:ln>
            <a:noFill/>
          </a:ln>
          <a:extLst/>
        </p:spPr>
        <p:txBody>
          <a:bodyPr/>
          <a:lstStyle/>
          <a:p>
            <a:pPr marL="514350" indent="-514350">
              <a:spcBef>
                <a:spcPct val="20000"/>
              </a:spcBef>
              <a:buClr>
                <a:srgbClr val="FF0000"/>
              </a:buClr>
              <a:buSzPct val="100000"/>
              <a:buFont typeface="Arial"/>
              <a:buChar char="•"/>
              <a:defRPr/>
            </a:pPr>
            <a:r>
              <a:rPr lang="en-US" sz="2400" dirty="0">
                <a:cs typeface="Rockwell Extra Bold" charset="0"/>
              </a:rPr>
              <a:t>Screen for reading </a:t>
            </a:r>
            <a:r>
              <a:rPr lang="en-US" sz="2400" dirty="0">
                <a:solidFill>
                  <a:srgbClr val="000000"/>
                </a:solidFill>
                <a:cs typeface="Rockwell Extra Bold" charset="0"/>
              </a:rPr>
              <a:t>or other academic problems and </a:t>
            </a:r>
            <a:r>
              <a:rPr lang="en-US" sz="2400" b="1" dirty="0">
                <a:solidFill>
                  <a:srgbClr val="0000FF"/>
                </a:solidFill>
                <a:cs typeface="Rockwell Extra Bold" charset="0"/>
              </a:rPr>
              <a:t>monitor progress early </a:t>
            </a:r>
            <a:r>
              <a:rPr lang="en-US" sz="2400" dirty="0">
                <a:solidFill>
                  <a:srgbClr val="000000"/>
                </a:solidFill>
                <a:cs typeface="Rockwell Extra Bold" charset="0"/>
              </a:rPr>
              <a:t>&amp; provide intensive, small group reading </a:t>
            </a:r>
            <a:r>
              <a:rPr lang="en-US" sz="2400" dirty="0" smtClean="0">
                <a:solidFill>
                  <a:srgbClr val="000000"/>
                </a:solidFill>
                <a:cs typeface="Rockwell Extra Bold" charset="0"/>
              </a:rPr>
              <a:t>instruction</a:t>
            </a:r>
            <a:endParaRPr lang="en-US" sz="2400" dirty="0">
              <a:cs typeface="Rockwell Extra Bold" charset="0"/>
            </a:endParaRPr>
          </a:p>
          <a:p>
            <a:pPr marL="514350" indent="-514350">
              <a:spcBef>
                <a:spcPct val="20000"/>
              </a:spcBef>
              <a:buClr>
                <a:srgbClr val="FF0000"/>
              </a:buClr>
              <a:buSzPct val="100000"/>
              <a:buFont typeface="Arial"/>
              <a:buChar char="•"/>
              <a:defRPr/>
            </a:pPr>
            <a:r>
              <a:rPr lang="en-US" sz="2400" dirty="0">
                <a:cs typeface="Rockwell Extra Bold" charset="0"/>
              </a:rPr>
              <a:t>Provide </a:t>
            </a:r>
            <a:r>
              <a:rPr lang="en-US" sz="2400" b="1" dirty="0">
                <a:solidFill>
                  <a:srgbClr val="0000FF"/>
                </a:solidFill>
                <a:cs typeface="Rockwell Extra Bold" charset="0"/>
              </a:rPr>
              <a:t>extensive &amp; varied vocabulary </a:t>
            </a:r>
            <a:r>
              <a:rPr lang="en-US" sz="2400" dirty="0" smtClean="0">
                <a:cs typeface="Rockwell Extra Bold" charset="0"/>
              </a:rPr>
              <a:t>instruction</a:t>
            </a:r>
            <a:endParaRPr lang="en-US" sz="2400" dirty="0">
              <a:cs typeface="Rockwell Extra Bold" charset="0"/>
            </a:endParaRPr>
          </a:p>
          <a:p>
            <a:pPr marL="514350" indent="-514350">
              <a:spcBef>
                <a:spcPct val="20000"/>
              </a:spcBef>
              <a:buClr>
                <a:srgbClr val="FF0000"/>
              </a:buClr>
              <a:buSzPct val="100000"/>
              <a:buFont typeface="Arial"/>
              <a:buChar char="•"/>
              <a:defRPr/>
            </a:pPr>
            <a:r>
              <a:rPr lang="en-US" sz="2400" dirty="0">
                <a:cs typeface="Rockwell Extra Bold" charset="0"/>
              </a:rPr>
              <a:t>Develop academic and conversational English </a:t>
            </a:r>
            <a:endParaRPr lang="en-US" sz="2400" dirty="0" smtClean="0">
              <a:cs typeface="Rockwell Extra Bold" charset="0"/>
            </a:endParaRPr>
          </a:p>
          <a:p>
            <a:pPr marL="514350" indent="-514350">
              <a:spcBef>
                <a:spcPct val="20000"/>
              </a:spcBef>
              <a:buClr>
                <a:srgbClr val="FF0000"/>
              </a:buClr>
              <a:buSzPct val="100000"/>
              <a:buFont typeface="Arial"/>
              <a:buChar char="•"/>
              <a:defRPr/>
            </a:pPr>
            <a:r>
              <a:rPr lang="en-US" sz="2400" dirty="0" smtClean="0">
                <a:cs typeface="Rockwell Extra Bold" charset="0"/>
              </a:rPr>
              <a:t>Schedule </a:t>
            </a:r>
            <a:r>
              <a:rPr lang="en-US" sz="2400" dirty="0">
                <a:cs typeface="Rockwell Extra Bold" charset="0"/>
              </a:rPr>
              <a:t>regular, </a:t>
            </a:r>
            <a:r>
              <a:rPr lang="en-US" sz="2400" b="1" dirty="0">
                <a:solidFill>
                  <a:srgbClr val="0000FF"/>
                </a:solidFill>
                <a:cs typeface="Rockwell Extra Bold" charset="0"/>
              </a:rPr>
              <a:t>peer-assisted learning </a:t>
            </a:r>
            <a:r>
              <a:rPr lang="en-US" sz="2400" dirty="0" smtClean="0">
                <a:cs typeface="Rockwell Extra Bold" charset="0"/>
              </a:rPr>
              <a:t>opportunities</a:t>
            </a:r>
            <a:endParaRPr lang="en-US" sz="2400" dirty="0">
              <a:solidFill>
                <a:schemeClr val="accent1"/>
              </a:solidFill>
              <a:latin typeface="Rockwell" charset="0"/>
              <a:cs typeface="Rockwell Extra Bold" charset="0"/>
            </a:endParaRPr>
          </a:p>
          <a:p>
            <a:pPr marL="514350" indent="-514350" algn="r">
              <a:spcBef>
                <a:spcPct val="20000"/>
              </a:spcBef>
              <a:buClr>
                <a:schemeClr val="folHlink"/>
              </a:buClr>
              <a:buSzPct val="60000"/>
              <a:defRPr/>
            </a:pPr>
            <a:endParaRPr lang="en-US" sz="2000" dirty="0" smtClean="0">
              <a:solidFill>
                <a:srgbClr val="FF0000"/>
              </a:solidFill>
              <a:latin typeface="Rockwell" charset="0"/>
              <a:cs typeface="Rockwell Extra Bold" charset="0"/>
            </a:endParaRPr>
          </a:p>
          <a:p>
            <a:pPr marL="514350" indent="-514350" algn="r">
              <a:spcBef>
                <a:spcPct val="20000"/>
              </a:spcBef>
              <a:buClr>
                <a:schemeClr val="folHlink"/>
              </a:buClr>
              <a:buSzPct val="60000"/>
              <a:defRPr/>
            </a:pPr>
            <a:r>
              <a:rPr lang="en-US" sz="2000" dirty="0" err="1" smtClean="0">
                <a:solidFill>
                  <a:srgbClr val="FF0000"/>
                </a:solidFill>
                <a:latin typeface="Rockwell" charset="0"/>
                <a:cs typeface="Rockwell Extra Bold" charset="0"/>
              </a:rPr>
              <a:t>Gersten</a:t>
            </a:r>
            <a:r>
              <a:rPr lang="en-US" sz="2000" dirty="0">
                <a:solidFill>
                  <a:srgbClr val="FF0000"/>
                </a:solidFill>
                <a:latin typeface="Rockwell" charset="0"/>
                <a:cs typeface="Rockwell Extra Bold" charset="0"/>
              </a:rPr>
              <a:t>, 2007</a:t>
            </a:r>
          </a:p>
          <a:p>
            <a:pPr marL="514350" indent="-514350">
              <a:spcBef>
                <a:spcPct val="20000"/>
              </a:spcBef>
              <a:buClr>
                <a:schemeClr val="folHlink"/>
              </a:buClr>
              <a:buSzPct val="60000"/>
              <a:defRPr/>
            </a:pPr>
            <a:endParaRPr lang="en-US" sz="2400" dirty="0">
              <a:solidFill>
                <a:schemeClr val="accent1"/>
              </a:solidFill>
              <a:latin typeface="Rockwell" charset="0"/>
              <a:cs typeface="Rockwell Extra Bold" charset="0"/>
            </a:endParaRPr>
          </a:p>
          <a:p>
            <a:pPr marL="514350" indent="-514350">
              <a:spcBef>
                <a:spcPct val="20000"/>
              </a:spcBef>
              <a:buClr>
                <a:schemeClr val="folHlink"/>
              </a:buClr>
              <a:buSzPct val="60000"/>
              <a:defRPr/>
            </a:pPr>
            <a:endParaRPr lang="en-US" dirty="0">
              <a:solidFill>
                <a:schemeClr val="accent1"/>
              </a:solidFill>
              <a:latin typeface="Rockwell" charset="0"/>
              <a:cs typeface="Rockwell Extra Bold" charset="0"/>
            </a:endParaRPr>
          </a:p>
          <a:p>
            <a:pPr marL="514350" indent="-514350" algn="ctr">
              <a:spcBef>
                <a:spcPct val="20000"/>
              </a:spcBef>
              <a:buClr>
                <a:schemeClr val="folHlink"/>
              </a:buClr>
              <a:buSzPct val="60000"/>
              <a:buFont typeface="Tahoma" charset="0"/>
              <a:buAutoNum type="arabicParenR"/>
              <a:defRPr/>
            </a:pPr>
            <a:endParaRPr lang="en-US" sz="2400" dirty="0">
              <a:solidFill>
                <a:schemeClr val="accent1"/>
              </a:solidFill>
              <a:latin typeface="Rockwell" charset="0"/>
              <a:cs typeface="Rockwell Extra Bold" charset="0"/>
            </a:endParaRPr>
          </a:p>
        </p:txBody>
      </p:sp>
      <p:sp>
        <p:nvSpPr>
          <p:cNvPr id="10" name="TextBox 9"/>
          <p:cNvSpPr txBox="1">
            <a:spLocks noChangeArrowheads="1"/>
          </p:cNvSpPr>
          <p:nvPr/>
        </p:nvSpPr>
        <p:spPr bwMode="auto">
          <a:xfrm>
            <a:off x="-290221" y="167299"/>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pPr algn="ctr" eaLnBrk="1" hangingPunct="1"/>
            <a:r>
              <a:rPr lang="en-US" sz="3200" b="1" dirty="0" smtClean="0">
                <a:solidFill>
                  <a:schemeClr val="accent3">
                    <a:lumMod val="50000"/>
                  </a:schemeClr>
                </a:solidFill>
                <a:latin typeface="Rockwell" charset="0"/>
                <a:cs typeface="Rockwell Extra Bold" charset="0"/>
              </a:rPr>
              <a:t>Interventions to Prevent </a:t>
            </a:r>
            <a:r>
              <a:rPr lang="en-US" sz="3200" b="1" dirty="0">
                <a:solidFill>
                  <a:schemeClr val="accent3">
                    <a:lumMod val="50000"/>
                  </a:schemeClr>
                </a:solidFill>
                <a:latin typeface="Rockwell" charset="0"/>
                <a:cs typeface="Rockwell Extra Bold" charset="0"/>
              </a:rPr>
              <a:t>Over Identification of ELs for SPED</a:t>
            </a:r>
          </a:p>
          <a:p>
            <a:pPr eaLnBrk="1" hangingPunct="1"/>
            <a:endParaRPr lang="en-US" sz="3200" dirty="0">
              <a:solidFill>
                <a:schemeClr val="accent3">
                  <a:lumMod val="50000"/>
                </a:schemeClr>
              </a:solidFill>
              <a:latin typeface="Rockwell" charset="0"/>
              <a:cs typeface="Rockwell Extra Bold" charset="0"/>
            </a:endParaRPr>
          </a:p>
        </p:txBody>
      </p:sp>
      <p:pic>
        <p:nvPicPr>
          <p:cNvPr id="2" name="Picture 1">
            <a:hlinkClick r:id="rId2"/>
          </p:cNvPr>
          <p:cNvPicPr>
            <a:picLocks noChangeAspect="1"/>
          </p:cNvPicPr>
          <p:nvPr/>
        </p:nvPicPr>
        <p:blipFill>
          <a:blip r:embed="rId3"/>
          <a:stretch>
            <a:fillRect/>
          </a:stretch>
        </p:blipFill>
        <p:spPr>
          <a:xfrm>
            <a:off x="5930991" y="1418296"/>
            <a:ext cx="3124200" cy="1752600"/>
          </a:xfrm>
          <a:prstGeom prst="rect">
            <a:avLst/>
          </a:prstGeom>
        </p:spPr>
      </p:pic>
    </p:spTree>
    <p:extLst>
      <p:ext uri="{BB962C8B-B14F-4D97-AF65-F5344CB8AC3E}">
        <p14:creationId xmlns:p14="http://schemas.microsoft.com/office/powerpoint/2010/main" val="185407398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ChangeArrowheads="1"/>
          </p:cNvSpPr>
          <p:nvPr/>
        </p:nvSpPr>
        <p:spPr bwMode="auto">
          <a:xfrm>
            <a:off x="0" y="1981200"/>
            <a:ext cx="883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pPr eaLnBrk="1" hangingPunct="1">
              <a:spcBef>
                <a:spcPct val="20000"/>
              </a:spcBef>
              <a:buClr>
                <a:schemeClr val="folHlink"/>
              </a:buClr>
              <a:buSzPct val="60000"/>
              <a:buFont typeface="Wingdings" charset="0"/>
              <a:buNone/>
            </a:pPr>
            <a:endParaRPr lang="en-US" sz="3600">
              <a:latin typeface="Rockwell" charset="0"/>
              <a:cs typeface="Rockwell Extra Bold" charset="0"/>
            </a:endParaRPr>
          </a:p>
          <a:p>
            <a:pPr eaLnBrk="1" hangingPunct="1">
              <a:spcBef>
                <a:spcPct val="20000"/>
              </a:spcBef>
              <a:buClr>
                <a:schemeClr val="folHlink"/>
              </a:buClr>
              <a:buSzPct val="60000"/>
              <a:buFont typeface="Wingdings" charset="0"/>
              <a:buNone/>
            </a:pPr>
            <a:endParaRPr lang="en-US" sz="5400">
              <a:latin typeface="Rockwell" charset="0"/>
              <a:cs typeface="Rockwell Extra Bold" charset="0"/>
            </a:endParaRPr>
          </a:p>
        </p:txBody>
      </p:sp>
      <p:sp>
        <p:nvSpPr>
          <p:cNvPr id="53251" name="Rectangle 3"/>
          <p:cNvSpPr>
            <a:spLocks noChangeArrowheads="1"/>
          </p:cNvSpPr>
          <p:nvPr/>
        </p:nvSpPr>
        <p:spPr bwMode="auto">
          <a:xfrm>
            <a:off x="304800" y="4343400"/>
            <a:ext cx="845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charset="0"/>
              <a:buNone/>
            </a:pPr>
            <a:endParaRPr lang="en-US" sz="2800">
              <a:latin typeface="Rockwell" charset="0"/>
              <a:cs typeface="Rockwell Extra Bold" charset="0"/>
            </a:endParaRPr>
          </a:p>
          <a:p>
            <a:pPr marL="342900" indent="-342900">
              <a:spcBef>
                <a:spcPct val="20000"/>
              </a:spcBef>
              <a:buClr>
                <a:schemeClr val="folHlink"/>
              </a:buClr>
              <a:buSzPct val="60000"/>
              <a:buFont typeface="Wingdings" charset="0"/>
              <a:buNone/>
            </a:pPr>
            <a:r>
              <a:rPr lang="en-US" sz="5400">
                <a:latin typeface="Rockwell" charset="0"/>
                <a:cs typeface="Rockwell Extra Bold" charset="0"/>
              </a:rPr>
              <a:t>		</a:t>
            </a:r>
          </a:p>
        </p:txBody>
      </p:sp>
      <p:sp>
        <p:nvSpPr>
          <p:cNvPr id="53253" name="AutoShape 7"/>
          <p:cNvSpPr>
            <a:spLocks noChangeArrowheads="1"/>
          </p:cNvSpPr>
          <p:nvPr/>
        </p:nvSpPr>
        <p:spPr bwMode="auto">
          <a:xfrm flipV="1">
            <a:off x="-381000" y="5562600"/>
            <a:ext cx="9525000" cy="1295400"/>
          </a:xfrm>
          <a:prstGeom prst="flowChartManualOperation">
            <a:avLst/>
          </a:prstGeom>
          <a:solidFill>
            <a:srgbClr val="FFFF00"/>
          </a:solidFill>
          <a:ln w="76200">
            <a:solidFill>
              <a:schemeClr val="tx1"/>
            </a:solidFill>
            <a:miter lim="800000"/>
            <a:headEnd/>
            <a:tailEnd/>
          </a:ln>
        </p:spPr>
        <p:txBody>
          <a:bodyPr rot="10800000" wrap="none" anchor="ctr"/>
          <a:lstStyle/>
          <a:p>
            <a:pPr algn="ctr" eaLnBrk="0" hangingPunct="0"/>
            <a:endParaRPr lang="en-US" sz="2000">
              <a:solidFill>
                <a:srgbClr val="66FF33"/>
              </a:solidFill>
              <a:latin typeface="Rockwell" charset="0"/>
              <a:cs typeface="Rockwell Extra Bold" charset="0"/>
            </a:endParaRPr>
          </a:p>
        </p:txBody>
      </p:sp>
      <p:sp>
        <p:nvSpPr>
          <p:cNvPr id="53254" name="Text Box 9"/>
          <p:cNvSpPr txBox="1">
            <a:spLocks noChangeArrowheads="1"/>
          </p:cNvSpPr>
          <p:nvPr/>
        </p:nvSpPr>
        <p:spPr bwMode="auto">
          <a:xfrm>
            <a:off x="0" y="5410200"/>
            <a:ext cx="106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r>
              <a:rPr lang="en-US" sz="2800" dirty="0">
                <a:solidFill>
                  <a:srgbClr val="FF0000"/>
                </a:solidFill>
                <a:latin typeface="Rockwell" charset="0"/>
                <a:cs typeface="Rockwell Extra Bold" charset="0"/>
              </a:rPr>
              <a:t>Tier I</a:t>
            </a:r>
            <a:endParaRPr lang="en-US" sz="3600" dirty="0">
              <a:solidFill>
                <a:srgbClr val="FF0000"/>
              </a:solidFill>
              <a:latin typeface="Rockwell" charset="0"/>
              <a:cs typeface="Rockwell Extra Bold" charset="0"/>
            </a:endParaRPr>
          </a:p>
        </p:txBody>
      </p:sp>
      <p:sp>
        <p:nvSpPr>
          <p:cNvPr id="53255" name="AutoShape 10"/>
          <p:cNvSpPr>
            <a:spLocks noChangeArrowheads="1"/>
          </p:cNvSpPr>
          <p:nvPr/>
        </p:nvSpPr>
        <p:spPr bwMode="auto">
          <a:xfrm flipV="1">
            <a:off x="2514600" y="2819400"/>
            <a:ext cx="3657600" cy="1600200"/>
          </a:xfrm>
          <a:prstGeom prst="flowChartManualOperation">
            <a:avLst/>
          </a:prstGeom>
          <a:solidFill>
            <a:schemeClr val="bg2"/>
          </a:solidFill>
          <a:ln w="57150">
            <a:solidFill>
              <a:schemeClr val="tx1"/>
            </a:solidFill>
            <a:miter lim="800000"/>
            <a:headEnd/>
            <a:tailEnd/>
          </a:ln>
        </p:spPr>
        <p:txBody>
          <a:bodyPr rot="10800000" wrap="none" anchor="ctr"/>
          <a:lstStyle/>
          <a:p>
            <a:pPr algn="ctr" eaLnBrk="0" hangingPunct="0"/>
            <a:endParaRPr lang="en-US" sz="2400">
              <a:latin typeface="Rockwell" charset="0"/>
              <a:cs typeface="Rockwell Extra Bold" charset="0"/>
            </a:endParaRPr>
          </a:p>
        </p:txBody>
      </p:sp>
      <p:sp>
        <p:nvSpPr>
          <p:cNvPr id="53256" name="Text Box 11"/>
          <p:cNvSpPr txBox="1">
            <a:spLocks noChangeArrowheads="1"/>
          </p:cNvSpPr>
          <p:nvPr/>
        </p:nvSpPr>
        <p:spPr bwMode="auto">
          <a:xfrm>
            <a:off x="457200" y="4343400"/>
            <a:ext cx="1181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r>
              <a:rPr lang="en-US" sz="2800" dirty="0">
                <a:solidFill>
                  <a:srgbClr val="FF0000"/>
                </a:solidFill>
                <a:latin typeface="Rockwell" charset="0"/>
                <a:cs typeface="Rockwell Extra Bold" charset="0"/>
              </a:rPr>
              <a:t>Tier II</a:t>
            </a:r>
            <a:endParaRPr lang="en-US" sz="3600" dirty="0">
              <a:solidFill>
                <a:srgbClr val="FF0000"/>
              </a:solidFill>
              <a:latin typeface="Rockwell" charset="0"/>
              <a:cs typeface="Rockwell Extra Bold" charset="0"/>
            </a:endParaRPr>
          </a:p>
        </p:txBody>
      </p:sp>
      <p:sp>
        <p:nvSpPr>
          <p:cNvPr id="53257" name="AutoShape 13"/>
          <p:cNvSpPr>
            <a:spLocks noChangeArrowheads="1"/>
          </p:cNvSpPr>
          <p:nvPr/>
        </p:nvSpPr>
        <p:spPr bwMode="auto">
          <a:xfrm>
            <a:off x="3276600" y="1219200"/>
            <a:ext cx="2133600" cy="1524000"/>
          </a:xfrm>
          <a:prstGeom prst="triangle">
            <a:avLst>
              <a:gd name="adj" fmla="val 50000"/>
            </a:avLst>
          </a:prstGeom>
          <a:solidFill>
            <a:schemeClr val="bg2"/>
          </a:solidFill>
          <a:ln w="76200">
            <a:solidFill>
              <a:schemeClr val="tx1"/>
            </a:solidFill>
            <a:miter lim="800000"/>
            <a:headEnd/>
            <a:tailEnd/>
          </a:ln>
        </p:spPr>
        <p:txBody>
          <a:bodyPr wrap="none" anchor="ctr"/>
          <a:lstStyle/>
          <a:p>
            <a:endParaRPr lang="en-US">
              <a:ln w="9525" cmpd="sng">
                <a:solidFill>
                  <a:srgbClr val="000000"/>
                </a:solidFill>
              </a:ln>
              <a:solidFill>
                <a:schemeClr val="bg2">
                  <a:lumMod val="20000"/>
                  <a:lumOff val="80000"/>
                </a:schemeClr>
              </a:solidFill>
              <a:latin typeface="Rockwell" charset="0"/>
              <a:cs typeface="Rockwell Extra Bold" charset="0"/>
            </a:endParaRPr>
          </a:p>
        </p:txBody>
      </p:sp>
      <p:sp>
        <p:nvSpPr>
          <p:cNvPr id="53258" name="Text Box 14"/>
          <p:cNvSpPr txBox="1">
            <a:spLocks noChangeArrowheads="1"/>
          </p:cNvSpPr>
          <p:nvPr/>
        </p:nvSpPr>
        <p:spPr bwMode="auto">
          <a:xfrm>
            <a:off x="762000" y="6096000"/>
            <a:ext cx="6686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r>
              <a:rPr lang="en-US" sz="1800" dirty="0">
                <a:latin typeface="Rockwell" charset="0"/>
                <a:cs typeface="Rockwell Extra Bold" charset="0"/>
              </a:rPr>
              <a:t>Conduct universal screening to </a:t>
            </a:r>
            <a:r>
              <a:rPr lang="en-US" sz="1800" dirty="0" smtClean="0">
                <a:latin typeface="Rockwell" charset="0"/>
                <a:cs typeface="Rockwell Extra Bold" charset="0"/>
              </a:rPr>
              <a:t>determine </a:t>
            </a:r>
            <a:r>
              <a:rPr lang="en-US" sz="1800" dirty="0">
                <a:latin typeface="Rockwell" charset="0"/>
                <a:cs typeface="Rockwell Extra Bold" charset="0"/>
              </a:rPr>
              <a:t>student risk levels</a:t>
            </a:r>
          </a:p>
        </p:txBody>
      </p:sp>
      <p:sp>
        <p:nvSpPr>
          <p:cNvPr id="53259" name="Text Box 16"/>
          <p:cNvSpPr txBox="1">
            <a:spLocks noChangeArrowheads="1"/>
          </p:cNvSpPr>
          <p:nvPr/>
        </p:nvSpPr>
        <p:spPr bwMode="auto">
          <a:xfrm>
            <a:off x="762000" y="6488113"/>
            <a:ext cx="6556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r>
              <a:rPr lang="en-US" sz="1800" dirty="0">
                <a:latin typeface="Rockwell" charset="0"/>
                <a:cs typeface="Rockwell Extra Bold" charset="0"/>
              </a:rPr>
              <a:t>Provide core research based reading program &amp; EL services</a:t>
            </a:r>
          </a:p>
        </p:txBody>
      </p:sp>
      <p:sp>
        <p:nvSpPr>
          <p:cNvPr id="53260" name="Text Box 18"/>
          <p:cNvSpPr txBox="1">
            <a:spLocks noChangeArrowheads="1"/>
          </p:cNvSpPr>
          <p:nvPr/>
        </p:nvSpPr>
        <p:spPr bwMode="auto">
          <a:xfrm>
            <a:off x="1309688" y="5715000"/>
            <a:ext cx="6237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pPr algn="ctr"/>
            <a:r>
              <a:rPr lang="en-US" sz="1800" dirty="0">
                <a:latin typeface="Rockwell" charset="0"/>
                <a:cs typeface="Rockwell Extra Bold" charset="0"/>
              </a:rPr>
              <a:t>Monitor &amp; track academic &amp; language </a:t>
            </a:r>
            <a:r>
              <a:rPr lang="en-US" sz="1800" dirty="0" smtClean="0">
                <a:latin typeface="Rockwell" charset="0"/>
                <a:cs typeface="Rockwell Extra Bold" charset="0"/>
              </a:rPr>
              <a:t>acquisition </a:t>
            </a:r>
            <a:r>
              <a:rPr lang="en-US" sz="1800" dirty="0">
                <a:latin typeface="Rockwell" charset="0"/>
                <a:cs typeface="Rockwell Extra Bold" charset="0"/>
              </a:rPr>
              <a:t>growth</a:t>
            </a:r>
          </a:p>
        </p:txBody>
      </p:sp>
      <p:sp>
        <p:nvSpPr>
          <p:cNvPr id="53261" name="Text Box 20"/>
          <p:cNvSpPr txBox="1">
            <a:spLocks noChangeArrowheads="1"/>
          </p:cNvSpPr>
          <p:nvPr/>
        </p:nvSpPr>
        <p:spPr bwMode="auto">
          <a:xfrm>
            <a:off x="2886293" y="2835295"/>
            <a:ext cx="2899754" cy="1508105"/>
          </a:xfrm>
          <a:prstGeom prst="rect">
            <a:avLst/>
          </a:prstGeom>
          <a:noFill/>
          <a:ln>
            <a:noFill/>
          </a:ln>
          <a:extLst/>
        </p:spPr>
        <p:txBody>
          <a:bodyPr wrap="square">
            <a:spAutoFit/>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pPr algn="ctr"/>
            <a:r>
              <a:rPr lang="en-US" sz="1600" dirty="0">
                <a:latin typeface="Rockwell" charset="0"/>
                <a:cs typeface="Rockwell Extra Bold" charset="0"/>
              </a:rPr>
              <a:t>•</a:t>
            </a:r>
            <a:r>
              <a:rPr lang="en-US" sz="1500" dirty="0">
                <a:latin typeface="Rockwell" charset="0"/>
                <a:cs typeface="Rockwell Extra Bold" charset="0"/>
              </a:rPr>
              <a:t>Frequent, </a:t>
            </a:r>
            <a:r>
              <a:rPr lang="en-US" sz="1500" b="1" u="sng" dirty="0">
                <a:latin typeface="Rockwell" charset="0"/>
                <a:cs typeface="Rockwell Extra Bold" charset="0"/>
              </a:rPr>
              <a:t>intensive</a:t>
            </a:r>
            <a:r>
              <a:rPr lang="en-US" sz="1500" dirty="0">
                <a:latin typeface="Rockwell" charset="0"/>
                <a:cs typeface="Rockwell Extra Bold" charset="0"/>
              </a:rPr>
              <a:t>,</a:t>
            </a:r>
          </a:p>
          <a:p>
            <a:pPr algn="ctr"/>
            <a:r>
              <a:rPr lang="en-US" sz="1500" dirty="0">
                <a:latin typeface="Rockwell" charset="0"/>
                <a:cs typeface="Rockwell Extra Bold" charset="0"/>
              </a:rPr>
              <a:t>Evidence-based</a:t>
            </a:r>
          </a:p>
          <a:p>
            <a:pPr algn="ctr"/>
            <a:r>
              <a:rPr lang="en-US" sz="1500" dirty="0">
                <a:latin typeface="Rockwell" charset="0"/>
                <a:cs typeface="Rockwell Extra Bold" charset="0"/>
              </a:rPr>
              <a:t> intervention  </a:t>
            </a:r>
          </a:p>
          <a:p>
            <a:pPr algn="ctr"/>
            <a:r>
              <a:rPr lang="en-US" sz="1500" dirty="0">
                <a:latin typeface="Rockwell" charset="0"/>
                <a:cs typeface="Rockwell Extra Bold" charset="0"/>
              </a:rPr>
              <a:t>•Lower student/teacher ratio</a:t>
            </a:r>
          </a:p>
          <a:p>
            <a:pPr algn="ctr"/>
            <a:r>
              <a:rPr lang="en-US" sz="1500" dirty="0">
                <a:latin typeface="Rockwell" charset="0"/>
                <a:cs typeface="Rockwell Extra Bold" charset="0"/>
              </a:rPr>
              <a:t>•Frequent progress monitoring</a:t>
            </a:r>
          </a:p>
          <a:p>
            <a:pPr algn="ctr"/>
            <a:r>
              <a:rPr lang="en-US" sz="1600" dirty="0">
                <a:latin typeface="Rockwell" charset="0"/>
                <a:cs typeface="Rockwell Extra Bold" charset="0"/>
              </a:rPr>
              <a:t>•Longer duration</a:t>
            </a:r>
          </a:p>
        </p:txBody>
      </p:sp>
      <p:sp>
        <p:nvSpPr>
          <p:cNvPr id="53262" name="Text Box 22"/>
          <p:cNvSpPr txBox="1">
            <a:spLocks noChangeArrowheads="1"/>
          </p:cNvSpPr>
          <p:nvPr/>
        </p:nvSpPr>
        <p:spPr bwMode="auto">
          <a:xfrm>
            <a:off x="3276600" y="1676400"/>
            <a:ext cx="2133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pPr algn="ctr"/>
            <a:r>
              <a:rPr lang="en-US" sz="1600" dirty="0">
                <a:latin typeface="Rockwell" charset="0"/>
                <a:cs typeface="Rockwell Extra Bold" charset="0"/>
              </a:rPr>
              <a:t>Referral</a:t>
            </a:r>
          </a:p>
          <a:p>
            <a:pPr algn="ctr"/>
            <a:r>
              <a:rPr lang="en-US" sz="1600" dirty="0">
                <a:latin typeface="Rockwell" charset="0"/>
                <a:cs typeface="Rockwell Extra Bold" charset="0"/>
              </a:rPr>
              <a:t>t</a:t>
            </a:r>
            <a:r>
              <a:rPr lang="en-US" sz="1600" dirty="0" smtClean="0">
                <a:latin typeface="Rockwell" charset="0"/>
                <a:cs typeface="Rockwell Extra Bold" charset="0"/>
              </a:rPr>
              <a:t>o </a:t>
            </a:r>
            <a:endParaRPr lang="en-US" sz="1600" dirty="0">
              <a:latin typeface="Rockwell" charset="0"/>
              <a:cs typeface="Rockwell Extra Bold" charset="0"/>
            </a:endParaRPr>
          </a:p>
          <a:p>
            <a:pPr algn="ctr"/>
            <a:r>
              <a:rPr lang="en-US" sz="1600" dirty="0">
                <a:latin typeface="Rockwell" charset="0"/>
                <a:cs typeface="Rockwell Extra Bold" charset="0"/>
              </a:rPr>
              <a:t>Special </a:t>
            </a:r>
          </a:p>
          <a:p>
            <a:pPr algn="ctr"/>
            <a:r>
              <a:rPr lang="en-US" sz="1600" dirty="0">
                <a:latin typeface="Rockwell" charset="0"/>
                <a:cs typeface="Rockwell Extra Bold" charset="0"/>
              </a:rPr>
              <a:t>Education</a:t>
            </a:r>
          </a:p>
        </p:txBody>
      </p:sp>
      <p:sp>
        <p:nvSpPr>
          <p:cNvPr id="53264" name="AutoShape 10"/>
          <p:cNvSpPr>
            <a:spLocks noChangeArrowheads="1"/>
          </p:cNvSpPr>
          <p:nvPr/>
        </p:nvSpPr>
        <p:spPr bwMode="auto">
          <a:xfrm flipV="1">
            <a:off x="1524000" y="4419600"/>
            <a:ext cx="5791200" cy="1066800"/>
          </a:xfrm>
          <a:prstGeom prst="flowChartManualOperation">
            <a:avLst/>
          </a:prstGeom>
          <a:solidFill>
            <a:srgbClr val="FFFF00"/>
          </a:solidFill>
          <a:ln w="57150">
            <a:solidFill>
              <a:schemeClr val="tx1"/>
            </a:solidFill>
            <a:miter lim="800000"/>
            <a:headEnd/>
            <a:tailEnd/>
          </a:ln>
        </p:spPr>
        <p:txBody>
          <a:bodyPr rot="10800000" wrap="none" anchor="ctr"/>
          <a:lstStyle/>
          <a:p>
            <a:pPr algn="ctr" eaLnBrk="0" hangingPunct="0"/>
            <a:endParaRPr lang="en-US" sz="1600">
              <a:latin typeface="Rockwell" charset="0"/>
              <a:cs typeface="Rockwell Extra Bold" charset="0"/>
            </a:endParaRPr>
          </a:p>
          <a:p>
            <a:pPr algn="ctr" eaLnBrk="0" hangingPunct="0"/>
            <a:endParaRPr lang="en-US" sz="1600">
              <a:latin typeface="Rockwell" charset="0"/>
              <a:cs typeface="Rockwell Extra Bold" charset="0"/>
            </a:endParaRPr>
          </a:p>
          <a:p>
            <a:pPr algn="ctr" eaLnBrk="0" hangingPunct="0"/>
            <a:endParaRPr lang="en-US" sz="1600">
              <a:latin typeface="Rockwell" charset="0"/>
              <a:cs typeface="Rockwell Extra Bold" charset="0"/>
            </a:endParaRPr>
          </a:p>
          <a:p>
            <a:pPr algn="ctr" eaLnBrk="0" hangingPunct="0"/>
            <a:endParaRPr lang="en-US" sz="2400">
              <a:latin typeface="Rockwell" charset="0"/>
              <a:cs typeface="Rockwell Extra Bold" charset="0"/>
            </a:endParaRPr>
          </a:p>
        </p:txBody>
      </p:sp>
      <p:sp>
        <p:nvSpPr>
          <p:cNvPr id="53265" name="Text Box 12"/>
          <p:cNvSpPr txBox="1">
            <a:spLocks noChangeArrowheads="1"/>
          </p:cNvSpPr>
          <p:nvPr/>
        </p:nvSpPr>
        <p:spPr bwMode="auto">
          <a:xfrm>
            <a:off x="1143000" y="2895600"/>
            <a:ext cx="1298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r>
              <a:rPr lang="en-US" sz="2800" dirty="0">
                <a:solidFill>
                  <a:srgbClr val="FF0000"/>
                </a:solidFill>
                <a:latin typeface="Rockwell" charset="0"/>
                <a:cs typeface="Rockwell Extra Bold" charset="0"/>
              </a:rPr>
              <a:t>Tier III</a:t>
            </a:r>
            <a:endParaRPr lang="en-US" sz="3600" dirty="0">
              <a:solidFill>
                <a:srgbClr val="FF0000"/>
              </a:solidFill>
              <a:latin typeface="Rockwell" charset="0"/>
              <a:cs typeface="Rockwell Extra Bold" charset="0"/>
            </a:endParaRPr>
          </a:p>
        </p:txBody>
      </p:sp>
      <p:sp>
        <p:nvSpPr>
          <p:cNvPr id="53266" name="Text Box 20"/>
          <p:cNvSpPr txBox="1">
            <a:spLocks noChangeArrowheads="1"/>
          </p:cNvSpPr>
          <p:nvPr/>
        </p:nvSpPr>
        <p:spPr bwMode="auto">
          <a:xfrm>
            <a:off x="2362200" y="4572000"/>
            <a:ext cx="388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pPr algn="ctr"/>
            <a:r>
              <a:rPr lang="en-US" sz="1600" dirty="0">
                <a:latin typeface="Rockwell" charset="0"/>
                <a:cs typeface="Rockwell Extra Bold" charset="0"/>
              </a:rPr>
              <a:t>•Research based intervention</a:t>
            </a:r>
          </a:p>
          <a:p>
            <a:pPr algn="ctr"/>
            <a:r>
              <a:rPr lang="en-US" sz="1600" dirty="0">
                <a:latin typeface="Rockwell" charset="0"/>
                <a:cs typeface="Rockwell Extra Bold" charset="0"/>
              </a:rPr>
              <a:t>•Small </a:t>
            </a:r>
            <a:r>
              <a:rPr lang="en-US" sz="1600" dirty="0" smtClean="0">
                <a:latin typeface="Rockwell" charset="0"/>
                <a:cs typeface="Rockwell Extra Bold" charset="0"/>
              </a:rPr>
              <a:t>groups</a:t>
            </a:r>
            <a:endParaRPr lang="en-US" sz="1600" dirty="0">
              <a:latin typeface="Rockwell" charset="0"/>
              <a:cs typeface="Rockwell Extra Bold" charset="0"/>
            </a:endParaRPr>
          </a:p>
          <a:p>
            <a:pPr algn="ctr"/>
            <a:r>
              <a:rPr lang="en-US" sz="1600" dirty="0">
                <a:latin typeface="Rockwell" charset="0"/>
                <a:cs typeface="Rockwell Extra Bold" charset="0"/>
              </a:rPr>
              <a:t>•Progress </a:t>
            </a:r>
            <a:r>
              <a:rPr lang="en-US" sz="1600" dirty="0" smtClean="0">
                <a:latin typeface="Rockwell" charset="0"/>
                <a:cs typeface="Rockwell Extra Bold" charset="0"/>
              </a:rPr>
              <a:t>monitoring</a:t>
            </a:r>
            <a:endParaRPr lang="en-US" sz="1600" dirty="0">
              <a:latin typeface="Rockwell" charset="0"/>
              <a:cs typeface="Rockwell Extra Bold" charset="0"/>
            </a:endParaRPr>
          </a:p>
        </p:txBody>
      </p:sp>
      <p:sp>
        <p:nvSpPr>
          <p:cNvPr id="53267" name="TextBox 1"/>
          <p:cNvSpPr txBox="1">
            <a:spLocks noChangeArrowheads="1"/>
          </p:cNvSpPr>
          <p:nvPr/>
        </p:nvSpPr>
        <p:spPr bwMode="auto">
          <a:xfrm>
            <a:off x="152400" y="0"/>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erdana" charset="0"/>
                <a:ea typeface="ＭＳ Ｐゴシック" charset="0"/>
                <a:cs typeface="ＭＳ Ｐゴシック" charset="0"/>
              </a:defRPr>
            </a:lvl1pPr>
            <a:lvl2pPr marL="742950" indent="-285750" eaLnBrk="0" hangingPunct="0">
              <a:defRPr sz="2600">
                <a:solidFill>
                  <a:schemeClr val="tx1"/>
                </a:solidFill>
                <a:latin typeface="Verdana" charset="0"/>
                <a:ea typeface="ＭＳ Ｐゴシック" charset="0"/>
              </a:defRPr>
            </a:lvl2pPr>
            <a:lvl3pPr marL="1143000" indent="-228600" eaLnBrk="0" hangingPunct="0">
              <a:defRPr sz="2600">
                <a:solidFill>
                  <a:schemeClr val="tx1"/>
                </a:solidFill>
                <a:latin typeface="Verdana" charset="0"/>
                <a:ea typeface="ＭＳ Ｐゴシック" charset="0"/>
              </a:defRPr>
            </a:lvl3pPr>
            <a:lvl4pPr marL="1600200" indent="-228600" eaLnBrk="0" hangingPunct="0">
              <a:defRPr sz="2600">
                <a:solidFill>
                  <a:schemeClr val="tx1"/>
                </a:solidFill>
                <a:latin typeface="Verdana" charset="0"/>
                <a:ea typeface="ＭＳ Ｐゴシック" charset="0"/>
              </a:defRPr>
            </a:lvl4pPr>
            <a:lvl5pPr marL="2057400" indent="-228600" eaLnBrk="0" hangingPunct="0">
              <a:defRPr sz="2600">
                <a:solidFill>
                  <a:schemeClr val="tx1"/>
                </a:solidFill>
                <a:latin typeface="Verdana" charset="0"/>
                <a:ea typeface="ＭＳ Ｐゴシック" charset="0"/>
              </a:defRPr>
            </a:lvl5pPr>
            <a:lvl6pPr marL="2514600" indent="-228600" eaLnBrk="0" fontAlgn="base" hangingPunct="0">
              <a:spcBef>
                <a:spcPct val="0"/>
              </a:spcBef>
              <a:spcAft>
                <a:spcPct val="0"/>
              </a:spcAft>
              <a:defRPr sz="2600">
                <a:solidFill>
                  <a:schemeClr val="tx1"/>
                </a:solidFill>
                <a:latin typeface="Verdana" charset="0"/>
                <a:ea typeface="ＭＳ Ｐゴシック" charset="0"/>
              </a:defRPr>
            </a:lvl6pPr>
            <a:lvl7pPr marL="2971800" indent="-228600" eaLnBrk="0" fontAlgn="base" hangingPunct="0">
              <a:spcBef>
                <a:spcPct val="0"/>
              </a:spcBef>
              <a:spcAft>
                <a:spcPct val="0"/>
              </a:spcAft>
              <a:defRPr sz="2600">
                <a:solidFill>
                  <a:schemeClr val="tx1"/>
                </a:solidFill>
                <a:latin typeface="Verdana" charset="0"/>
                <a:ea typeface="ＭＳ Ｐゴシック" charset="0"/>
              </a:defRPr>
            </a:lvl7pPr>
            <a:lvl8pPr marL="3429000" indent="-228600" eaLnBrk="0" fontAlgn="base" hangingPunct="0">
              <a:spcBef>
                <a:spcPct val="0"/>
              </a:spcBef>
              <a:spcAft>
                <a:spcPct val="0"/>
              </a:spcAft>
              <a:defRPr sz="2600">
                <a:solidFill>
                  <a:schemeClr val="tx1"/>
                </a:solidFill>
                <a:latin typeface="Verdana" charset="0"/>
                <a:ea typeface="ＭＳ Ｐゴシック" charset="0"/>
              </a:defRPr>
            </a:lvl8pPr>
            <a:lvl9pPr marL="3886200" indent="-228600" eaLnBrk="0" fontAlgn="base" hangingPunct="0">
              <a:spcBef>
                <a:spcPct val="0"/>
              </a:spcBef>
              <a:spcAft>
                <a:spcPct val="0"/>
              </a:spcAft>
              <a:defRPr sz="2600">
                <a:solidFill>
                  <a:schemeClr val="tx1"/>
                </a:solidFill>
                <a:latin typeface="Verdana" charset="0"/>
                <a:ea typeface="ＭＳ Ｐゴシック" charset="0"/>
              </a:defRPr>
            </a:lvl9pPr>
          </a:lstStyle>
          <a:p>
            <a:pPr algn="ctr" eaLnBrk="1" hangingPunct="1"/>
            <a:r>
              <a:rPr lang="en-US" sz="3600" b="1" dirty="0" smtClean="0">
                <a:solidFill>
                  <a:srgbClr val="0000FF"/>
                </a:solidFill>
                <a:latin typeface="Rockwell"/>
                <a:cs typeface="Rockwell"/>
              </a:rPr>
              <a:t>Recommended Multi-</a:t>
            </a:r>
            <a:r>
              <a:rPr lang="en-US" sz="3600" b="1" dirty="0">
                <a:solidFill>
                  <a:srgbClr val="0000FF"/>
                </a:solidFill>
                <a:latin typeface="Rockwell"/>
                <a:cs typeface="Rockwell"/>
              </a:rPr>
              <a:t>T</a:t>
            </a:r>
            <a:r>
              <a:rPr lang="en-US" sz="3600" b="1" dirty="0" smtClean="0">
                <a:solidFill>
                  <a:srgbClr val="0000FF"/>
                </a:solidFill>
                <a:latin typeface="Rockwell"/>
                <a:cs typeface="Rockwell"/>
              </a:rPr>
              <a:t>iered </a:t>
            </a:r>
          </a:p>
          <a:p>
            <a:pPr algn="ctr" eaLnBrk="1" hangingPunct="1"/>
            <a:r>
              <a:rPr lang="en-US" sz="3600" b="1" dirty="0" smtClean="0">
                <a:solidFill>
                  <a:srgbClr val="0000FF"/>
                </a:solidFill>
                <a:latin typeface="Rockwell"/>
                <a:cs typeface="Rockwell"/>
              </a:rPr>
              <a:t>Model for ELs</a:t>
            </a:r>
            <a:endParaRPr lang="en-US" sz="3600" b="1" dirty="0">
              <a:solidFill>
                <a:srgbClr val="0000FF"/>
              </a:solidFill>
              <a:latin typeface="Rockwell"/>
              <a:cs typeface="Rockwell"/>
            </a:endParaRPr>
          </a:p>
        </p:txBody>
      </p:sp>
      <p:sp>
        <p:nvSpPr>
          <p:cNvPr id="2" name="Footer Placeholder 1"/>
          <p:cNvSpPr>
            <a:spLocks noGrp="1"/>
          </p:cNvSpPr>
          <p:nvPr>
            <p:ph type="ftr" sz="quarter" idx="11"/>
          </p:nvPr>
        </p:nvSpPr>
        <p:spPr>
          <a:xfrm rot="16200000">
            <a:off x="7521575" y="4881563"/>
            <a:ext cx="2847975" cy="365125"/>
          </a:xfrm>
        </p:spPr>
        <p:txBody>
          <a:bodyPr/>
          <a:lstStyle/>
          <a:p>
            <a:r>
              <a:rPr lang="en-US" dirty="0" smtClean="0"/>
              <a:t>©</a:t>
            </a:r>
            <a:r>
              <a:rPr lang="en-US" dirty="0" err="1" smtClean="0"/>
              <a:t>Jarice</a:t>
            </a:r>
            <a:r>
              <a:rPr lang="en-US" dirty="0" smtClean="0"/>
              <a:t> Butterfield, Ph. D. 2014</a:t>
            </a:r>
            <a:endParaRPr lang="en-US" dirty="0"/>
          </a:p>
        </p:txBody>
      </p:sp>
    </p:spTree>
    <p:extLst>
      <p:ext uri="{BB962C8B-B14F-4D97-AF65-F5344CB8AC3E}">
        <p14:creationId xmlns:p14="http://schemas.microsoft.com/office/powerpoint/2010/main" val="13378933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101" y="1587553"/>
            <a:ext cx="6351054" cy="1753322"/>
          </a:xfrm>
          <a:solidFill>
            <a:schemeClr val="tx2">
              <a:lumMod val="20000"/>
              <a:lumOff val="80000"/>
            </a:schemeClr>
          </a:solidFill>
        </p:spPr>
        <p:txBody>
          <a:bodyPr/>
          <a:lstStyle/>
          <a:p>
            <a:r>
              <a:rPr lang="en-US" sz="5400" b="1" dirty="0" smtClean="0"/>
              <a:t>Instructional Strategies for ELs</a:t>
            </a:r>
            <a:endParaRPr lang="en-US" sz="5400" b="1" dirty="0"/>
          </a:p>
        </p:txBody>
      </p:sp>
      <p:sp>
        <p:nvSpPr>
          <p:cNvPr id="5" name="Text Placeholder 4"/>
          <p:cNvSpPr>
            <a:spLocks noGrp="1"/>
          </p:cNvSpPr>
          <p:nvPr>
            <p:ph type="body" idx="1"/>
          </p:nvPr>
        </p:nvSpPr>
        <p:spPr>
          <a:xfrm>
            <a:off x="274101" y="4274211"/>
            <a:ext cx="5646038" cy="1131887"/>
          </a:xfrm>
        </p:spPr>
        <p:txBody>
          <a:bodyPr>
            <a:normAutofit/>
          </a:bodyPr>
          <a:lstStyle/>
          <a:p>
            <a:endParaRPr lang="en-US" sz="2800" b="1" dirty="0">
              <a:solidFill>
                <a:srgbClr val="9C0000"/>
              </a:solidFill>
            </a:endParaRPr>
          </a:p>
        </p:txBody>
      </p:sp>
    </p:spTree>
    <p:extLst>
      <p:ext uri="{BB962C8B-B14F-4D97-AF65-F5344CB8AC3E}">
        <p14:creationId xmlns:p14="http://schemas.microsoft.com/office/powerpoint/2010/main" val="1387906785"/>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4"/>
          <p:cNvSpPr>
            <a:spLocks noGrp="1" noChangeArrowheads="1"/>
          </p:cNvSpPr>
          <p:nvPr>
            <p:ph idx="1"/>
          </p:nvPr>
        </p:nvSpPr>
        <p:spPr>
          <a:xfrm>
            <a:off x="457200" y="1600200"/>
            <a:ext cx="6001539" cy="4525963"/>
          </a:xfrm>
          <a:solidFill>
            <a:srgbClr val="E4E9EF"/>
          </a:solidFill>
        </p:spPr>
        <p:txBody>
          <a:bodyPr anchor="t">
            <a:noAutofit/>
          </a:bodyPr>
          <a:lstStyle/>
          <a:p>
            <a:pPr marL="0" indent="0" algn="ctr" eaLnBrk="1" fontAlgn="auto" hangingPunct="1">
              <a:spcAft>
                <a:spcPts val="0"/>
              </a:spcAft>
              <a:buNone/>
              <a:defRPr/>
            </a:pPr>
            <a:r>
              <a:rPr lang="en-US" sz="3200" dirty="0" smtClean="0">
                <a:solidFill>
                  <a:srgbClr val="753E3E"/>
                </a:solidFill>
                <a:latin typeface="Comic Sans MS" pitchFamily="66" charset="0"/>
              </a:rPr>
              <a:t>“Schools are like airport hubs; student passengers arrive from many different backgrounds for widely divergent destinations.  Their particular take offs into adulthood will demand different flight plans.” </a:t>
            </a:r>
          </a:p>
          <a:p>
            <a:pPr marL="0" indent="0" algn="ctr" eaLnBrk="1" fontAlgn="auto" hangingPunct="1">
              <a:spcAft>
                <a:spcPts val="0"/>
              </a:spcAft>
              <a:buNone/>
              <a:defRPr/>
            </a:pPr>
            <a:r>
              <a:rPr lang="en-US" sz="2000" dirty="0" smtClean="0">
                <a:solidFill>
                  <a:srgbClr val="000090"/>
                </a:solidFill>
                <a:latin typeface="Comic Sans MS" pitchFamily="66" charset="0"/>
              </a:rPr>
              <a:t>(Levine, 2002, p. 336)</a:t>
            </a:r>
            <a:endParaRPr lang="en-US" sz="2000" dirty="0">
              <a:solidFill>
                <a:srgbClr val="000090"/>
              </a:solidFill>
              <a:latin typeface="Comic Sans MS" pitchFamily="66" charset="0"/>
            </a:endParaRPr>
          </a:p>
        </p:txBody>
      </p:sp>
    </p:spTree>
    <p:extLst>
      <p:ext uri="{BB962C8B-B14F-4D97-AF65-F5344CB8AC3E}">
        <p14:creationId xmlns:p14="http://schemas.microsoft.com/office/powerpoint/2010/main" val="143318085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4000" dirty="0" smtClean="0">
                <a:solidFill>
                  <a:srgbClr val="FF0000"/>
                </a:solidFill>
              </a:rPr>
              <a:t>Is it a Second Language Development Issue or a Disability? </a:t>
            </a:r>
            <a:endParaRPr lang="en-US" sz="4000" dirty="0">
              <a:solidFill>
                <a:srgbClr val="FF0000"/>
              </a:solidFill>
            </a:endParaRPr>
          </a:p>
        </p:txBody>
      </p:sp>
      <p:pic>
        <p:nvPicPr>
          <p:cNvPr id="6" name="Content Placeholder 5">
            <a:hlinkClick r:id="rId2"/>
          </p:cNvPr>
          <p:cNvPicPr>
            <a:picLocks noGrp="1" noChangeAspect="1"/>
          </p:cNvPicPr>
          <p:nvPr>
            <p:ph sz="half" idx="2"/>
          </p:nvPr>
        </p:nvPicPr>
        <p:blipFill>
          <a:blip r:embed="rId3"/>
          <a:srcRect t="-10506" b="-10506"/>
          <a:stretch>
            <a:fillRect/>
          </a:stretch>
        </p:blipFill>
        <p:spPr>
          <a:xfrm>
            <a:off x="4648200" y="1600200"/>
            <a:ext cx="4038600" cy="2741613"/>
          </a:xfrm>
        </p:spPr>
      </p:pic>
      <p:sp>
        <p:nvSpPr>
          <p:cNvPr id="5" name="Content Placeholder 4"/>
          <p:cNvSpPr>
            <a:spLocks noGrp="1"/>
          </p:cNvSpPr>
          <p:nvPr>
            <p:ph sz="quarter" idx="13"/>
          </p:nvPr>
        </p:nvSpPr>
        <p:spPr>
          <a:xfrm>
            <a:off x="457200" y="2086928"/>
            <a:ext cx="4041648" cy="3773136"/>
          </a:xfrm>
        </p:spPr>
        <p:txBody>
          <a:bodyPr>
            <a:normAutofit fontScale="92500" lnSpcReduction="10000"/>
          </a:bodyPr>
          <a:lstStyle/>
          <a:p>
            <a:r>
              <a:rPr lang="en-US" dirty="0" smtClean="0">
                <a:solidFill>
                  <a:srgbClr val="0000FF"/>
                </a:solidFill>
              </a:rPr>
              <a:t>As you watch this short video segment, jot down some of the recommendations made by Dr. </a:t>
            </a:r>
            <a:r>
              <a:rPr lang="en-US" dirty="0" err="1" smtClean="0">
                <a:solidFill>
                  <a:srgbClr val="0000FF"/>
                </a:solidFill>
              </a:rPr>
              <a:t>Zacarian</a:t>
            </a:r>
            <a:r>
              <a:rPr lang="en-US" dirty="0" smtClean="0">
                <a:solidFill>
                  <a:srgbClr val="0000FF"/>
                </a:solidFill>
              </a:rPr>
              <a:t> about strategies to better examine a language difficulty or disability?</a:t>
            </a:r>
          </a:p>
          <a:p>
            <a:r>
              <a:rPr lang="en-US" dirty="0" smtClean="0">
                <a:solidFill>
                  <a:srgbClr val="0000FF"/>
                </a:solidFill>
              </a:rPr>
              <a:t>Let’s then discuss those points in light of your instructional context. </a:t>
            </a:r>
            <a:endParaRPr lang="en-US" dirty="0">
              <a:solidFill>
                <a:srgbClr val="0000FF"/>
              </a:solidFill>
            </a:endParaRPr>
          </a:p>
        </p:txBody>
      </p:sp>
    </p:spTree>
    <p:extLst>
      <p:ext uri="{BB962C8B-B14F-4D97-AF65-F5344CB8AC3E}">
        <p14:creationId xmlns:p14="http://schemas.microsoft.com/office/powerpoint/2010/main" val="4196304265"/>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90830782"/>
              </p:ext>
            </p:extLst>
          </p:nvPr>
        </p:nvGraphicFramePr>
        <p:xfrm>
          <a:off x="-572276" y="117529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596104" y="694521"/>
            <a:ext cx="3578849" cy="369332"/>
          </a:xfrm>
          <a:prstGeom prst="rect">
            <a:avLst/>
          </a:prstGeom>
          <a:solidFill>
            <a:schemeClr val="accent6">
              <a:lumMod val="20000"/>
              <a:lumOff val="80000"/>
            </a:schemeClr>
          </a:solidFill>
          <a:ln>
            <a:solidFill>
              <a:srgbClr val="FF0000"/>
            </a:solidFill>
          </a:ln>
        </p:spPr>
        <p:txBody>
          <a:bodyPr wrap="none" rtlCol="0">
            <a:spAutoFit/>
          </a:bodyPr>
          <a:lstStyle/>
          <a:p>
            <a:r>
              <a:rPr lang="en-US" b="1" dirty="0" smtClean="0">
                <a:solidFill>
                  <a:srgbClr val="FF0000"/>
                </a:solidFill>
              </a:rPr>
              <a:t>Knowledge, skills, and attitudes</a:t>
            </a:r>
            <a:endParaRPr lang="en-US" b="1" dirty="0">
              <a:solidFill>
                <a:srgbClr val="FF0000"/>
              </a:solidFill>
            </a:endParaRPr>
          </a:p>
        </p:txBody>
      </p:sp>
      <p:sp>
        <p:nvSpPr>
          <p:cNvPr id="8" name="TextBox 7"/>
          <p:cNvSpPr txBox="1"/>
          <p:nvPr/>
        </p:nvSpPr>
        <p:spPr>
          <a:xfrm>
            <a:off x="174961" y="4040241"/>
            <a:ext cx="2138401" cy="646331"/>
          </a:xfrm>
          <a:prstGeom prst="rect">
            <a:avLst/>
          </a:prstGeom>
          <a:solidFill>
            <a:srgbClr val="E3E6E7"/>
          </a:solidFill>
          <a:ln>
            <a:solidFill>
              <a:srgbClr val="FF0000"/>
            </a:solidFill>
          </a:ln>
        </p:spPr>
        <p:txBody>
          <a:bodyPr wrap="none" rtlCol="0">
            <a:spAutoFit/>
          </a:bodyPr>
          <a:lstStyle/>
          <a:p>
            <a:r>
              <a:rPr lang="en-US" b="1" dirty="0" smtClean="0">
                <a:solidFill>
                  <a:srgbClr val="FF0000"/>
                </a:solidFill>
              </a:rPr>
              <a:t>Learning activities </a:t>
            </a:r>
          </a:p>
          <a:p>
            <a:r>
              <a:rPr lang="en-US" b="1" dirty="0" smtClean="0">
                <a:solidFill>
                  <a:srgbClr val="FF0000"/>
                </a:solidFill>
              </a:rPr>
              <a:t>&amp; strategies</a:t>
            </a:r>
            <a:endParaRPr lang="en-US" b="1" dirty="0">
              <a:solidFill>
                <a:srgbClr val="FF0000"/>
              </a:solidFill>
            </a:endParaRPr>
          </a:p>
        </p:txBody>
      </p:sp>
      <p:sp>
        <p:nvSpPr>
          <p:cNvPr id="9" name="TextBox 8"/>
          <p:cNvSpPr txBox="1"/>
          <p:nvPr/>
        </p:nvSpPr>
        <p:spPr>
          <a:xfrm>
            <a:off x="2313362" y="5866189"/>
            <a:ext cx="2569972" cy="369332"/>
          </a:xfrm>
          <a:prstGeom prst="rect">
            <a:avLst/>
          </a:prstGeom>
          <a:solidFill>
            <a:srgbClr val="E3E6E7"/>
          </a:solidFill>
          <a:ln>
            <a:solidFill>
              <a:srgbClr val="FF0000"/>
            </a:solidFill>
          </a:ln>
        </p:spPr>
        <p:txBody>
          <a:bodyPr wrap="none" rtlCol="0">
            <a:spAutoFit/>
          </a:bodyPr>
          <a:lstStyle/>
          <a:p>
            <a:r>
              <a:rPr lang="en-US" b="1" dirty="0" smtClean="0">
                <a:solidFill>
                  <a:srgbClr val="FF0000"/>
                </a:solidFill>
              </a:rPr>
              <a:t>Complexity of product</a:t>
            </a:r>
            <a:endParaRPr lang="en-US" b="1" dirty="0">
              <a:solidFill>
                <a:srgbClr val="FF0000"/>
              </a:solidFill>
            </a:endParaRPr>
          </a:p>
        </p:txBody>
      </p:sp>
    </p:spTree>
    <p:extLst>
      <p:ext uri="{BB962C8B-B14F-4D97-AF65-F5344CB8AC3E}">
        <p14:creationId xmlns:p14="http://schemas.microsoft.com/office/powerpoint/2010/main" val="209669839"/>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28600"/>
            <a:ext cx="1111250"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Rectangle 3"/>
          <p:cNvSpPr>
            <a:spLocks noChangeArrowheads="1"/>
          </p:cNvSpPr>
          <p:nvPr/>
        </p:nvSpPr>
        <p:spPr bwMode="auto">
          <a:xfrm>
            <a:off x="2057400" y="0"/>
            <a:ext cx="6172200" cy="1524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37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1420813"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3" name="Rectangle 5"/>
          <p:cNvSpPr>
            <a:spLocks noChangeArrowheads="1"/>
          </p:cNvSpPr>
          <p:nvPr/>
        </p:nvSpPr>
        <p:spPr bwMode="auto">
          <a:xfrm>
            <a:off x="2743200" y="42672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894" name="Rectangle 6"/>
          <p:cNvSpPr>
            <a:spLocks noChangeArrowheads="1"/>
          </p:cNvSpPr>
          <p:nvPr/>
        </p:nvSpPr>
        <p:spPr bwMode="auto">
          <a:xfrm>
            <a:off x="6629400" y="22098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895" name="Rectangle 7"/>
          <p:cNvSpPr>
            <a:spLocks noChangeArrowheads="1"/>
          </p:cNvSpPr>
          <p:nvPr/>
        </p:nvSpPr>
        <p:spPr bwMode="auto">
          <a:xfrm>
            <a:off x="6629400" y="28956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896" name="Rectangle 8"/>
          <p:cNvSpPr>
            <a:spLocks noChangeArrowheads="1"/>
          </p:cNvSpPr>
          <p:nvPr/>
        </p:nvSpPr>
        <p:spPr bwMode="auto">
          <a:xfrm>
            <a:off x="6629400" y="35052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897" name="Rectangle 9"/>
          <p:cNvSpPr>
            <a:spLocks noChangeArrowheads="1"/>
          </p:cNvSpPr>
          <p:nvPr/>
        </p:nvSpPr>
        <p:spPr bwMode="auto">
          <a:xfrm>
            <a:off x="6629400" y="41910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898" name="Rectangle 10"/>
          <p:cNvSpPr>
            <a:spLocks noChangeArrowheads="1"/>
          </p:cNvSpPr>
          <p:nvPr/>
        </p:nvSpPr>
        <p:spPr bwMode="auto">
          <a:xfrm>
            <a:off x="3962400" y="4267200"/>
            <a:ext cx="381000" cy="609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899" name="Rectangle 11"/>
          <p:cNvSpPr>
            <a:spLocks noChangeArrowheads="1"/>
          </p:cNvSpPr>
          <p:nvPr/>
        </p:nvSpPr>
        <p:spPr bwMode="auto">
          <a:xfrm>
            <a:off x="5715000" y="41910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00" name="Rectangle 12"/>
          <p:cNvSpPr>
            <a:spLocks noChangeArrowheads="1"/>
          </p:cNvSpPr>
          <p:nvPr/>
        </p:nvSpPr>
        <p:spPr bwMode="auto">
          <a:xfrm>
            <a:off x="5105400" y="33528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01" name="Rectangle 13"/>
          <p:cNvSpPr>
            <a:spLocks noChangeArrowheads="1"/>
          </p:cNvSpPr>
          <p:nvPr/>
        </p:nvSpPr>
        <p:spPr bwMode="auto">
          <a:xfrm>
            <a:off x="4495800" y="33528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02" name="Rectangle 14"/>
          <p:cNvSpPr>
            <a:spLocks noChangeArrowheads="1"/>
          </p:cNvSpPr>
          <p:nvPr/>
        </p:nvSpPr>
        <p:spPr bwMode="auto">
          <a:xfrm>
            <a:off x="5105400" y="28956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03" name="Rectangle 15"/>
          <p:cNvSpPr>
            <a:spLocks noChangeArrowheads="1"/>
          </p:cNvSpPr>
          <p:nvPr/>
        </p:nvSpPr>
        <p:spPr bwMode="auto">
          <a:xfrm>
            <a:off x="5562600" y="22098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04" name="Rectangle 16"/>
          <p:cNvSpPr>
            <a:spLocks noChangeArrowheads="1"/>
          </p:cNvSpPr>
          <p:nvPr/>
        </p:nvSpPr>
        <p:spPr bwMode="auto">
          <a:xfrm>
            <a:off x="4495800" y="28956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05" name="Rectangle 17"/>
          <p:cNvSpPr>
            <a:spLocks noChangeArrowheads="1"/>
          </p:cNvSpPr>
          <p:nvPr/>
        </p:nvSpPr>
        <p:spPr bwMode="auto">
          <a:xfrm>
            <a:off x="4495800" y="22098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06" name="Rectangle 18"/>
          <p:cNvSpPr>
            <a:spLocks noChangeArrowheads="1"/>
          </p:cNvSpPr>
          <p:nvPr/>
        </p:nvSpPr>
        <p:spPr bwMode="auto">
          <a:xfrm>
            <a:off x="3581400" y="22098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07" name="Rectangle 19"/>
          <p:cNvSpPr>
            <a:spLocks noChangeArrowheads="1"/>
          </p:cNvSpPr>
          <p:nvPr/>
        </p:nvSpPr>
        <p:spPr bwMode="auto">
          <a:xfrm>
            <a:off x="3581400" y="28956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08" name="Rectangle 20"/>
          <p:cNvSpPr>
            <a:spLocks noChangeArrowheads="1"/>
          </p:cNvSpPr>
          <p:nvPr/>
        </p:nvSpPr>
        <p:spPr bwMode="auto">
          <a:xfrm>
            <a:off x="2743200" y="22098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09" name="Rectangle 21"/>
          <p:cNvSpPr>
            <a:spLocks noChangeArrowheads="1"/>
          </p:cNvSpPr>
          <p:nvPr/>
        </p:nvSpPr>
        <p:spPr bwMode="auto">
          <a:xfrm>
            <a:off x="2743200" y="28956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10" name="Rectangle 22"/>
          <p:cNvSpPr>
            <a:spLocks noChangeArrowheads="1"/>
          </p:cNvSpPr>
          <p:nvPr/>
        </p:nvSpPr>
        <p:spPr bwMode="auto">
          <a:xfrm>
            <a:off x="2743200" y="3581400"/>
            <a:ext cx="609600" cy="4572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11" name="Rectangle 23"/>
          <p:cNvSpPr>
            <a:spLocks noChangeArrowheads="1"/>
          </p:cNvSpPr>
          <p:nvPr/>
        </p:nvSpPr>
        <p:spPr bwMode="auto">
          <a:xfrm>
            <a:off x="4343400" y="4267200"/>
            <a:ext cx="381000" cy="609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12" name="AutoShape 24"/>
          <p:cNvSpPr>
            <a:spLocks noChangeArrowheads="1"/>
          </p:cNvSpPr>
          <p:nvPr/>
        </p:nvSpPr>
        <p:spPr bwMode="auto">
          <a:xfrm>
            <a:off x="762000" y="5867400"/>
            <a:ext cx="381000" cy="3048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13" name="AutoShape 25"/>
          <p:cNvSpPr>
            <a:spLocks noChangeArrowheads="1"/>
          </p:cNvSpPr>
          <p:nvPr/>
        </p:nvSpPr>
        <p:spPr bwMode="auto">
          <a:xfrm>
            <a:off x="5715000" y="6096000"/>
            <a:ext cx="381000" cy="3048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14" name="AutoShape 26"/>
          <p:cNvSpPr>
            <a:spLocks noChangeArrowheads="1"/>
          </p:cNvSpPr>
          <p:nvPr/>
        </p:nvSpPr>
        <p:spPr bwMode="auto">
          <a:xfrm>
            <a:off x="5334000" y="6324600"/>
            <a:ext cx="381000" cy="3048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15" name="AutoShape 27"/>
          <p:cNvSpPr>
            <a:spLocks noChangeArrowheads="1"/>
          </p:cNvSpPr>
          <p:nvPr/>
        </p:nvSpPr>
        <p:spPr bwMode="auto">
          <a:xfrm>
            <a:off x="228600" y="5410200"/>
            <a:ext cx="381000" cy="3048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16" name="AutoShape 28"/>
          <p:cNvSpPr>
            <a:spLocks noChangeArrowheads="1"/>
          </p:cNvSpPr>
          <p:nvPr/>
        </p:nvSpPr>
        <p:spPr bwMode="auto">
          <a:xfrm>
            <a:off x="7239000" y="381000"/>
            <a:ext cx="381000" cy="3048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17" name="AutoShape 29"/>
          <p:cNvSpPr>
            <a:spLocks noChangeArrowheads="1"/>
          </p:cNvSpPr>
          <p:nvPr/>
        </p:nvSpPr>
        <p:spPr bwMode="auto">
          <a:xfrm>
            <a:off x="7543800" y="4800600"/>
            <a:ext cx="381000" cy="3048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18" name="AutoShape 30"/>
          <p:cNvSpPr>
            <a:spLocks noChangeArrowheads="1"/>
          </p:cNvSpPr>
          <p:nvPr/>
        </p:nvSpPr>
        <p:spPr bwMode="auto">
          <a:xfrm>
            <a:off x="7010400" y="5029200"/>
            <a:ext cx="381000" cy="3048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19" name="AutoShape 31"/>
          <p:cNvSpPr>
            <a:spLocks noChangeArrowheads="1"/>
          </p:cNvSpPr>
          <p:nvPr/>
        </p:nvSpPr>
        <p:spPr bwMode="auto">
          <a:xfrm>
            <a:off x="1295400" y="1524000"/>
            <a:ext cx="381000" cy="3048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20" name="AutoShape 32"/>
          <p:cNvSpPr>
            <a:spLocks noChangeArrowheads="1"/>
          </p:cNvSpPr>
          <p:nvPr/>
        </p:nvSpPr>
        <p:spPr bwMode="auto">
          <a:xfrm>
            <a:off x="1828800" y="1143000"/>
            <a:ext cx="381000" cy="3048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21" name="AutoShape 33"/>
          <p:cNvSpPr>
            <a:spLocks noChangeArrowheads="1"/>
          </p:cNvSpPr>
          <p:nvPr/>
        </p:nvSpPr>
        <p:spPr bwMode="auto">
          <a:xfrm>
            <a:off x="1981200" y="1600200"/>
            <a:ext cx="381000" cy="3048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22" name="AutoShape 34"/>
          <p:cNvSpPr>
            <a:spLocks noChangeArrowheads="1"/>
          </p:cNvSpPr>
          <p:nvPr/>
        </p:nvSpPr>
        <p:spPr bwMode="auto">
          <a:xfrm>
            <a:off x="228600" y="6096000"/>
            <a:ext cx="381000" cy="3048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7923" name="Group 35"/>
          <p:cNvGrpSpPr>
            <a:grpSpLocks/>
          </p:cNvGrpSpPr>
          <p:nvPr/>
        </p:nvGrpSpPr>
        <p:grpSpPr bwMode="auto">
          <a:xfrm>
            <a:off x="4419600" y="381000"/>
            <a:ext cx="2438400" cy="1295400"/>
            <a:chOff x="528" y="1392"/>
            <a:chExt cx="816" cy="1824"/>
          </a:xfrm>
        </p:grpSpPr>
        <p:sp>
          <p:nvSpPr>
            <p:cNvPr id="37947" name="AutoShape 36"/>
            <p:cNvSpPr>
              <a:spLocks noChangeArrowheads="1"/>
            </p:cNvSpPr>
            <p:nvPr/>
          </p:nvSpPr>
          <p:spPr bwMode="auto">
            <a:xfrm>
              <a:off x="528" y="1392"/>
              <a:ext cx="816" cy="1824"/>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48" name="Text Box 37"/>
            <p:cNvSpPr txBox="1">
              <a:spLocks noChangeArrowheads="1"/>
            </p:cNvSpPr>
            <p:nvPr/>
          </p:nvSpPr>
          <p:spPr bwMode="auto">
            <a:xfrm>
              <a:off x="624" y="2016"/>
              <a:ext cx="624" cy="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600" b="1" dirty="0">
                  <a:latin typeface="Arial" pitchFamily="34" charset="0"/>
                </a:rPr>
                <a:t>Teacher </a:t>
              </a:r>
              <a:br>
                <a:rPr lang="en-US" sz="1600" b="1" dirty="0">
                  <a:latin typeface="Arial" pitchFamily="34" charset="0"/>
                </a:rPr>
              </a:br>
              <a:r>
                <a:rPr lang="en-US" sz="1600" b="1" dirty="0">
                  <a:latin typeface="Arial" pitchFamily="34" charset="0"/>
                </a:rPr>
                <a:t>Station 1</a:t>
              </a:r>
            </a:p>
          </p:txBody>
        </p:sp>
      </p:grpSp>
      <p:grpSp>
        <p:nvGrpSpPr>
          <p:cNvPr id="37924" name="Group 38"/>
          <p:cNvGrpSpPr>
            <a:grpSpLocks/>
          </p:cNvGrpSpPr>
          <p:nvPr/>
        </p:nvGrpSpPr>
        <p:grpSpPr bwMode="auto">
          <a:xfrm>
            <a:off x="1676400" y="5410200"/>
            <a:ext cx="1752600" cy="1219200"/>
            <a:chOff x="2208" y="3360"/>
            <a:chExt cx="1104" cy="768"/>
          </a:xfrm>
        </p:grpSpPr>
        <p:sp>
          <p:nvSpPr>
            <p:cNvPr id="37945" name="AutoShape 39"/>
            <p:cNvSpPr>
              <a:spLocks noChangeArrowheads="1"/>
            </p:cNvSpPr>
            <p:nvPr/>
          </p:nvSpPr>
          <p:spPr bwMode="auto">
            <a:xfrm>
              <a:off x="2208" y="3360"/>
              <a:ext cx="1104" cy="768"/>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46" name="Text Box 40"/>
            <p:cNvSpPr txBox="1">
              <a:spLocks noChangeArrowheads="1"/>
            </p:cNvSpPr>
            <p:nvPr/>
          </p:nvSpPr>
          <p:spPr bwMode="auto">
            <a:xfrm>
              <a:off x="2448" y="3456"/>
              <a:ext cx="624"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600" b="1" dirty="0">
                  <a:latin typeface="Arial" pitchFamily="34" charset="0"/>
                </a:rPr>
                <a:t>Teacher Station 2</a:t>
              </a:r>
            </a:p>
          </p:txBody>
        </p:sp>
      </p:grpSp>
      <p:grpSp>
        <p:nvGrpSpPr>
          <p:cNvPr id="37925" name="Group 41"/>
          <p:cNvGrpSpPr>
            <a:grpSpLocks/>
          </p:cNvGrpSpPr>
          <p:nvPr/>
        </p:nvGrpSpPr>
        <p:grpSpPr bwMode="auto">
          <a:xfrm>
            <a:off x="6346825" y="5638800"/>
            <a:ext cx="1981200" cy="990600"/>
            <a:chOff x="206" y="144"/>
            <a:chExt cx="1248" cy="624"/>
          </a:xfrm>
        </p:grpSpPr>
        <p:sp>
          <p:nvSpPr>
            <p:cNvPr id="37943" name="AutoShape 42"/>
            <p:cNvSpPr>
              <a:spLocks noChangeArrowheads="1"/>
            </p:cNvSpPr>
            <p:nvPr/>
          </p:nvSpPr>
          <p:spPr bwMode="auto">
            <a:xfrm>
              <a:off x="336" y="144"/>
              <a:ext cx="960" cy="624"/>
            </a:xfrm>
            <a:prstGeom prst="foldedCorner">
              <a:avLst>
                <a:gd name="adj" fmla="val 12500"/>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44" name="Text Box 43"/>
            <p:cNvSpPr txBox="1">
              <a:spLocks noChangeArrowheads="1"/>
            </p:cNvSpPr>
            <p:nvPr/>
          </p:nvSpPr>
          <p:spPr bwMode="auto">
            <a:xfrm>
              <a:off x="206" y="245"/>
              <a:ext cx="124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b="1" dirty="0">
                  <a:latin typeface="Arial" pitchFamily="34" charset="0"/>
                </a:rPr>
                <a:t>Group</a:t>
              </a:r>
            </a:p>
            <a:p>
              <a:pPr algn="ctr" eaLnBrk="1" hangingPunct="1"/>
              <a:r>
                <a:rPr lang="en-US" sz="1600" b="1" dirty="0">
                  <a:latin typeface="Arial" pitchFamily="34" charset="0"/>
                </a:rPr>
                <a:t>Assignments</a:t>
              </a:r>
            </a:p>
          </p:txBody>
        </p:sp>
      </p:grpSp>
      <p:grpSp>
        <p:nvGrpSpPr>
          <p:cNvPr id="37926" name="Group 44"/>
          <p:cNvGrpSpPr>
            <a:grpSpLocks/>
          </p:cNvGrpSpPr>
          <p:nvPr/>
        </p:nvGrpSpPr>
        <p:grpSpPr bwMode="auto">
          <a:xfrm>
            <a:off x="3733800" y="5486400"/>
            <a:ext cx="1447800" cy="1066800"/>
            <a:chOff x="1056" y="3504"/>
            <a:chExt cx="912" cy="672"/>
          </a:xfrm>
        </p:grpSpPr>
        <p:sp>
          <p:nvSpPr>
            <p:cNvPr id="37941" name="AutoShape 45"/>
            <p:cNvSpPr>
              <a:spLocks noChangeArrowheads="1"/>
            </p:cNvSpPr>
            <p:nvPr/>
          </p:nvSpPr>
          <p:spPr bwMode="auto">
            <a:xfrm rot="5400000" flipH="1" flipV="1">
              <a:off x="1176" y="3528"/>
              <a:ext cx="672" cy="624"/>
            </a:xfrm>
            <a:prstGeom prst="foldedCorner">
              <a:avLst>
                <a:gd name="adj" fmla="val 12500"/>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42" name="Text Box 46"/>
            <p:cNvSpPr txBox="1">
              <a:spLocks noChangeArrowheads="1"/>
            </p:cNvSpPr>
            <p:nvPr/>
          </p:nvSpPr>
          <p:spPr bwMode="auto">
            <a:xfrm>
              <a:off x="1056" y="3744"/>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600" b="1" dirty="0">
                  <a:latin typeface="Arial" pitchFamily="34" charset="0"/>
                </a:rPr>
                <a:t>Schedule</a:t>
              </a:r>
            </a:p>
          </p:txBody>
        </p:sp>
      </p:grpSp>
      <p:grpSp>
        <p:nvGrpSpPr>
          <p:cNvPr id="37927" name="Group 47"/>
          <p:cNvGrpSpPr>
            <a:grpSpLocks/>
          </p:cNvGrpSpPr>
          <p:nvPr/>
        </p:nvGrpSpPr>
        <p:grpSpPr bwMode="auto">
          <a:xfrm>
            <a:off x="8382000" y="1447800"/>
            <a:ext cx="762000" cy="5410200"/>
            <a:chOff x="5088" y="576"/>
            <a:chExt cx="480" cy="3408"/>
          </a:xfrm>
        </p:grpSpPr>
        <p:sp>
          <p:nvSpPr>
            <p:cNvPr id="37934" name="Rectangle 48"/>
            <p:cNvSpPr>
              <a:spLocks noChangeArrowheads="1"/>
            </p:cNvSpPr>
            <p:nvPr/>
          </p:nvSpPr>
          <p:spPr bwMode="auto">
            <a:xfrm>
              <a:off x="5088" y="576"/>
              <a:ext cx="480" cy="340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35" name="AutoShape 49"/>
            <p:cNvSpPr>
              <a:spLocks noChangeArrowheads="1"/>
            </p:cNvSpPr>
            <p:nvPr/>
          </p:nvSpPr>
          <p:spPr bwMode="auto">
            <a:xfrm>
              <a:off x="5280" y="3216"/>
              <a:ext cx="288" cy="432"/>
            </a:xfrm>
            <a:prstGeom prst="bevel">
              <a:avLst>
                <a:gd name="adj" fmla="val 12500"/>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36" name="AutoShape 50"/>
            <p:cNvSpPr>
              <a:spLocks noChangeArrowheads="1"/>
            </p:cNvSpPr>
            <p:nvPr/>
          </p:nvSpPr>
          <p:spPr bwMode="auto">
            <a:xfrm>
              <a:off x="5280" y="2112"/>
              <a:ext cx="288" cy="432"/>
            </a:xfrm>
            <a:prstGeom prst="bevel">
              <a:avLst>
                <a:gd name="adj" fmla="val 12500"/>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37" name="AutoShape 51"/>
            <p:cNvSpPr>
              <a:spLocks noChangeArrowheads="1"/>
            </p:cNvSpPr>
            <p:nvPr/>
          </p:nvSpPr>
          <p:spPr bwMode="auto">
            <a:xfrm>
              <a:off x="5280" y="1632"/>
              <a:ext cx="288" cy="432"/>
            </a:xfrm>
            <a:prstGeom prst="bevel">
              <a:avLst>
                <a:gd name="adj" fmla="val 12500"/>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38" name="AutoShape 52"/>
            <p:cNvSpPr>
              <a:spLocks noChangeArrowheads="1"/>
            </p:cNvSpPr>
            <p:nvPr/>
          </p:nvSpPr>
          <p:spPr bwMode="auto">
            <a:xfrm>
              <a:off x="5280" y="624"/>
              <a:ext cx="288" cy="432"/>
            </a:xfrm>
            <a:prstGeom prst="bevel">
              <a:avLst>
                <a:gd name="adj" fmla="val 12500"/>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39" name="AutoShape 53"/>
            <p:cNvSpPr>
              <a:spLocks noChangeArrowheads="1"/>
            </p:cNvSpPr>
            <p:nvPr/>
          </p:nvSpPr>
          <p:spPr bwMode="auto">
            <a:xfrm>
              <a:off x="5280" y="1104"/>
              <a:ext cx="288" cy="432"/>
            </a:xfrm>
            <a:prstGeom prst="bevel">
              <a:avLst>
                <a:gd name="adj" fmla="val 12500"/>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40" name="AutoShape 54"/>
            <p:cNvSpPr>
              <a:spLocks noChangeArrowheads="1"/>
            </p:cNvSpPr>
            <p:nvPr/>
          </p:nvSpPr>
          <p:spPr bwMode="auto">
            <a:xfrm>
              <a:off x="5280" y="2640"/>
              <a:ext cx="288" cy="432"/>
            </a:xfrm>
            <a:prstGeom prst="bevel">
              <a:avLst>
                <a:gd name="adj" fmla="val 12500"/>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7928" name="Text Box 55"/>
          <p:cNvSpPr txBox="1">
            <a:spLocks noChangeArrowheads="1"/>
          </p:cNvSpPr>
          <p:nvPr/>
        </p:nvSpPr>
        <p:spPr bwMode="auto">
          <a:xfrm>
            <a:off x="8153400" y="10668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b="1" dirty="0">
                <a:latin typeface="Arial" pitchFamily="34" charset="0"/>
              </a:rPr>
              <a:t>Inboxes</a:t>
            </a:r>
          </a:p>
        </p:txBody>
      </p:sp>
      <p:grpSp>
        <p:nvGrpSpPr>
          <p:cNvPr id="37929" name="Group 56"/>
          <p:cNvGrpSpPr>
            <a:grpSpLocks/>
          </p:cNvGrpSpPr>
          <p:nvPr/>
        </p:nvGrpSpPr>
        <p:grpSpPr bwMode="auto">
          <a:xfrm>
            <a:off x="241300" y="1981200"/>
            <a:ext cx="1130300" cy="2895600"/>
            <a:chOff x="200" y="1248"/>
            <a:chExt cx="712" cy="1824"/>
          </a:xfrm>
          <a:solidFill>
            <a:schemeClr val="accent3">
              <a:lumMod val="60000"/>
              <a:lumOff val="40000"/>
            </a:schemeClr>
          </a:solidFill>
        </p:grpSpPr>
        <p:sp>
          <p:nvSpPr>
            <p:cNvPr id="37932" name="Rectangle 58"/>
            <p:cNvSpPr>
              <a:spLocks noChangeArrowheads="1"/>
            </p:cNvSpPr>
            <p:nvPr/>
          </p:nvSpPr>
          <p:spPr bwMode="auto">
            <a:xfrm>
              <a:off x="200" y="1248"/>
              <a:ext cx="712" cy="1824"/>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931" name="Text Box 60"/>
            <p:cNvSpPr txBox="1">
              <a:spLocks noChangeArrowheads="1"/>
            </p:cNvSpPr>
            <p:nvPr/>
          </p:nvSpPr>
          <p:spPr bwMode="auto">
            <a:xfrm rot="16200000">
              <a:off x="104" y="1987"/>
              <a:ext cx="912" cy="21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b="1" dirty="0">
                  <a:latin typeface="Arial" pitchFamily="34" charset="0"/>
                </a:rPr>
                <a:t>Bookshelf</a:t>
              </a:r>
            </a:p>
          </p:txBody>
        </p:sp>
      </p:grpSp>
    </p:spTree>
    <p:extLst>
      <p:ext uri="{BB962C8B-B14F-4D97-AF65-F5344CB8AC3E}">
        <p14:creationId xmlns:p14="http://schemas.microsoft.com/office/powerpoint/2010/main" val="1352355204"/>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908"/>
            <a:ext cx="8229600" cy="1147292"/>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7507531"/>
              </p:ext>
            </p:extLst>
          </p:nvPr>
        </p:nvGraphicFramePr>
        <p:xfrm>
          <a:off x="457200" y="452908"/>
          <a:ext cx="8229600" cy="5673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723107"/>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564678"/>
          </a:xfrm>
        </p:spPr>
        <p:txBody>
          <a:bodyPr/>
          <a:lstStyle/>
          <a:p>
            <a:r>
              <a:rPr lang="en-US" b="1" dirty="0" smtClean="0">
                <a:solidFill>
                  <a:srgbClr val="FFFF00"/>
                </a:solidFill>
              </a:rPr>
              <a:t>Sheltered Instruction</a:t>
            </a:r>
            <a:br>
              <a:rPr lang="en-US" b="1" dirty="0" smtClean="0">
                <a:solidFill>
                  <a:srgbClr val="FFFF00"/>
                </a:solidFill>
              </a:rPr>
            </a:br>
            <a:r>
              <a:rPr lang="en-US" b="1" dirty="0" smtClean="0">
                <a:solidFill>
                  <a:srgbClr val="FFFF00"/>
                </a:solidFill>
              </a:rPr>
              <a:t>SIOP</a:t>
            </a:r>
            <a:endParaRPr lang="en-US" b="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653026"/>
              </p:ext>
            </p:extLst>
          </p:nvPr>
        </p:nvGraphicFramePr>
        <p:xfrm>
          <a:off x="128607" y="1564678"/>
          <a:ext cx="613243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261037" y="1946788"/>
            <a:ext cx="1671213" cy="646331"/>
          </a:xfrm>
          <a:prstGeom prst="rect">
            <a:avLst/>
          </a:prstGeom>
          <a:noFill/>
        </p:spPr>
        <p:txBody>
          <a:bodyPr wrap="none" rtlCol="0">
            <a:spAutoFit/>
          </a:bodyPr>
          <a:lstStyle/>
          <a:p>
            <a:pPr algn="ctr"/>
            <a:r>
              <a:rPr lang="en-US" dirty="0" smtClean="0">
                <a:solidFill>
                  <a:schemeClr val="accent3">
                    <a:lumMod val="40000"/>
                    <a:lumOff val="60000"/>
                  </a:schemeClr>
                </a:solidFill>
              </a:rPr>
              <a:t>Co-Teaching</a:t>
            </a:r>
          </a:p>
          <a:p>
            <a:pPr algn="ctr"/>
            <a:r>
              <a:rPr lang="en-US" dirty="0" smtClean="0">
                <a:solidFill>
                  <a:schemeClr val="accent3">
                    <a:lumMod val="40000"/>
                    <a:lumOff val="60000"/>
                  </a:schemeClr>
                </a:solidFill>
              </a:rPr>
              <a:t>&amp; Collaboration</a:t>
            </a:r>
            <a:endParaRPr lang="en-US" dirty="0">
              <a:solidFill>
                <a:schemeClr val="accent3">
                  <a:lumMod val="40000"/>
                  <a:lumOff val="60000"/>
                </a:schemeClr>
              </a:solidFill>
            </a:endParaRPr>
          </a:p>
        </p:txBody>
      </p:sp>
      <p:sp>
        <p:nvSpPr>
          <p:cNvPr id="3" name="Right Arrow 2"/>
          <p:cNvSpPr/>
          <p:nvPr/>
        </p:nvSpPr>
        <p:spPr>
          <a:xfrm>
            <a:off x="5248614" y="2042525"/>
            <a:ext cx="754877" cy="550594"/>
          </a:xfrm>
          <a:prstGeom prs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306792"/>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b="1" dirty="0" smtClean="0">
                <a:solidFill>
                  <a:srgbClr val="CCFFCC"/>
                </a:solidFill>
                <a:latin typeface="Calibri" charset="0"/>
                <a:ea typeface="ＭＳ Ｐゴシック" charset="0"/>
                <a:cs typeface="ＭＳ Ｐゴシック" charset="0"/>
              </a:rPr>
              <a:t>SIOP: Components</a:t>
            </a:r>
            <a:endParaRPr lang="en-US" b="1" dirty="0">
              <a:solidFill>
                <a:srgbClr val="CCFFCC"/>
              </a:solidFill>
              <a:latin typeface="Calibri" charset="0"/>
              <a:ea typeface="ＭＳ Ｐゴシック" charset="0"/>
              <a:cs typeface="ＭＳ Ｐゴシック" charset="0"/>
            </a:endParaRPr>
          </a:p>
        </p:txBody>
      </p:sp>
      <p:sp>
        <p:nvSpPr>
          <p:cNvPr id="19458" name="Content Placeholder 2"/>
          <p:cNvSpPr>
            <a:spLocks noGrp="1"/>
          </p:cNvSpPr>
          <p:nvPr>
            <p:ph idx="1"/>
          </p:nvPr>
        </p:nvSpPr>
        <p:spPr/>
        <p:txBody>
          <a:bodyPr>
            <a:normAutofit fontScale="85000" lnSpcReduction="20000"/>
          </a:bodyPr>
          <a:lstStyle/>
          <a:p>
            <a:pPr marL="514350" indent="-514350" eaLnBrk="1" hangingPunct="1">
              <a:buFont typeface="Wingdings" charset="0"/>
              <a:buAutoNum type="arabicPlain"/>
            </a:pPr>
            <a:endParaRPr lang="en-US" dirty="0">
              <a:latin typeface="Constantia" charset="0"/>
              <a:ea typeface="ＭＳ Ｐゴシック" charset="0"/>
              <a:cs typeface="ＭＳ Ｐゴシック" charset="0"/>
            </a:endParaRPr>
          </a:p>
          <a:p>
            <a:pPr marL="514350" indent="-514350" eaLnBrk="1" hangingPunct="1">
              <a:buClr>
                <a:schemeClr val="accent5">
                  <a:lumMod val="60000"/>
                  <a:lumOff val="40000"/>
                </a:schemeClr>
              </a:buClr>
              <a:buFont typeface="Wingdings" charset="0"/>
              <a:buAutoNum type="arabicPlain"/>
            </a:pPr>
            <a:r>
              <a:rPr lang="en-US" sz="3800" dirty="0">
                <a:solidFill>
                  <a:srgbClr val="FF6600"/>
                </a:solidFill>
                <a:latin typeface="Constantia" charset="0"/>
                <a:ea typeface="ＭＳ Ｐゴシック" charset="0"/>
                <a:cs typeface="ＭＳ Ｐゴシック" charset="0"/>
              </a:rPr>
              <a:t>Lesson Preparation</a:t>
            </a:r>
          </a:p>
          <a:p>
            <a:pPr marL="514350" indent="-514350" eaLnBrk="1" hangingPunct="1">
              <a:buClr>
                <a:schemeClr val="accent5">
                  <a:lumMod val="60000"/>
                  <a:lumOff val="40000"/>
                </a:schemeClr>
              </a:buClr>
              <a:buFont typeface="Wingdings" charset="0"/>
              <a:buAutoNum type="arabicPlain"/>
            </a:pPr>
            <a:r>
              <a:rPr lang="en-US" sz="3800" dirty="0">
                <a:solidFill>
                  <a:srgbClr val="FF6600"/>
                </a:solidFill>
                <a:latin typeface="Constantia" charset="0"/>
                <a:ea typeface="ＭＳ Ｐゴシック" charset="0"/>
                <a:cs typeface="ＭＳ Ｐゴシック" charset="0"/>
              </a:rPr>
              <a:t>Building Background Knowledge</a:t>
            </a:r>
          </a:p>
          <a:p>
            <a:pPr marL="514350" indent="-514350" eaLnBrk="1" hangingPunct="1">
              <a:buClr>
                <a:schemeClr val="accent5">
                  <a:lumMod val="60000"/>
                  <a:lumOff val="40000"/>
                </a:schemeClr>
              </a:buClr>
              <a:buFont typeface="Wingdings" charset="0"/>
              <a:buAutoNum type="arabicPlain"/>
            </a:pPr>
            <a:r>
              <a:rPr lang="en-US" sz="3800" dirty="0">
                <a:solidFill>
                  <a:srgbClr val="FF6600"/>
                </a:solidFill>
                <a:latin typeface="Constantia" charset="0"/>
                <a:ea typeface="ＭＳ Ｐゴシック" charset="0"/>
                <a:cs typeface="ＭＳ Ｐゴシック" charset="0"/>
              </a:rPr>
              <a:t>Comprehensible Input</a:t>
            </a:r>
          </a:p>
          <a:p>
            <a:pPr marL="514350" indent="-514350" eaLnBrk="1" hangingPunct="1">
              <a:buClr>
                <a:schemeClr val="accent5">
                  <a:lumMod val="60000"/>
                  <a:lumOff val="40000"/>
                </a:schemeClr>
              </a:buClr>
              <a:buFont typeface="Wingdings" charset="0"/>
              <a:buAutoNum type="arabicPlain"/>
            </a:pPr>
            <a:r>
              <a:rPr lang="en-US" sz="3800" dirty="0">
                <a:solidFill>
                  <a:srgbClr val="FF6600"/>
                </a:solidFill>
                <a:latin typeface="Constantia" charset="0"/>
                <a:ea typeface="ＭＳ Ｐゴシック" charset="0"/>
                <a:cs typeface="ＭＳ Ｐゴシック" charset="0"/>
              </a:rPr>
              <a:t>Strategies</a:t>
            </a:r>
          </a:p>
          <a:p>
            <a:pPr marL="514350" indent="-514350" eaLnBrk="1" hangingPunct="1">
              <a:buClr>
                <a:schemeClr val="accent5">
                  <a:lumMod val="60000"/>
                  <a:lumOff val="40000"/>
                </a:schemeClr>
              </a:buClr>
              <a:buFont typeface="Wingdings" charset="0"/>
              <a:buAutoNum type="arabicPlain"/>
            </a:pPr>
            <a:r>
              <a:rPr lang="en-US" sz="3800" dirty="0">
                <a:solidFill>
                  <a:srgbClr val="FF6600"/>
                </a:solidFill>
                <a:latin typeface="Constantia" charset="0"/>
                <a:ea typeface="ＭＳ Ｐゴシック" charset="0"/>
                <a:cs typeface="ＭＳ Ｐゴシック" charset="0"/>
              </a:rPr>
              <a:t>Interaction</a:t>
            </a:r>
          </a:p>
          <a:p>
            <a:pPr marL="514350" indent="-514350" eaLnBrk="1" hangingPunct="1">
              <a:buClr>
                <a:schemeClr val="accent5">
                  <a:lumMod val="60000"/>
                  <a:lumOff val="40000"/>
                </a:schemeClr>
              </a:buClr>
              <a:buFont typeface="Wingdings" charset="0"/>
              <a:buAutoNum type="arabicPlain"/>
            </a:pPr>
            <a:r>
              <a:rPr lang="en-US" sz="3800" dirty="0">
                <a:solidFill>
                  <a:srgbClr val="FF6600"/>
                </a:solidFill>
                <a:latin typeface="Constantia" charset="0"/>
                <a:ea typeface="ＭＳ Ｐゴシック" charset="0"/>
                <a:cs typeface="ＭＳ Ｐゴシック" charset="0"/>
              </a:rPr>
              <a:t>Lesson Delivery</a:t>
            </a:r>
          </a:p>
          <a:p>
            <a:pPr marL="514350" indent="-514350" eaLnBrk="1" hangingPunct="1">
              <a:buClr>
                <a:schemeClr val="accent5">
                  <a:lumMod val="60000"/>
                  <a:lumOff val="40000"/>
                </a:schemeClr>
              </a:buClr>
              <a:buFont typeface="Wingdings" charset="0"/>
              <a:buAutoNum type="arabicPlain"/>
            </a:pPr>
            <a:r>
              <a:rPr lang="en-US" sz="3800" dirty="0">
                <a:solidFill>
                  <a:srgbClr val="FF6600"/>
                </a:solidFill>
                <a:latin typeface="Constantia" charset="0"/>
                <a:ea typeface="ＭＳ Ｐゴシック" charset="0"/>
                <a:cs typeface="ＭＳ Ｐゴシック" charset="0"/>
              </a:rPr>
              <a:t>Practice/Application</a:t>
            </a:r>
          </a:p>
          <a:p>
            <a:pPr marL="514350" indent="-514350" eaLnBrk="1" hangingPunct="1">
              <a:buClr>
                <a:schemeClr val="accent5">
                  <a:lumMod val="60000"/>
                  <a:lumOff val="40000"/>
                </a:schemeClr>
              </a:buClr>
              <a:buFont typeface="Wingdings" charset="0"/>
              <a:buAutoNum type="arabicPlain"/>
            </a:pPr>
            <a:r>
              <a:rPr lang="en-US" sz="3800" dirty="0">
                <a:solidFill>
                  <a:srgbClr val="FF6600"/>
                </a:solidFill>
                <a:latin typeface="Constantia" charset="0"/>
                <a:ea typeface="ＭＳ Ｐゴシック" charset="0"/>
                <a:cs typeface="ＭＳ Ｐゴシック" charset="0"/>
              </a:rPr>
              <a:t>Review and Assessment</a:t>
            </a:r>
          </a:p>
          <a:p>
            <a:pPr marL="514350" indent="-514350" eaLnBrk="1" hangingPunct="1"/>
            <a:endParaRPr lang="en-US" dirty="0">
              <a:latin typeface="Constantia" charset="0"/>
              <a:ea typeface="ＭＳ Ｐゴシック" charset="0"/>
              <a:cs typeface="ＭＳ Ｐゴシック" charset="0"/>
            </a:endParaRPr>
          </a:p>
        </p:txBody>
      </p:sp>
    </p:spTree>
    <p:extLst>
      <p:ext uri="{BB962C8B-B14F-4D97-AF65-F5344CB8AC3E}">
        <p14:creationId xmlns:p14="http://schemas.microsoft.com/office/powerpoint/2010/main" val="208092942"/>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685800" y="1600200"/>
            <a:ext cx="7772400" cy="1524000"/>
          </a:xfrm>
        </p:spPr>
        <p:txBody>
          <a:bodyPr>
            <a:noAutofit/>
          </a:bodyPr>
          <a:lstStyle/>
          <a:p>
            <a:pPr eaLnBrk="1" hangingPunct="1">
              <a:defRPr/>
            </a:pPr>
            <a:r>
              <a:rPr lang="en-US" sz="4800" dirty="0" smtClean="0">
                <a:solidFill>
                  <a:srgbClr val="660066"/>
                </a:solidFill>
                <a:cs typeface="+mj-cs"/>
              </a:rPr>
              <a:t>SIOP Component 1:</a:t>
            </a:r>
            <a:br>
              <a:rPr lang="en-US" sz="4800" dirty="0" smtClean="0">
                <a:solidFill>
                  <a:srgbClr val="660066"/>
                </a:solidFill>
                <a:cs typeface="+mj-cs"/>
              </a:rPr>
            </a:br>
            <a:r>
              <a:rPr lang="en-US" sz="4800" dirty="0" smtClean="0">
                <a:solidFill>
                  <a:srgbClr val="0000FF"/>
                </a:solidFill>
                <a:cs typeface="+mj-cs"/>
              </a:rPr>
              <a:t>LESSON PREPARATION</a:t>
            </a:r>
          </a:p>
        </p:txBody>
      </p:sp>
      <p:sp>
        <p:nvSpPr>
          <p:cNvPr id="294915" name="Rectangle 3"/>
          <p:cNvSpPr>
            <a:spLocks noGrp="1" noChangeArrowheads="1"/>
          </p:cNvSpPr>
          <p:nvPr>
            <p:ph type="subTitle" idx="1"/>
          </p:nvPr>
        </p:nvSpPr>
        <p:spPr>
          <a:xfrm>
            <a:off x="1371600" y="3429000"/>
            <a:ext cx="6400800" cy="1524000"/>
          </a:xfrm>
        </p:spPr>
        <p:txBody>
          <a:bodyPr/>
          <a:lstStyle/>
          <a:p>
            <a:pPr eaLnBrk="1" hangingPunct="1">
              <a:defRPr/>
            </a:pPr>
            <a:r>
              <a:rPr lang="en-US" dirty="0" smtClean="0">
                <a:solidFill>
                  <a:schemeClr val="tx1"/>
                </a:solidFill>
                <a:cs typeface="+mn-cs"/>
              </a:rPr>
              <a:t>Ensuring rigor and relevance</a:t>
            </a:r>
          </a:p>
        </p:txBody>
      </p:sp>
      <p:pic>
        <p:nvPicPr>
          <p:cNvPr id="36867" name="Picture 4" descr="j029070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1148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786666"/>
      </p:ext>
    </p:extLst>
  </p:cSld>
  <p:clrMapOvr>
    <a:masterClrMapping/>
  </p:clrMapOvr>
  <p:transition>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2"/>
          <p:cNvGrpSpPr>
            <a:grpSpLocks noChangeAspect="1"/>
          </p:cNvGrpSpPr>
          <p:nvPr/>
        </p:nvGrpSpPr>
        <p:grpSpPr bwMode="auto">
          <a:xfrm>
            <a:off x="457200" y="228600"/>
            <a:ext cx="6159073" cy="6248400"/>
            <a:chOff x="288" y="1017"/>
            <a:chExt cx="2448" cy="2880"/>
          </a:xfrm>
        </p:grpSpPr>
        <p:sp>
          <p:nvSpPr>
            <p:cNvPr id="40962" name="AutoShape 3"/>
            <p:cNvSpPr>
              <a:spLocks noChangeAspect="1" noChangeArrowheads="1" noTextEdit="1"/>
            </p:cNvSpPr>
            <p:nvPr/>
          </p:nvSpPr>
          <p:spPr bwMode="auto">
            <a:xfrm>
              <a:off x="288" y="1017"/>
              <a:ext cx="2448"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40963" name="_s299012"/>
            <p:cNvCxnSpPr>
              <a:cxnSpLocks noChangeShapeType="1"/>
              <a:stCxn id="40977" idx="0"/>
              <a:endCxn id="40971" idx="2"/>
            </p:cNvCxnSpPr>
            <p:nvPr/>
          </p:nvCxnSpPr>
          <p:spPr bwMode="auto">
            <a:xfrm rot="5400000" flipH="1">
              <a:off x="1980" y="1557"/>
              <a:ext cx="144" cy="504"/>
            </a:xfrm>
            <a:prstGeom prst="bentConnector3">
              <a:avLst>
                <a:gd name="adj1" fmla="val 3913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0964" name="_s299013"/>
            <p:cNvCxnSpPr>
              <a:cxnSpLocks noChangeShapeType="1"/>
              <a:stCxn id="40976" idx="0"/>
              <a:endCxn id="40971" idx="2"/>
            </p:cNvCxnSpPr>
            <p:nvPr/>
          </p:nvCxnSpPr>
          <p:spPr bwMode="auto">
            <a:xfrm rot="-5400000">
              <a:off x="1476" y="1557"/>
              <a:ext cx="144" cy="504"/>
            </a:xfrm>
            <a:prstGeom prst="bentConnector3">
              <a:avLst>
                <a:gd name="adj1" fmla="val 3913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0965" name="_s299014"/>
            <p:cNvCxnSpPr>
              <a:cxnSpLocks noChangeShapeType="1"/>
              <a:stCxn id="40975" idx="1"/>
              <a:endCxn id="40970" idx="2"/>
            </p:cNvCxnSpPr>
            <p:nvPr/>
          </p:nvCxnSpPr>
          <p:spPr bwMode="auto">
            <a:xfrm rot="10800000">
              <a:off x="720" y="1305"/>
              <a:ext cx="648" cy="201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0966" name="_s299015"/>
            <p:cNvCxnSpPr>
              <a:cxnSpLocks noChangeShapeType="1"/>
              <a:stCxn id="40974" idx="1"/>
              <a:endCxn id="40970" idx="2"/>
            </p:cNvCxnSpPr>
            <p:nvPr/>
          </p:nvCxnSpPr>
          <p:spPr bwMode="auto">
            <a:xfrm rot="10800000">
              <a:off x="720" y="1305"/>
              <a:ext cx="648" cy="244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0967" name="_s299016"/>
            <p:cNvCxnSpPr>
              <a:cxnSpLocks noChangeShapeType="1"/>
              <a:stCxn id="40973" idx="1"/>
              <a:endCxn id="40970" idx="2"/>
            </p:cNvCxnSpPr>
            <p:nvPr/>
          </p:nvCxnSpPr>
          <p:spPr bwMode="auto">
            <a:xfrm rot="10800000">
              <a:off x="720" y="1305"/>
              <a:ext cx="648" cy="160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0968" name="_s299017"/>
            <p:cNvCxnSpPr>
              <a:cxnSpLocks noChangeShapeType="1"/>
              <a:stCxn id="40972" idx="1"/>
              <a:endCxn id="40970" idx="2"/>
            </p:cNvCxnSpPr>
            <p:nvPr/>
          </p:nvCxnSpPr>
          <p:spPr bwMode="auto">
            <a:xfrm rot="10800000">
              <a:off x="720" y="1305"/>
              <a:ext cx="648" cy="115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0969" name="_s299018"/>
            <p:cNvCxnSpPr>
              <a:cxnSpLocks noChangeShapeType="1"/>
              <a:stCxn id="40971" idx="1"/>
              <a:endCxn id="40970" idx="2"/>
            </p:cNvCxnSpPr>
            <p:nvPr/>
          </p:nvCxnSpPr>
          <p:spPr bwMode="auto">
            <a:xfrm rot="10800000">
              <a:off x="720" y="1305"/>
              <a:ext cx="648" cy="28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0970" name="_s299019"/>
            <p:cNvSpPr>
              <a:spLocks noChangeArrowheads="1"/>
            </p:cNvSpPr>
            <p:nvPr/>
          </p:nvSpPr>
          <p:spPr bwMode="auto">
            <a:xfrm>
              <a:off x="288" y="1017"/>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r>
                <a:rPr lang="en-US" sz="2000" dirty="0">
                  <a:solidFill>
                    <a:srgbClr val="FFFF00"/>
                  </a:solidFill>
                </a:rPr>
                <a:t>Lesson Preparation</a:t>
              </a:r>
            </a:p>
          </p:txBody>
        </p:sp>
        <p:sp>
          <p:nvSpPr>
            <p:cNvPr id="40971" name="_s299020"/>
            <p:cNvSpPr>
              <a:spLocks noChangeArrowheads="1"/>
            </p:cNvSpPr>
            <p:nvPr/>
          </p:nvSpPr>
          <p:spPr bwMode="auto">
            <a:xfrm>
              <a:off x="1368"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r>
                <a:rPr lang="en-US" sz="2500" dirty="0">
                  <a:solidFill>
                    <a:srgbClr val="CCFFCC"/>
                  </a:solidFill>
                </a:rPr>
                <a:t>Objectives</a:t>
              </a:r>
            </a:p>
          </p:txBody>
        </p:sp>
        <p:sp>
          <p:nvSpPr>
            <p:cNvPr id="40972" name="_s299021"/>
            <p:cNvSpPr>
              <a:spLocks noChangeArrowheads="1"/>
            </p:cNvSpPr>
            <p:nvPr/>
          </p:nvSpPr>
          <p:spPr bwMode="auto">
            <a:xfrm>
              <a:off x="1368" y="2313"/>
              <a:ext cx="864" cy="288"/>
            </a:xfrm>
            <a:prstGeom prst="roundRect">
              <a:avLst>
                <a:gd name="adj" fmla="val 16667"/>
              </a:avLst>
            </a:prstGeom>
            <a:solidFill>
              <a:srgbClr val="A0BAE1"/>
            </a:solidFill>
            <a:ln w="9525">
              <a:solidFill>
                <a:schemeClr val="tx1"/>
              </a:solidFill>
              <a:round/>
              <a:headEnd/>
              <a:tailEnd/>
            </a:ln>
          </p:spPr>
          <p:txBody>
            <a:bodyPr wrap="none" lIns="0" tIns="0" rIns="0" bIns="0" anchor="ctr"/>
            <a:lstStyle/>
            <a:p>
              <a:pPr algn="ctr" eaLnBrk="1" hangingPunct="1"/>
              <a:r>
                <a:rPr lang="en-US" dirty="0">
                  <a:solidFill>
                    <a:schemeClr val="accent3">
                      <a:lumMod val="75000"/>
                    </a:schemeClr>
                  </a:solidFill>
                </a:rPr>
                <a:t>Content Concepts</a:t>
              </a:r>
            </a:p>
          </p:txBody>
        </p:sp>
        <p:sp>
          <p:nvSpPr>
            <p:cNvPr id="40973" name="_s299022"/>
            <p:cNvSpPr>
              <a:spLocks noChangeArrowheads="1"/>
            </p:cNvSpPr>
            <p:nvPr/>
          </p:nvSpPr>
          <p:spPr bwMode="auto">
            <a:xfrm>
              <a:off x="1368" y="2745"/>
              <a:ext cx="864" cy="329"/>
            </a:xfrm>
            <a:prstGeom prst="roundRect">
              <a:avLst>
                <a:gd name="adj" fmla="val 16667"/>
              </a:avLst>
            </a:prstGeom>
            <a:solidFill>
              <a:srgbClr val="A0BAE1"/>
            </a:solidFill>
            <a:ln w="9525">
              <a:solidFill>
                <a:schemeClr val="tx1"/>
              </a:solidFill>
              <a:round/>
              <a:headEnd/>
              <a:tailEnd/>
            </a:ln>
          </p:spPr>
          <p:txBody>
            <a:bodyPr wrap="none" lIns="0" tIns="0" rIns="0" bIns="0" anchor="ctr"/>
            <a:lstStyle/>
            <a:p>
              <a:pPr algn="ctr" eaLnBrk="1" hangingPunct="1"/>
              <a:r>
                <a:rPr lang="en-US" dirty="0">
                  <a:solidFill>
                    <a:srgbClr val="A83CC7"/>
                  </a:solidFill>
                </a:rPr>
                <a:t>Supplementary </a:t>
              </a:r>
            </a:p>
            <a:p>
              <a:pPr algn="ctr" eaLnBrk="1" hangingPunct="1"/>
              <a:r>
                <a:rPr lang="en-US" dirty="0">
                  <a:solidFill>
                    <a:srgbClr val="A83CC7"/>
                  </a:solidFill>
                </a:rPr>
                <a:t>Materials</a:t>
              </a:r>
            </a:p>
          </p:txBody>
        </p:sp>
        <p:sp>
          <p:nvSpPr>
            <p:cNvPr id="40974" name="_s299023"/>
            <p:cNvSpPr>
              <a:spLocks noChangeArrowheads="1"/>
            </p:cNvSpPr>
            <p:nvPr/>
          </p:nvSpPr>
          <p:spPr bwMode="auto">
            <a:xfrm>
              <a:off x="1368" y="3609"/>
              <a:ext cx="864" cy="288"/>
            </a:xfrm>
            <a:prstGeom prst="roundRect">
              <a:avLst>
                <a:gd name="adj" fmla="val 16667"/>
              </a:avLst>
            </a:prstGeom>
            <a:solidFill>
              <a:srgbClr val="A0BAE1"/>
            </a:solidFill>
            <a:ln w="9525">
              <a:solidFill>
                <a:schemeClr val="tx1"/>
              </a:solidFill>
              <a:round/>
              <a:headEnd/>
              <a:tailEnd/>
            </a:ln>
          </p:spPr>
          <p:txBody>
            <a:bodyPr wrap="none" lIns="0" tIns="0" rIns="0" bIns="0" anchor="ctr"/>
            <a:lstStyle/>
            <a:p>
              <a:pPr algn="ctr" eaLnBrk="1" hangingPunct="1"/>
              <a:r>
                <a:rPr lang="en-US" dirty="0">
                  <a:solidFill>
                    <a:schemeClr val="accent5">
                      <a:lumMod val="50000"/>
                    </a:schemeClr>
                  </a:solidFill>
                </a:rPr>
                <a:t>Meaningful Activities</a:t>
              </a:r>
            </a:p>
          </p:txBody>
        </p:sp>
        <p:sp>
          <p:nvSpPr>
            <p:cNvPr id="40975" name="_s299024"/>
            <p:cNvSpPr>
              <a:spLocks noChangeArrowheads="1"/>
            </p:cNvSpPr>
            <p:nvPr/>
          </p:nvSpPr>
          <p:spPr bwMode="auto">
            <a:xfrm>
              <a:off x="1368" y="3177"/>
              <a:ext cx="864" cy="288"/>
            </a:xfrm>
            <a:prstGeom prst="roundRect">
              <a:avLst>
                <a:gd name="adj" fmla="val 16667"/>
              </a:avLst>
            </a:prstGeom>
            <a:solidFill>
              <a:srgbClr val="A0BAE1"/>
            </a:solidFill>
            <a:ln w="9525">
              <a:solidFill>
                <a:schemeClr val="tx1"/>
              </a:solidFill>
              <a:round/>
              <a:headEnd/>
              <a:tailEnd/>
            </a:ln>
          </p:spPr>
          <p:txBody>
            <a:bodyPr wrap="none" lIns="0" tIns="0" rIns="0" bIns="0" anchor="ctr"/>
            <a:lstStyle/>
            <a:p>
              <a:pPr algn="ctr" eaLnBrk="1" hangingPunct="1"/>
              <a:r>
                <a:rPr lang="en-US" dirty="0">
                  <a:solidFill>
                    <a:srgbClr val="000090"/>
                  </a:solidFill>
                </a:rPr>
                <a:t>Adaptation of </a:t>
              </a:r>
            </a:p>
            <a:p>
              <a:pPr algn="ctr" eaLnBrk="1" hangingPunct="1"/>
              <a:r>
                <a:rPr lang="en-US" dirty="0">
                  <a:solidFill>
                    <a:srgbClr val="000090"/>
                  </a:solidFill>
                </a:rPr>
                <a:t>content</a:t>
              </a:r>
            </a:p>
          </p:txBody>
        </p:sp>
        <p:sp>
          <p:nvSpPr>
            <p:cNvPr id="40976" name="_s299025"/>
            <p:cNvSpPr>
              <a:spLocks noChangeArrowheads="1"/>
            </p:cNvSpPr>
            <p:nvPr/>
          </p:nvSpPr>
          <p:spPr bwMode="auto">
            <a:xfrm>
              <a:off x="864" y="1881"/>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r>
                <a:rPr lang="en-US" dirty="0">
                  <a:solidFill>
                    <a:schemeClr val="accent3">
                      <a:lumMod val="60000"/>
                      <a:lumOff val="40000"/>
                    </a:schemeClr>
                  </a:solidFill>
                </a:rPr>
                <a:t>Content Objectives</a:t>
              </a:r>
            </a:p>
          </p:txBody>
        </p:sp>
        <p:sp>
          <p:nvSpPr>
            <p:cNvPr id="40977" name="_s299026"/>
            <p:cNvSpPr>
              <a:spLocks noChangeArrowheads="1"/>
            </p:cNvSpPr>
            <p:nvPr/>
          </p:nvSpPr>
          <p:spPr bwMode="auto">
            <a:xfrm>
              <a:off x="1872" y="1881"/>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r>
                <a:rPr lang="en-US" dirty="0">
                  <a:solidFill>
                    <a:schemeClr val="accent3">
                      <a:lumMod val="60000"/>
                      <a:lumOff val="40000"/>
                    </a:schemeClr>
                  </a:solidFill>
                </a:rPr>
                <a:t>Language Objectives</a:t>
              </a:r>
            </a:p>
          </p:txBody>
        </p:sp>
      </p:grpSp>
    </p:spTree>
    <p:extLst>
      <p:ext uri="{BB962C8B-B14F-4D97-AF65-F5344CB8AC3E}">
        <p14:creationId xmlns:p14="http://schemas.microsoft.com/office/powerpoint/2010/main" val="2369217945"/>
      </p:ext>
    </p:extLst>
  </p:cSld>
  <p:clrMapOvr>
    <a:masterClrMapping/>
  </p:clrMapOvr>
  <p:transition>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968"/>
            <a:ext cx="8229600" cy="1449231"/>
          </a:xfrm>
        </p:spPr>
        <p:txBody>
          <a:bodyPr/>
          <a:lstStyle/>
          <a:p>
            <a:pPr>
              <a:defRPr/>
            </a:pPr>
            <a:r>
              <a:rPr lang="en-US" b="1" dirty="0" smtClean="0">
                <a:solidFill>
                  <a:srgbClr val="FF6600"/>
                </a:solidFill>
              </a:rPr>
              <a:t>Lesson Objectives: </a:t>
            </a:r>
            <a:r>
              <a:rPr lang="en-US" b="1" i="1" dirty="0" smtClean="0">
                <a:solidFill>
                  <a:srgbClr val="FF6600"/>
                </a:solidFill>
              </a:rPr>
              <a:t>Samples</a:t>
            </a:r>
            <a:endParaRPr lang="en-US" b="1" i="1" dirty="0">
              <a:solidFill>
                <a:srgbClr val="FF6600"/>
              </a:solidFill>
            </a:endParaRPr>
          </a:p>
        </p:txBody>
      </p:sp>
      <p:sp>
        <p:nvSpPr>
          <p:cNvPr id="3" name="Content Placeholder 2"/>
          <p:cNvSpPr>
            <a:spLocks noGrp="1"/>
          </p:cNvSpPr>
          <p:nvPr>
            <p:ph sz="half" idx="4294967295"/>
          </p:nvPr>
        </p:nvSpPr>
        <p:spPr>
          <a:xfrm>
            <a:off x="732508" y="1755978"/>
            <a:ext cx="4038600" cy="4525963"/>
          </a:xfrm>
          <a:prstGeom prst="rect">
            <a:avLst/>
          </a:prstGeom>
          <a:solidFill>
            <a:schemeClr val="tx2">
              <a:lumMod val="20000"/>
              <a:lumOff val="80000"/>
            </a:schemeClr>
          </a:solidFill>
        </p:spPr>
        <p:txBody>
          <a:bodyPr>
            <a:normAutofit/>
          </a:bodyPr>
          <a:lstStyle/>
          <a:p>
            <a:pPr>
              <a:defRPr/>
            </a:pPr>
            <a:r>
              <a:rPr lang="en-US" dirty="0" smtClean="0">
                <a:solidFill>
                  <a:srgbClr val="802D99"/>
                </a:solidFill>
              </a:rPr>
              <a:t>Content Objectives </a:t>
            </a:r>
            <a:r>
              <a:rPr lang="en-US" dirty="0" smtClean="0">
                <a:solidFill>
                  <a:srgbClr val="FF0000"/>
                </a:solidFill>
              </a:rPr>
              <a:t>(What)</a:t>
            </a:r>
          </a:p>
          <a:p>
            <a:pPr lvl="1">
              <a:defRPr/>
            </a:pPr>
            <a:r>
              <a:rPr lang="en-US" sz="2800" dirty="0" smtClean="0">
                <a:solidFill>
                  <a:schemeClr val="tx1"/>
                </a:solidFill>
              </a:rPr>
              <a:t>Students will </a:t>
            </a:r>
            <a:r>
              <a:rPr lang="en-US" sz="2800" b="1" dirty="0" smtClean="0">
                <a:solidFill>
                  <a:schemeClr val="tx1"/>
                </a:solidFill>
              </a:rPr>
              <a:t>identify</a:t>
            </a:r>
            <a:r>
              <a:rPr lang="en-US" sz="2800" dirty="0" smtClean="0">
                <a:solidFill>
                  <a:schemeClr val="tx1"/>
                </a:solidFill>
              </a:rPr>
              <a:t> the basic goods and services a family needs for everyday life. (2</a:t>
            </a:r>
            <a:r>
              <a:rPr lang="en-US" sz="2800" baseline="30000" dirty="0" smtClean="0">
                <a:solidFill>
                  <a:schemeClr val="tx1"/>
                </a:solidFill>
              </a:rPr>
              <a:t>nd</a:t>
            </a:r>
            <a:r>
              <a:rPr lang="en-US" sz="2800" dirty="0" smtClean="0">
                <a:solidFill>
                  <a:schemeClr val="tx1"/>
                </a:solidFill>
              </a:rPr>
              <a:t> grade Economic Literacy 6.5.A.1.)</a:t>
            </a:r>
          </a:p>
          <a:p>
            <a:pPr lvl="1">
              <a:defRPr/>
            </a:pPr>
            <a:endParaRPr lang="en-US" sz="2800" dirty="0"/>
          </a:p>
        </p:txBody>
      </p:sp>
      <p:sp>
        <p:nvSpPr>
          <p:cNvPr id="4" name="Content Placeholder 3"/>
          <p:cNvSpPr>
            <a:spLocks noGrp="1"/>
          </p:cNvSpPr>
          <p:nvPr>
            <p:ph sz="half" idx="2"/>
          </p:nvPr>
        </p:nvSpPr>
        <p:spPr>
          <a:xfrm>
            <a:off x="4771108" y="1755978"/>
            <a:ext cx="4038600" cy="4525963"/>
          </a:xfrm>
          <a:solidFill>
            <a:schemeClr val="accent5">
              <a:lumMod val="20000"/>
              <a:lumOff val="80000"/>
            </a:schemeClr>
          </a:solidFill>
        </p:spPr>
        <p:txBody>
          <a:bodyPr>
            <a:normAutofit fontScale="92500" lnSpcReduction="20000"/>
          </a:bodyPr>
          <a:lstStyle/>
          <a:p>
            <a:pPr>
              <a:defRPr/>
            </a:pPr>
            <a:r>
              <a:rPr lang="en-US" dirty="0" smtClean="0">
                <a:solidFill>
                  <a:srgbClr val="802D99"/>
                </a:solidFill>
              </a:rPr>
              <a:t>Language Objectives </a:t>
            </a:r>
            <a:r>
              <a:rPr lang="en-US" dirty="0" smtClean="0">
                <a:solidFill>
                  <a:srgbClr val="FF0000"/>
                </a:solidFill>
              </a:rPr>
              <a:t>(How)</a:t>
            </a:r>
          </a:p>
          <a:p>
            <a:pPr lvl="1">
              <a:defRPr/>
            </a:pPr>
            <a:r>
              <a:rPr lang="en-US" sz="2600" dirty="0" smtClean="0">
                <a:solidFill>
                  <a:srgbClr val="000000"/>
                </a:solidFill>
              </a:rPr>
              <a:t>In pairs, students will </a:t>
            </a:r>
            <a:r>
              <a:rPr lang="en-US" sz="2600" b="1" dirty="0" smtClean="0">
                <a:solidFill>
                  <a:srgbClr val="000000"/>
                </a:solidFill>
              </a:rPr>
              <a:t>read </a:t>
            </a:r>
            <a:r>
              <a:rPr lang="en-US" sz="2600" dirty="0" smtClean="0">
                <a:solidFill>
                  <a:srgbClr val="000000"/>
                </a:solidFill>
              </a:rPr>
              <a:t>about the basic goods and services a family needs for everyday life.  </a:t>
            </a:r>
          </a:p>
          <a:p>
            <a:pPr lvl="1">
              <a:defRPr/>
            </a:pPr>
            <a:r>
              <a:rPr lang="en-US" sz="2600" dirty="0" smtClean="0">
                <a:solidFill>
                  <a:srgbClr val="000000"/>
                </a:solidFill>
              </a:rPr>
              <a:t>Students will </a:t>
            </a:r>
            <a:r>
              <a:rPr lang="en-US" sz="2600" b="1" dirty="0" smtClean="0">
                <a:solidFill>
                  <a:srgbClr val="000000"/>
                </a:solidFill>
              </a:rPr>
              <a:t>write</a:t>
            </a:r>
            <a:r>
              <a:rPr lang="en-US" sz="2600" dirty="0" smtClean="0">
                <a:solidFill>
                  <a:srgbClr val="000000"/>
                </a:solidFill>
              </a:rPr>
              <a:t> about one of his/her families basic goods and/or services and </a:t>
            </a:r>
            <a:r>
              <a:rPr lang="en-US" sz="2600" b="1" dirty="0" smtClean="0">
                <a:solidFill>
                  <a:srgbClr val="000000"/>
                </a:solidFill>
              </a:rPr>
              <a:t>share out loud </a:t>
            </a:r>
            <a:r>
              <a:rPr lang="en-US" sz="2600" dirty="0" smtClean="0">
                <a:solidFill>
                  <a:srgbClr val="000000"/>
                </a:solidFill>
              </a:rPr>
              <a:t>with classmates.</a:t>
            </a:r>
            <a:endParaRPr lang="en-US" sz="2600" dirty="0">
              <a:solidFill>
                <a:srgbClr val="000000"/>
              </a:solidFill>
            </a:endParaRPr>
          </a:p>
        </p:txBody>
      </p:sp>
    </p:spTree>
    <p:extLst>
      <p:ext uri="{BB962C8B-B14F-4D97-AF65-F5344CB8AC3E}">
        <p14:creationId xmlns:p14="http://schemas.microsoft.com/office/powerpoint/2010/main" val="105653781"/>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57536"/>
            <a:ext cx="8229600" cy="1376483"/>
          </a:xfrm>
          <a:solidFill>
            <a:schemeClr val="accent3">
              <a:lumMod val="20000"/>
              <a:lumOff val="80000"/>
            </a:schemeClr>
          </a:solidFill>
        </p:spPr>
        <p:txBody>
          <a:bodyPr/>
          <a:lstStyle/>
          <a:p>
            <a:pPr>
              <a:lnSpc>
                <a:spcPct val="100000"/>
              </a:lnSpc>
            </a:pPr>
            <a:r>
              <a:rPr lang="en-US" sz="4400" b="1" dirty="0" smtClean="0">
                <a:solidFill>
                  <a:schemeClr val="accent3">
                    <a:lumMod val="75000"/>
                  </a:schemeClr>
                </a:solidFill>
              </a:rPr>
              <a:t>Reading: </a:t>
            </a:r>
            <a:br>
              <a:rPr lang="en-US" sz="4400" b="1" dirty="0" smtClean="0">
                <a:solidFill>
                  <a:schemeClr val="accent3">
                    <a:lumMod val="75000"/>
                  </a:schemeClr>
                </a:solidFill>
              </a:rPr>
            </a:br>
            <a:r>
              <a:rPr lang="en-US" sz="4400" b="1" dirty="0" smtClean="0">
                <a:solidFill>
                  <a:schemeClr val="accent3">
                    <a:lumMod val="75000"/>
                  </a:schemeClr>
                </a:solidFill>
              </a:rPr>
              <a:t>Differential Definition</a:t>
            </a:r>
            <a:endParaRPr lang="en-US" sz="4400" b="1" dirty="0">
              <a:solidFill>
                <a:schemeClr val="accent3">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3795080"/>
              </p:ext>
            </p:extLst>
          </p:nvPr>
        </p:nvGraphicFramePr>
        <p:xfrm>
          <a:off x="457200" y="1813333"/>
          <a:ext cx="613243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3159138"/>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850"/>
            <a:ext cx="8229600" cy="1440350"/>
          </a:xfrm>
        </p:spPr>
        <p:txBody>
          <a:bodyPr/>
          <a:lstStyle/>
          <a:p>
            <a:r>
              <a:rPr lang="en-US" b="1" dirty="0" smtClean="0">
                <a:solidFill>
                  <a:schemeClr val="accent3">
                    <a:lumMod val="75000"/>
                  </a:schemeClr>
                </a:solidFill>
              </a:rPr>
              <a:t>Writing: </a:t>
            </a:r>
            <a:r>
              <a:rPr lang="en-US" b="1" dirty="0">
                <a:solidFill>
                  <a:schemeClr val="accent3">
                    <a:lumMod val="75000"/>
                  </a:schemeClr>
                </a:solidFill>
              </a:rPr>
              <a:t/>
            </a:r>
            <a:br>
              <a:rPr lang="en-US" b="1" dirty="0">
                <a:solidFill>
                  <a:schemeClr val="accent3">
                    <a:lumMod val="75000"/>
                  </a:schemeClr>
                </a:solidFill>
              </a:rPr>
            </a:br>
            <a:r>
              <a:rPr lang="en-US" b="1" dirty="0">
                <a:solidFill>
                  <a:schemeClr val="accent3">
                    <a:lumMod val="75000"/>
                  </a:schemeClr>
                </a:solidFill>
              </a:rPr>
              <a:t>Differential Definition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7335346"/>
              </p:ext>
            </p:extLst>
          </p:nvPr>
        </p:nvGraphicFramePr>
        <p:xfrm>
          <a:off x="1891632" y="1600200"/>
          <a:ext cx="679516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1682765" y="2803555"/>
            <a:ext cx="3068519" cy="2133134"/>
          </a:xfrm>
          <a:prstGeom prst="rect">
            <a:avLst/>
          </a:prstGeom>
        </p:spPr>
      </p:pic>
    </p:spTree>
    <p:extLst>
      <p:ext uri="{BB962C8B-B14F-4D97-AF65-F5344CB8AC3E}">
        <p14:creationId xmlns:p14="http://schemas.microsoft.com/office/powerpoint/2010/main" val="102356404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681502"/>
              </p:ext>
            </p:extLst>
          </p:nvPr>
        </p:nvGraphicFramePr>
        <p:xfrm>
          <a:off x="457200" y="1600200"/>
          <a:ext cx="628340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Right Arrow 4"/>
          <p:cNvSpPr/>
          <p:nvPr/>
        </p:nvSpPr>
        <p:spPr>
          <a:xfrm>
            <a:off x="3046150" y="2690805"/>
            <a:ext cx="1065708" cy="31969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513296" y="2248603"/>
            <a:ext cx="2202421" cy="369332"/>
          </a:xfrm>
          <a:prstGeom prst="rect">
            <a:avLst/>
          </a:prstGeom>
          <a:solidFill>
            <a:schemeClr val="accent5">
              <a:lumMod val="20000"/>
              <a:lumOff val="80000"/>
            </a:schemeClr>
          </a:solidFill>
        </p:spPr>
        <p:txBody>
          <a:bodyPr wrap="none" rtlCol="0">
            <a:spAutoFit/>
          </a:bodyPr>
          <a:lstStyle/>
          <a:p>
            <a:r>
              <a:rPr lang="en-US" b="1" dirty="0" smtClean="0">
                <a:solidFill>
                  <a:srgbClr val="800000"/>
                </a:solidFill>
              </a:rPr>
              <a:t>Progress over Time</a:t>
            </a:r>
            <a:endParaRPr lang="en-US" b="1" dirty="0">
              <a:solidFill>
                <a:srgbClr val="800000"/>
              </a:solidFill>
            </a:endParaRPr>
          </a:p>
        </p:txBody>
      </p:sp>
    </p:spTree>
    <p:extLst>
      <p:ext uri="{BB962C8B-B14F-4D97-AF65-F5344CB8AC3E}">
        <p14:creationId xmlns:p14="http://schemas.microsoft.com/office/powerpoint/2010/main" val="2400072586"/>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868237" y="639399"/>
            <a:ext cx="5638800" cy="802382"/>
          </a:xfrm>
          <a:solidFill>
            <a:schemeClr val="bg1">
              <a:lumMod val="85000"/>
            </a:schemeClr>
          </a:solidFill>
        </p:spPr>
        <p:txBody>
          <a:bodyPr/>
          <a:lstStyle/>
          <a:p>
            <a:pPr eaLnBrk="1" hangingPunct="1">
              <a:defRPr/>
            </a:pPr>
            <a:r>
              <a:rPr lang="en-US" sz="4400" b="1" dirty="0" smtClean="0">
                <a:solidFill>
                  <a:srgbClr val="660066"/>
                </a:solidFill>
                <a:cs typeface="+mj-cs"/>
              </a:rPr>
              <a:t>Language Objectives</a:t>
            </a:r>
          </a:p>
        </p:txBody>
      </p:sp>
      <p:sp>
        <p:nvSpPr>
          <p:cNvPr id="307203" name="Rectangle 3"/>
          <p:cNvSpPr>
            <a:spLocks noGrp="1" noChangeArrowheads="1"/>
          </p:cNvSpPr>
          <p:nvPr>
            <p:ph type="body" idx="1"/>
          </p:nvPr>
        </p:nvSpPr>
        <p:spPr>
          <a:xfrm>
            <a:off x="357207" y="2054514"/>
            <a:ext cx="2982014" cy="4343400"/>
          </a:xfrm>
        </p:spPr>
        <p:txBody>
          <a:bodyPr>
            <a:normAutofit fontScale="92500" lnSpcReduction="10000"/>
          </a:bodyPr>
          <a:lstStyle/>
          <a:p>
            <a:pPr eaLnBrk="1" hangingPunct="1">
              <a:buClr>
                <a:srgbClr val="FF6600"/>
              </a:buClr>
              <a:buSzTx/>
              <a:buFont typeface="Wingdings" charset="0"/>
              <a:buChar char="q"/>
              <a:defRPr/>
            </a:pPr>
            <a:r>
              <a:rPr lang="en-US" sz="2600" dirty="0" smtClean="0">
                <a:solidFill>
                  <a:srgbClr val="000090"/>
                </a:solidFill>
              </a:rPr>
              <a:t>Determine </a:t>
            </a:r>
            <a:r>
              <a:rPr lang="en-US" sz="2600" dirty="0">
                <a:solidFill>
                  <a:srgbClr val="000090"/>
                </a:solidFill>
              </a:rPr>
              <a:t>the Language Function </a:t>
            </a:r>
          </a:p>
          <a:p>
            <a:pPr lvl="1" eaLnBrk="1" hangingPunct="1">
              <a:buClr>
                <a:srgbClr val="3366FF"/>
              </a:buClr>
              <a:buSzTx/>
              <a:buFont typeface="Wingdings" charset="0"/>
              <a:buChar char="§"/>
              <a:defRPr/>
            </a:pPr>
            <a:r>
              <a:rPr lang="en-US" sz="2300" dirty="0" smtClean="0">
                <a:solidFill>
                  <a:srgbClr val="008000"/>
                </a:solidFill>
              </a:rPr>
              <a:t>Name</a:t>
            </a:r>
          </a:p>
          <a:p>
            <a:pPr lvl="1" eaLnBrk="1" hangingPunct="1">
              <a:buClr>
                <a:srgbClr val="3366FF"/>
              </a:buClr>
              <a:buSzTx/>
              <a:buFont typeface="Wingdings" charset="0"/>
              <a:buChar char="§"/>
              <a:defRPr/>
            </a:pPr>
            <a:r>
              <a:rPr lang="en-US" sz="2300" dirty="0" smtClean="0">
                <a:solidFill>
                  <a:srgbClr val="008000"/>
                </a:solidFill>
              </a:rPr>
              <a:t>Describe</a:t>
            </a:r>
          </a:p>
          <a:p>
            <a:pPr lvl="1" eaLnBrk="1" hangingPunct="1">
              <a:buClr>
                <a:srgbClr val="3366FF"/>
              </a:buClr>
              <a:buSzTx/>
              <a:buFont typeface="Wingdings" charset="0"/>
              <a:buChar char="§"/>
              <a:defRPr/>
            </a:pPr>
            <a:r>
              <a:rPr lang="en-US" sz="2300" dirty="0" smtClean="0">
                <a:solidFill>
                  <a:srgbClr val="008000"/>
                </a:solidFill>
              </a:rPr>
              <a:t>Classify</a:t>
            </a:r>
          </a:p>
          <a:p>
            <a:pPr lvl="1" eaLnBrk="1" hangingPunct="1">
              <a:buClr>
                <a:srgbClr val="3366FF"/>
              </a:buClr>
              <a:buSzTx/>
              <a:buFont typeface="Wingdings" charset="0"/>
              <a:buChar char="§"/>
              <a:defRPr/>
            </a:pPr>
            <a:r>
              <a:rPr lang="en-US" sz="2300" dirty="0" smtClean="0">
                <a:solidFill>
                  <a:srgbClr val="008000"/>
                </a:solidFill>
              </a:rPr>
              <a:t>Compare </a:t>
            </a:r>
          </a:p>
          <a:p>
            <a:pPr lvl="1" eaLnBrk="1" hangingPunct="1">
              <a:buClr>
                <a:srgbClr val="3366FF"/>
              </a:buClr>
              <a:buSzTx/>
              <a:buFont typeface="Wingdings" charset="0"/>
              <a:buChar char="§"/>
              <a:defRPr/>
            </a:pPr>
            <a:r>
              <a:rPr lang="en-US" sz="2300" dirty="0" smtClean="0">
                <a:solidFill>
                  <a:srgbClr val="008000"/>
                </a:solidFill>
              </a:rPr>
              <a:t>Explain </a:t>
            </a:r>
          </a:p>
          <a:p>
            <a:pPr lvl="1" eaLnBrk="1" hangingPunct="1">
              <a:buClr>
                <a:srgbClr val="3366FF"/>
              </a:buClr>
              <a:buSzTx/>
              <a:buFont typeface="Wingdings" charset="0"/>
              <a:buChar char="§"/>
              <a:defRPr/>
            </a:pPr>
            <a:r>
              <a:rPr lang="en-US" sz="2300" dirty="0" smtClean="0">
                <a:solidFill>
                  <a:srgbClr val="008000"/>
                </a:solidFill>
              </a:rPr>
              <a:t>Predict</a:t>
            </a:r>
          </a:p>
          <a:p>
            <a:pPr lvl="1" eaLnBrk="1" hangingPunct="1">
              <a:buClr>
                <a:srgbClr val="3366FF"/>
              </a:buClr>
              <a:buSzTx/>
              <a:buFont typeface="Wingdings" charset="0"/>
              <a:buChar char="§"/>
              <a:defRPr/>
            </a:pPr>
            <a:r>
              <a:rPr lang="en-US" sz="2300" dirty="0" smtClean="0">
                <a:solidFill>
                  <a:srgbClr val="008000"/>
                </a:solidFill>
              </a:rPr>
              <a:t>Infer</a:t>
            </a:r>
          </a:p>
          <a:p>
            <a:pPr lvl="1" eaLnBrk="1" hangingPunct="1">
              <a:buClr>
                <a:srgbClr val="3366FF"/>
              </a:buClr>
              <a:buSzTx/>
              <a:buFont typeface="Wingdings" charset="0"/>
              <a:buChar char="§"/>
              <a:defRPr/>
            </a:pPr>
            <a:r>
              <a:rPr lang="en-US" sz="2300" dirty="0" smtClean="0">
                <a:solidFill>
                  <a:srgbClr val="008000"/>
                </a:solidFill>
              </a:rPr>
              <a:t>Suggest</a:t>
            </a:r>
          </a:p>
          <a:p>
            <a:pPr lvl="1" eaLnBrk="1" hangingPunct="1">
              <a:buClr>
                <a:srgbClr val="3366FF"/>
              </a:buClr>
              <a:buSzTx/>
              <a:buFont typeface="Wingdings" charset="0"/>
              <a:buChar char="§"/>
              <a:defRPr/>
            </a:pPr>
            <a:r>
              <a:rPr lang="en-US" sz="2300" dirty="0" smtClean="0">
                <a:solidFill>
                  <a:srgbClr val="008000"/>
                </a:solidFill>
              </a:rPr>
              <a:t>Evaluate, etc.</a:t>
            </a:r>
          </a:p>
          <a:p>
            <a:pPr eaLnBrk="1" hangingPunct="1">
              <a:defRPr/>
            </a:pPr>
            <a:endParaRPr lang="en-US" sz="2000" dirty="0" smtClean="0">
              <a:cs typeface="+mn-cs"/>
            </a:endParaRPr>
          </a:p>
        </p:txBody>
      </p:sp>
      <p:sp>
        <p:nvSpPr>
          <p:cNvPr id="307205" name="Text Box 5"/>
          <p:cNvSpPr txBox="1">
            <a:spLocks noChangeArrowheads="1"/>
          </p:cNvSpPr>
          <p:nvPr/>
        </p:nvSpPr>
        <p:spPr bwMode="auto">
          <a:xfrm>
            <a:off x="3268995" y="2054514"/>
            <a:ext cx="3069305" cy="4555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1" algn="l">
              <a:buClr>
                <a:srgbClr val="FF6600"/>
              </a:buClr>
              <a:buFont typeface="Wingdings" charset="0"/>
              <a:buChar char="q"/>
              <a:defRPr/>
            </a:pPr>
            <a:r>
              <a:rPr lang="en-US" sz="2400" dirty="0">
                <a:solidFill>
                  <a:schemeClr val="tx2"/>
                </a:solidFill>
                <a:cs typeface="+mn-cs"/>
              </a:rPr>
              <a:t> </a:t>
            </a:r>
            <a:r>
              <a:rPr lang="en-US" sz="2400" dirty="0">
                <a:solidFill>
                  <a:srgbClr val="000090"/>
                </a:solidFill>
                <a:latin typeface="+mj-lt"/>
              </a:rPr>
              <a:t>Identify Language Structure(s) </a:t>
            </a:r>
          </a:p>
          <a:p>
            <a:pPr marL="800100" lvl="1" indent="-342900" algn="l">
              <a:buClr>
                <a:srgbClr val="3366FF"/>
              </a:buClr>
              <a:buFont typeface="Wingdings" charset="2"/>
              <a:buChar char="§"/>
              <a:defRPr/>
            </a:pPr>
            <a:r>
              <a:rPr lang="en-US" dirty="0" smtClean="0">
                <a:solidFill>
                  <a:srgbClr val="008000"/>
                </a:solidFill>
                <a:latin typeface="+mj-lt"/>
              </a:rPr>
              <a:t>Sentence Starter</a:t>
            </a:r>
          </a:p>
          <a:p>
            <a:pPr marL="742950" lvl="1" indent="-285750" algn="l">
              <a:buClr>
                <a:srgbClr val="3366FF"/>
              </a:buClr>
              <a:buFont typeface="Wingdings" charset="2"/>
              <a:buChar char="§"/>
              <a:defRPr/>
            </a:pPr>
            <a:r>
              <a:rPr lang="en-US" dirty="0" smtClean="0">
                <a:solidFill>
                  <a:srgbClr val="008000"/>
                </a:solidFill>
                <a:latin typeface="+mj-lt"/>
              </a:rPr>
              <a:t>Cloze </a:t>
            </a:r>
            <a:r>
              <a:rPr lang="en-US" dirty="0">
                <a:solidFill>
                  <a:srgbClr val="008000"/>
                </a:solidFill>
                <a:latin typeface="+mj-lt"/>
              </a:rPr>
              <a:t>sentence frame</a:t>
            </a:r>
          </a:p>
          <a:p>
            <a:pPr marL="742950" lvl="1" indent="-285750" algn="l">
              <a:buClr>
                <a:srgbClr val="3366FF"/>
              </a:buClr>
              <a:buFont typeface="Wingdings" charset="2"/>
              <a:buChar char="§"/>
              <a:defRPr/>
            </a:pPr>
            <a:r>
              <a:rPr lang="en-US" dirty="0">
                <a:solidFill>
                  <a:srgbClr val="008000"/>
                </a:solidFill>
                <a:latin typeface="+mj-lt"/>
              </a:rPr>
              <a:t> Key Vocabulary-  </a:t>
            </a:r>
          </a:p>
          <a:p>
            <a:pPr lvl="1" algn="l">
              <a:buClr>
                <a:srgbClr val="3366FF"/>
              </a:buClr>
              <a:defRPr/>
            </a:pPr>
            <a:r>
              <a:rPr lang="en-US" dirty="0" smtClean="0">
                <a:solidFill>
                  <a:srgbClr val="008000"/>
                </a:solidFill>
                <a:latin typeface="+mj-lt"/>
              </a:rPr>
              <a:t>Content vocabulary</a:t>
            </a:r>
            <a:r>
              <a:rPr lang="en-US" dirty="0">
                <a:solidFill>
                  <a:srgbClr val="008000"/>
                </a:solidFill>
                <a:latin typeface="+mj-lt"/>
              </a:rPr>
              <a:t>, </a:t>
            </a:r>
          </a:p>
          <a:p>
            <a:pPr lvl="1" algn="l">
              <a:buClr>
                <a:srgbClr val="3366FF"/>
              </a:buClr>
              <a:defRPr/>
            </a:pPr>
            <a:r>
              <a:rPr lang="en-US" dirty="0" smtClean="0">
                <a:solidFill>
                  <a:srgbClr val="008000"/>
                </a:solidFill>
                <a:latin typeface="+mj-lt"/>
              </a:rPr>
              <a:t>connectors</a:t>
            </a:r>
            <a:r>
              <a:rPr lang="en-US" dirty="0">
                <a:solidFill>
                  <a:srgbClr val="008000"/>
                </a:solidFill>
                <a:latin typeface="+mj-lt"/>
              </a:rPr>
              <a:t>, prepositions</a:t>
            </a:r>
            <a:r>
              <a:rPr lang="en-US" dirty="0" smtClean="0">
                <a:solidFill>
                  <a:srgbClr val="008000"/>
                </a:solidFill>
                <a:latin typeface="+mj-lt"/>
              </a:rPr>
              <a:t>, adjectives</a:t>
            </a:r>
            <a:endParaRPr lang="en-US" dirty="0">
              <a:solidFill>
                <a:srgbClr val="008000"/>
              </a:solidFill>
              <a:latin typeface="+mj-lt"/>
            </a:endParaRPr>
          </a:p>
          <a:p>
            <a:pPr marL="742950" lvl="1" indent="-285750" algn="l">
              <a:buClr>
                <a:srgbClr val="3366FF"/>
              </a:buClr>
              <a:buFont typeface="Wingdings" charset="2"/>
              <a:buChar char="§"/>
              <a:defRPr/>
            </a:pPr>
            <a:r>
              <a:rPr lang="en-US" dirty="0" smtClean="0">
                <a:solidFill>
                  <a:srgbClr val="008000"/>
                </a:solidFill>
                <a:latin typeface="+mj-lt"/>
              </a:rPr>
              <a:t>“Real</a:t>
            </a:r>
            <a:r>
              <a:rPr lang="en-US" dirty="0">
                <a:solidFill>
                  <a:srgbClr val="008000"/>
                </a:solidFill>
                <a:latin typeface="+mj-lt"/>
              </a:rPr>
              <a:t>-</a:t>
            </a:r>
            <a:r>
              <a:rPr lang="en-US" dirty="0" smtClean="0">
                <a:solidFill>
                  <a:srgbClr val="008000"/>
                </a:solidFill>
                <a:latin typeface="+mj-lt"/>
              </a:rPr>
              <a:t>Life” Mini Language </a:t>
            </a:r>
            <a:r>
              <a:rPr lang="en-US" dirty="0">
                <a:solidFill>
                  <a:srgbClr val="008000"/>
                </a:solidFill>
                <a:latin typeface="+mj-lt"/>
              </a:rPr>
              <a:t>Lesson- </a:t>
            </a:r>
            <a:r>
              <a:rPr lang="en-US" dirty="0" smtClean="0">
                <a:solidFill>
                  <a:srgbClr val="008000"/>
                </a:solidFill>
                <a:latin typeface="+mj-lt"/>
              </a:rPr>
              <a:t>grammar</a:t>
            </a:r>
            <a:endParaRPr lang="en-US" dirty="0">
              <a:solidFill>
                <a:srgbClr val="008000"/>
              </a:solidFill>
              <a:latin typeface="+mj-lt"/>
            </a:endParaRPr>
          </a:p>
          <a:p>
            <a:pPr>
              <a:defRPr/>
            </a:pPr>
            <a:endParaRPr lang="en-US" sz="2000" dirty="0">
              <a:cs typeface="+mn-cs"/>
            </a:endParaRPr>
          </a:p>
        </p:txBody>
      </p:sp>
    </p:spTree>
    <p:extLst>
      <p:ext uri="{BB962C8B-B14F-4D97-AF65-F5344CB8AC3E}">
        <p14:creationId xmlns:p14="http://schemas.microsoft.com/office/powerpoint/2010/main" val="1873680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442913" y="463237"/>
            <a:ext cx="8015287" cy="831874"/>
          </a:xfrm>
        </p:spPr>
        <p:txBody>
          <a:bodyPr>
            <a:normAutofit fontScale="90000"/>
          </a:bodyPr>
          <a:lstStyle/>
          <a:p>
            <a:pPr eaLnBrk="1" hangingPunct="1">
              <a:defRPr/>
            </a:pPr>
            <a:r>
              <a:rPr lang="en-US" dirty="0" smtClean="0">
                <a:solidFill>
                  <a:srgbClr val="5F2171"/>
                </a:solidFill>
                <a:cs typeface="+mj-cs"/>
              </a:rPr>
              <a:t>Why Language Objectives?</a:t>
            </a:r>
          </a:p>
        </p:txBody>
      </p:sp>
      <p:sp>
        <p:nvSpPr>
          <p:cNvPr id="301059" name="Rectangle 3"/>
          <p:cNvSpPr>
            <a:spLocks noGrp="1" noChangeArrowheads="1"/>
          </p:cNvSpPr>
          <p:nvPr>
            <p:ph type="body" idx="1"/>
          </p:nvPr>
        </p:nvSpPr>
        <p:spPr>
          <a:xfrm>
            <a:off x="561467" y="2074594"/>
            <a:ext cx="5894949" cy="3715521"/>
          </a:xfrm>
          <a:solidFill>
            <a:schemeClr val="bg1">
              <a:lumMod val="85000"/>
            </a:schemeClr>
          </a:solidFill>
        </p:spPr>
        <p:txBody>
          <a:bodyPr>
            <a:normAutofit/>
          </a:bodyPr>
          <a:lstStyle/>
          <a:p>
            <a:pPr eaLnBrk="1" hangingPunct="1">
              <a:lnSpc>
                <a:spcPct val="90000"/>
              </a:lnSpc>
              <a:defRPr/>
            </a:pPr>
            <a:r>
              <a:rPr lang="en-US" sz="2900" dirty="0" smtClean="0">
                <a:solidFill>
                  <a:srgbClr val="314510"/>
                </a:solidFill>
                <a:latin typeface="+mn-lt"/>
              </a:rPr>
              <a:t>Academic achievement requires </a:t>
            </a:r>
            <a:r>
              <a:rPr lang="en-US" sz="2900" u="sng" dirty="0" smtClean="0">
                <a:solidFill>
                  <a:srgbClr val="314510"/>
                </a:solidFill>
                <a:latin typeface="+mn-lt"/>
              </a:rPr>
              <a:t>academic language proficiency</a:t>
            </a:r>
            <a:r>
              <a:rPr lang="en-US" sz="2900" dirty="0" smtClean="0">
                <a:solidFill>
                  <a:srgbClr val="314510"/>
                </a:solidFill>
                <a:latin typeface="+mn-lt"/>
              </a:rPr>
              <a:t>.</a:t>
            </a:r>
          </a:p>
          <a:p>
            <a:pPr eaLnBrk="1" hangingPunct="1">
              <a:lnSpc>
                <a:spcPct val="90000"/>
              </a:lnSpc>
              <a:defRPr/>
            </a:pPr>
            <a:endParaRPr lang="en-US" sz="2900" dirty="0" smtClean="0">
              <a:solidFill>
                <a:srgbClr val="314510"/>
              </a:solidFill>
              <a:latin typeface="+mn-lt"/>
            </a:endParaRPr>
          </a:p>
          <a:p>
            <a:pPr eaLnBrk="1" hangingPunct="1">
              <a:lnSpc>
                <a:spcPct val="90000"/>
              </a:lnSpc>
              <a:defRPr/>
            </a:pPr>
            <a:r>
              <a:rPr lang="en-US" sz="2900" dirty="0" smtClean="0">
                <a:solidFill>
                  <a:srgbClr val="314510"/>
                </a:solidFill>
                <a:latin typeface="+mn-lt"/>
              </a:rPr>
              <a:t>Academic language proficiency involves the </a:t>
            </a:r>
            <a:r>
              <a:rPr lang="en-US" sz="2900" dirty="0" smtClean="0">
                <a:solidFill>
                  <a:srgbClr val="0000FF"/>
                </a:solidFill>
                <a:latin typeface="+mn-lt"/>
              </a:rPr>
              <a:t>vocabulary, language patterns, and register specific to individual content areas</a:t>
            </a:r>
            <a:r>
              <a:rPr lang="en-US" sz="2900" dirty="0" smtClean="0">
                <a:solidFill>
                  <a:srgbClr val="314510"/>
                </a:solidFill>
                <a:latin typeface="+mn-lt"/>
              </a:rPr>
              <a:t>.</a:t>
            </a:r>
          </a:p>
          <a:p>
            <a:pPr eaLnBrk="1" hangingPunct="1">
              <a:lnSpc>
                <a:spcPct val="90000"/>
              </a:lnSpc>
              <a:defRPr/>
            </a:pPr>
            <a:endParaRPr lang="en-US" sz="2900" dirty="0" smtClean="0">
              <a:solidFill>
                <a:srgbClr val="314510"/>
              </a:solidFill>
              <a:latin typeface="+mn-lt"/>
            </a:endParaRPr>
          </a:p>
        </p:txBody>
      </p:sp>
    </p:spTree>
    <p:extLst>
      <p:ext uri="{BB962C8B-B14F-4D97-AF65-F5344CB8AC3E}">
        <p14:creationId xmlns:p14="http://schemas.microsoft.com/office/powerpoint/2010/main" val="39123724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1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ctrTitle"/>
          </p:nvPr>
        </p:nvSpPr>
        <p:spPr>
          <a:xfrm>
            <a:off x="533400" y="685800"/>
            <a:ext cx="7772400" cy="1143000"/>
          </a:xfrm>
          <a:solidFill>
            <a:schemeClr val="bg1">
              <a:lumMod val="75000"/>
            </a:schemeClr>
          </a:solidFill>
        </p:spPr>
        <p:txBody>
          <a:bodyPr/>
          <a:lstStyle/>
          <a:p>
            <a:r>
              <a:rPr lang="en-US" sz="5400" dirty="0">
                <a:solidFill>
                  <a:srgbClr val="C30000"/>
                </a:solidFill>
                <a:latin typeface="Comic Sans MS" charset="0"/>
              </a:rPr>
              <a:t>Academic Language</a:t>
            </a:r>
          </a:p>
        </p:txBody>
      </p:sp>
      <p:sp>
        <p:nvSpPr>
          <p:cNvPr id="27650" name="Rectangle 3"/>
          <p:cNvSpPr>
            <a:spLocks noGrp="1" noChangeArrowheads="1"/>
          </p:cNvSpPr>
          <p:nvPr>
            <p:ph type="subTitle" idx="1"/>
          </p:nvPr>
        </p:nvSpPr>
        <p:spPr>
          <a:xfrm>
            <a:off x="533400" y="2508599"/>
            <a:ext cx="5825495" cy="3429392"/>
          </a:xfrm>
          <a:solidFill>
            <a:srgbClr val="E4E9EF"/>
          </a:solidFill>
        </p:spPr>
        <p:txBody>
          <a:bodyPr>
            <a:normAutofit/>
          </a:bodyPr>
          <a:lstStyle/>
          <a:p>
            <a:pPr algn="l"/>
            <a:r>
              <a:rPr lang="en-US" sz="2800" dirty="0">
                <a:solidFill>
                  <a:srgbClr val="0000FF"/>
                </a:solidFill>
                <a:latin typeface="Comic Sans MS" charset="0"/>
              </a:rPr>
              <a:t>The discourse used in academic, professional and technical contexts that is characterized by its high level and often discipline-specific vocabulary and rhetorical styles.</a:t>
            </a:r>
          </a:p>
          <a:p>
            <a:pPr algn="r"/>
            <a:r>
              <a:rPr lang="en-US" sz="2000" dirty="0" smtClean="0">
                <a:solidFill>
                  <a:schemeClr val="tx1"/>
                </a:solidFill>
                <a:latin typeface="Comic Sans MS" charset="0"/>
              </a:rPr>
              <a:t>Mary </a:t>
            </a:r>
            <a:r>
              <a:rPr lang="en-US" sz="2000" dirty="0" err="1">
                <a:solidFill>
                  <a:schemeClr val="tx1"/>
                </a:solidFill>
                <a:latin typeface="Comic Sans MS" charset="0"/>
              </a:rPr>
              <a:t>Schleppegrell</a:t>
            </a:r>
            <a:endParaRPr lang="en-US" sz="2000" dirty="0">
              <a:solidFill>
                <a:schemeClr val="tx1"/>
              </a:solidFill>
              <a:latin typeface="Comic Sans MS" charset="0"/>
            </a:endParaRPr>
          </a:p>
        </p:txBody>
      </p:sp>
    </p:spTree>
    <p:extLst>
      <p:ext uri="{BB962C8B-B14F-4D97-AF65-F5344CB8AC3E}">
        <p14:creationId xmlns:p14="http://schemas.microsoft.com/office/powerpoint/2010/main" val="3200561721"/>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1026"/>
          <p:cNvSpPr>
            <a:spLocks noGrp="1" noChangeArrowheads="1"/>
          </p:cNvSpPr>
          <p:nvPr>
            <p:ph type="title"/>
          </p:nvPr>
        </p:nvSpPr>
        <p:spPr>
          <a:xfrm>
            <a:off x="685800" y="480035"/>
            <a:ext cx="8001000" cy="1210172"/>
          </a:xfrm>
          <a:solidFill>
            <a:srgbClr val="BFC8E1"/>
          </a:solidFill>
        </p:spPr>
        <p:txBody>
          <a:bodyPr/>
          <a:lstStyle/>
          <a:p>
            <a:pPr>
              <a:lnSpc>
                <a:spcPct val="100000"/>
              </a:lnSpc>
            </a:pPr>
            <a:r>
              <a:rPr lang="en-US" altLang="ja-JP" sz="4800" dirty="0" smtClean="0">
                <a:latin typeface="Comic Sans MS" charset="0"/>
              </a:rPr>
              <a:t>Academic </a:t>
            </a:r>
            <a:r>
              <a:rPr lang="en-US" altLang="ja-JP" sz="4800" dirty="0">
                <a:latin typeface="Comic Sans MS" charset="0"/>
              </a:rPr>
              <a:t>Language </a:t>
            </a:r>
            <a:br>
              <a:rPr lang="en-US" altLang="ja-JP" sz="4800" dirty="0">
                <a:latin typeface="Comic Sans MS" charset="0"/>
              </a:rPr>
            </a:br>
            <a:r>
              <a:rPr lang="en-US" altLang="ja-JP" sz="2800" dirty="0">
                <a:latin typeface="Comic Sans MS" charset="0"/>
              </a:rPr>
              <a:t>(Guadalupe Valdés)</a:t>
            </a:r>
            <a:endParaRPr lang="en-US" sz="2800" dirty="0">
              <a:latin typeface="Comic Sans MS" charset="0"/>
            </a:endParaRPr>
          </a:p>
        </p:txBody>
      </p:sp>
      <p:sp>
        <p:nvSpPr>
          <p:cNvPr id="751619" name="Rectangle 1027"/>
          <p:cNvSpPr>
            <a:spLocks noGrp="1" noChangeArrowheads="1"/>
          </p:cNvSpPr>
          <p:nvPr>
            <p:ph type="body" idx="1"/>
          </p:nvPr>
        </p:nvSpPr>
        <p:spPr>
          <a:xfrm>
            <a:off x="685800" y="2170159"/>
            <a:ext cx="5744376" cy="3240235"/>
          </a:xfrm>
          <a:solidFill>
            <a:schemeClr val="accent4">
              <a:lumMod val="20000"/>
              <a:lumOff val="80000"/>
            </a:schemeClr>
          </a:solidFill>
          <a:ln>
            <a:solidFill>
              <a:srgbClr val="000090"/>
            </a:solidFill>
          </a:ln>
        </p:spPr>
        <p:txBody>
          <a:bodyPr/>
          <a:lstStyle/>
          <a:p>
            <a:pPr marL="533400" indent="-533400">
              <a:lnSpc>
                <a:spcPct val="90000"/>
              </a:lnSpc>
              <a:buClr>
                <a:srgbClr val="C30000"/>
              </a:buClr>
              <a:buFontTx/>
              <a:buAutoNum type="arabicPeriod"/>
            </a:pPr>
            <a:r>
              <a:rPr lang="en-US" dirty="0">
                <a:solidFill>
                  <a:schemeClr val="tx1"/>
                </a:solidFill>
                <a:latin typeface="Comic Sans MS" charset="0"/>
              </a:rPr>
              <a:t>Language valued at school</a:t>
            </a:r>
          </a:p>
          <a:p>
            <a:pPr marL="533400" indent="-533400">
              <a:lnSpc>
                <a:spcPct val="90000"/>
              </a:lnSpc>
              <a:buClr>
                <a:srgbClr val="C30000"/>
              </a:buClr>
              <a:buFontTx/>
              <a:buAutoNum type="arabicPeriod"/>
            </a:pPr>
            <a:r>
              <a:rPr lang="en-US" dirty="0" smtClean="0">
                <a:solidFill>
                  <a:schemeClr val="tx1"/>
                </a:solidFill>
                <a:latin typeface="Comic Sans MS" charset="0"/>
              </a:rPr>
              <a:t>Students need it to understand </a:t>
            </a:r>
            <a:r>
              <a:rPr lang="en-US" dirty="0">
                <a:solidFill>
                  <a:schemeClr val="tx1"/>
                </a:solidFill>
                <a:latin typeface="Comic Sans MS" charset="0"/>
              </a:rPr>
              <a:t>explanations </a:t>
            </a:r>
            <a:r>
              <a:rPr lang="en-US" dirty="0" smtClean="0">
                <a:solidFill>
                  <a:schemeClr val="tx1"/>
                </a:solidFill>
                <a:latin typeface="Comic Sans MS" charset="0"/>
              </a:rPr>
              <a:t>&amp; </a:t>
            </a:r>
            <a:r>
              <a:rPr lang="en-US" dirty="0">
                <a:solidFill>
                  <a:schemeClr val="tx1"/>
                </a:solidFill>
                <a:latin typeface="Comic Sans MS" charset="0"/>
              </a:rPr>
              <a:t>presentations </a:t>
            </a:r>
            <a:r>
              <a:rPr lang="en-US" dirty="0" smtClean="0">
                <a:solidFill>
                  <a:schemeClr val="tx1"/>
                </a:solidFill>
                <a:latin typeface="Comic Sans MS" charset="0"/>
              </a:rPr>
              <a:t>of</a:t>
            </a:r>
            <a:endParaRPr lang="en-US" dirty="0">
              <a:solidFill>
                <a:schemeClr val="tx1"/>
              </a:solidFill>
              <a:latin typeface="Comic Sans MS" charset="0"/>
            </a:endParaRPr>
          </a:p>
          <a:p>
            <a:pPr marL="914400" lvl="1" indent="-457200">
              <a:lnSpc>
                <a:spcPct val="90000"/>
              </a:lnSpc>
              <a:buClr>
                <a:srgbClr val="C30000"/>
              </a:buClr>
            </a:pPr>
            <a:r>
              <a:rPr lang="en-US" dirty="0">
                <a:solidFill>
                  <a:schemeClr val="tx1"/>
                </a:solidFill>
                <a:latin typeface="Comic Sans MS" charset="0"/>
              </a:rPr>
              <a:t>classroom/school rules, routines, procedures</a:t>
            </a:r>
          </a:p>
          <a:p>
            <a:pPr marL="914400" lvl="1" indent="-457200">
              <a:lnSpc>
                <a:spcPct val="90000"/>
              </a:lnSpc>
              <a:buClr>
                <a:srgbClr val="C30000"/>
              </a:buClr>
            </a:pPr>
            <a:r>
              <a:rPr lang="en-US" dirty="0">
                <a:solidFill>
                  <a:schemeClr val="tx1"/>
                </a:solidFill>
                <a:latin typeface="Comic Sans MS" charset="0"/>
              </a:rPr>
              <a:t>subject matter information</a:t>
            </a:r>
          </a:p>
          <a:p>
            <a:pPr marL="533400" indent="-533400">
              <a:lnSpc>
                <a:spcPct val="90000"/>
              </a:lnSpc>
              <a:buClr>
                <a:srgbClr val="C30000"/>
              </a:buClr>
              <a:buFontTx/>
              <a:buAutoNum type="arabicPeriod"/>
            </a:pPr>
            <a:r>
              <a:rPr lang="en-US" dirty="0">
                <a:solidFill>
                  <a:schemeClr val="tx1"/>
                </a:solidFill>
                <a:latin typeface="Comic Sans MS" charset="0"/>
              </a:rPr>
              <a:t>Ask and answer questions </a:t>
            </a:r>
            <a:r>
              <a:rPr lang="en-US" dirty="0" smtClean="0">
                <a:solidFill>
                  <a:schemeClr val="tx1"/>
                </a:solidFill>
                <a:latin typeface="Comic Sans MS" charset="0"/>
              </a:rPr>
              <a:t>in the classroom</a:t>
            </a:r>
            <a:endParaRPr lang="en-US" dirty="0">
              <a:solidFill>
                <a:schemeClr val="tx1"/>
              </a:solidFill>
              <a:latin typeface="Comic Sans MS" charset="0"/>
            </a:endParaRPr>
          </a:p>
          <a:p>
            <a:pPr marL="533400" indent="-533400">
              <a:lnSpc>
                <a:spcPct val="90000"/>
              </a:lnSpc>
              <a:buClr>
                <a:srgbClr val="C30000"/>
              </a:buClr>
              <a:buFontTx/>
              <a:buAutoNum type="arabicPeriod"/>
            </a:pPr>
            <a:r>
              <a:rPr lang="en-US" dirty="0">
                <a:solidFill>
                  <a:schemeClr val="tx1"/>
                </a:solidFill>
                <a:latin typeface="Comic Sans MS" charset="0"/>
              </a:rPr>
              <a:t>Understand &amp; participate in class discussions</a:t>
            </a:r>
          </a:p>
        </p:txBody>
      </p:sp>
    </p:spTree>
    <p:extLst>
      <p:ext uri="{BB962C8B-B14F-4D97-AF65-F5344CB8AC3E}">
        <p14:creationId xmlns:p14="http://schemas.microsoft.com/office/powerpoint/2010/main" val="2743267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1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16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516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516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16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51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1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1026"/>
          <p:cNvSpPr>
            <a:spLocks noGrp="1" noChangeArrowheads="1"/>
          </p:cNvSpPr>
          <p:nvPr>
            <p:ph type="title"/>
          </p:nvPr>
        </p:nvSpPr>
        <p:spPr>
          <a:xfrm>
            <a:off x="457200" y="1050118"/>
            <a:ext cx="8229600" cy="1100164"/>
          </a:xfrm>
          <a:solidFill>
            <a:schemeClr val="accent1">
              <a:lumMod val="40000"/>
              <a:lumOff val="60000"/>
            </a:schemeClr>
          </a:solidFill>
        </p:spPr>
        <p:txBody>
          <a:bodyPr/>
          <a:lstStyle/>
          <a:p>
            <a:r>
              <a:rPr lang="en-US" dirty="0">
                <a:latin typeface="Comic Sans MS" charset="0"/>
              </a:rPr>
              <a:t>Academic Language</a:t>
            </a:r>
          </a:p>
        </p:txBody>
      </p:sp>
      <p:sp>
        <p:nvSpPr>
          <p:cNvPr id="752643" name="Rectangle 1027"/>
          <p:cNvSpPr>
            <a:spLocks noGrp="1" noChangeArrowheads="1"/>
          </p:cNvSpPr>
          <p:nvPr>
            <p:ph type="body" idx="1"/>
          </p:nvPr>
        </p:nvSpPr>
        <p:spPr>
          <a:xfrm>
            <a:off x="457200" y="2810205"/>
            <a:ext cx="6002977" cy="2890211"/>
          </a:xfrm>
          <a:solidFill>
            <a:srgbClr val="E9E0D7"/>
          </a:solidFill>
          <a:ln>
            <a:solidFill>
              <a:srgbClr val="000090"/>
            </a:solidFill>
          </a:ln>
        </p:spPr>
        <p:txBody>
          <a:bodyPr/>
          <a:lstStyle/>
          <a:p>
            <a:pPr marL="609600" indent="-609600">
              <a:buClr>
                <a:srgbClr val="C30000"/>
              </a:buClr>
              <a:buFontTx/>
              <a:buAutoNum type="arabicPeriod" startAt="5"/>
            </a:pPr>
            <a:r>
              <a:rPr lang="en-US" dirty="0">
                <a:solidFill>
                  <a:schemeClr val="tx1"/>
                </a:solidFill>
                <a:latin typeface="Comic Sans MS" charset="0"/>
              </a:rPr>
              <a:t>Understand texts and materials</a:t>
            </a:r>
          </a:p>
          <a:p>
            <a:pPr marL="609600" indent="-609600">
              <a:buClr>
                <a:srgbClr val="C30000"/>
              </a:buClr>
              <a:buFontTx/>
              <a:buAutoNum type="arabicPeriod" startAt="5"/>
            </a:pPr>
            <a:r>
              <a:rPr lang="en-US" dirty="0">
                <a:solidFill>
                  <a:schemeClr val="tx1"/>
                </a:solidFill>
                <a:latin typeface="Comic Sans MS" charset="0"/>
              </a:rPr>
              <a:t>Complete projects &amp; written assignments </a:t>
            </a:r>
            <a:endParaRPr lang="en-US" dirty="0" smtClean="0">
              <a:solidFill>
                <a:schemeClr val="tx1"/>
              </a:solidFill>
              <a:latin typeface="Comic Sans MS" charset="0"/>
            </a:endParaRPr>
          </a:p>
          <a:p>
            <a:pPr marL="609600" indent="-609600">
              <a:buClr>
                <a:srgbClr val="C30000"/>
              </a:buClr>
              <a:buFontTx/>
              <a:buAutoNum type="arabicPeriod" startAt="5"/>
            </a:pPr>
            <a:r>
              <a:rPr lang="en-US" dirty="0" smtClean="0">
                <a:solidFill>
                  <a:schemeClr val="tx1"/>
                </a:solidFill>
                <a:latin typeface="Comic Sans MS" charset="0"/>
              </a:rPr>
              <a:t>Demonstrate </a:t>
            </a:r>
            <a:r>
              <a:rPr lang="en-US" dirty="0">
                <a:solidFill>
                  <a:schemeClr val="tx1"/>
                </a:solidFill>
                <a:latin typeface="Comic Sans MS" charset="0"/>
              </a:rPr>
              <a:t>learning through</a:t>
            </a:r>
          </a:p>
          <a:p>
            <a:pPr marL="990600" lvl="1" indent="-533400">
              <a:buClr>
                <a:srgbClr val="C30000"/>
              </a:buClr>
            </a:pPr>
            <a:r>
              <a:rPr lang="en-US" dirty="0">
                <a:solidFill>
                  <a:schemeClr val="tx1"/>
                </a:solidFill>
                <a:latin typeface="Comic Sans MS" charset="0"/>
              </a:rPr>
              <a:t>Oral presentations</a:t>
            </a:r>
          </a:p>
          <a:p>
            <a:pPr marL="990600" lvl="1" indent="-533400">
              <a:buClr>
                <a:srgbClr val="C30000"/>
              </a:buClr>
            </a:pPr>
            <a:r>
              <a:rPr lang="en-US" dirty="0">
                <a:solidFill>
                  <a:schemeClr val="tx1"/>
                </a:solidFill>
                <a:latin typeface="Comic Sans MS" charset="0"/>
              </a:rPr>
              <a:t>Written examinations</a:t>
            </a:r>
          </a:p>
        </p:txBody>
      </p:sp>
    </p:spTree>
    <p:extLst>
      <p:ext uri="{BB962C8B-B14F-4D97-AF65-F5344CB8AC3E}">
        <p14:creationId xmlns:p14="http://schemas.microsoft.com/office/powerpoint/2010/main" val="13056011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2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2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26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526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526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12"/>
            <a:ext cx="8229600" cy="1440188"/>
          </a:xfrm>
          <a:solidFill>
            <a:schemeClr val="bg2"/>
          </a:solidFill>
        </p:spPr>
        <p:txBody>
          <a:bodyPr/>
          <a:lstStyle/>
          <a:p>
            <a:r>
              <a:rPr lang="en-US" dirty="0" smtClean="0"/>
              <a:t>Academic Language: Examples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7187526"/>
              </p:ext>
            </p:extLst>
          </p:nvPr>
        </p:nvGraphicFramePr>
        <p:xfrm>
          <a:off x="457200" y="1880136"/>
          <a:ext cx="8229600" cy="4270311"/>
        </p:xfrm>
        <a:graphic>
          <a:graphicData uri="http://schemas.openxmlformats.org/drawingml/2006/table">
            <a:tbl>
              <a:tblPr firstRow="1" bandRow="1">
                <a:tableStyleId>{22838BEF-8BB2-4498-84A7-C5851F593DF1}</a:tableStyleId>
              </a:tblPr>
              <a:tblGrid>
                <a:gridCol w="2743200"/>
                <a:gridCol w="2743200"/>
                <a:gridCol w="2743200"/>
              </a:tblGrid>
              <a:tr h="854063">
                <a:tc>
                  <a:txBody>
                    <a:bodyPr/>
                    <a:lstStyle/>
                    <a:p>
                      <a:pPr algn="ctr"/>
                      <a:r>
                        <a:rPr lang="en-US" dirty="0" smtClean="0">
                          <a:solidFill>
                            <a:srgbClr val="C30000"/>
                          </a:solidFill>
                        </a:rPr>
                        <a:t>Nouns</a:t>
                      </a:r>
                      <a:endParaRPr lang="en-US" dirty="0">
                        <a:solidFill>
                          <a:srgbClr val="C30000"/>
                        </a:solidFill>
                      </a:endParaRPr>
                    </a:p>
                  </a:txBody>
                  <a:tcPr/>
                </a:tc>
                <a:tc>
                  <a:txBody>
                    <a:bodyPr/>
                    <a:lstStyle/>
                    <a:p>
                      <a:pPr algn="ctr"/>
                      <a:r>
                        <a:rPr lang="en-US" dirty="0" smtClean="0">
                          <a:solidFill>
                            <a:srgbClr val="C30000"/>
                          </a:solidFill>
                        </a:rPr>
                        <a:t>Qualifying Words/Phrases</a:t>
                      </a:r>
                      <a:endParaRPr lang="en-US" dirty="0">
                        <a:solidFill>
                          <a:srgbClr val="C30000"/>
                        </a:solidFill>
                      </a:endParaRPr>
                    </a:p>
                  </a:txBody>
                  <a:tcPr/>
                </a:tc>
                <a:tc>
                  <a:txBody>
                    <a:bodyPr/>
                    <a:lstStyle/>
                    <a:p>
                      <a:pPr algn="ctr"/>
                      <a:r>
                        <a:rPr lang="en-US" dirty="0" smtClean="0">
                          <a:solidFill>
                            <a:srgbClr val="C30000"/>
                          </a:solidFill>
                        </a:rPr>
                        <a:t>Verbs</a:t>
                      </a:r>
                      <a:endParaRPr lang="en-US" dirty="0">
                        <a:solidFill>
                          <a:srgbClr val="C30000"/>
                        </a:solidFill>
                      </a:endParaRPr>
                    </a:p>
                  </a:txBody>
                  <a:tcPr/>
                </a:tc>
              </a:tr>
              <a:tr h="34162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a:t>
                      </a:r>
                      <a:endParaRPr lang="en-US" baseline="0" dirty="0" smtClean="0"/>
                    </a:p>
                    <a:p>
                      <a:r>
                        <a:rPr lang="en-US" dirty="0" smtClean="0"/>
                        <a:t>Evidence</a:t>
                      </a:r>
                    </a:p>
                    <a:p>
                      <a:r>
                        <a:rPr lang="en-US" dirty="0" smtClean="0"/>
                        <a:t>Function</a:t>
                      </a:r>
                    </a:p>
                    <a:p>
                      <a:r>
                        <a:rPr lang="en-US" baseline="0" dirty="0" smtClean="0"/>
                        <a:t>Opportunity</a:t>
                      </a:r>
                    </a:p>
                    <a:p>
                      <a:r>
                        <a:rPr lang="en-US" baseline="0" dirty="0" smtClean="0"/>
                        <a:t>Outcome</a:t>
                      </a:r>
                    </a:p>
                    <a:p>
                      <a:r>
                        <a:rPr lang="en-US" baseline="0" dirty="0" smtClean="0"/>
                        <a:t>Reaction</a:t>
                      </a:r>
                    </a:p>
                    <a:p>
                      <a:r>
                        <a:rPr lang="en-US" baseline="0" dirty="0" smtClean="0"/>
                        <a:t>Role</a:t>
                      </a:r>
                    </a:p>
                    <a:p>
                      <a:r>
                        <a:rPr lang="en-US" baseline="0" dirty="0" smtClean="0"/>
                        <a:t>Factor</a:t>
                      </a:r>
                    </a:p>
                    <a:p>
                      <a:r>
                        <a:rPr lang="en-US" baseline="0" dirty="0" smtClean="0"/>
                        <a:t>Impact</a:t>
                      </a:r>
                      <a:endParaRPr lang="en-US" dirty="0"/>
                    </a:p>
                  </a:txBody>
                  <a:tcPr/>
                </a:tc>
                <a:tc>
                  <a:txBody>
                    <a:bodyPr/>
                    <a:lstStyle/>
                    <a:p>
                      <a:r>
                        <a:rPr lang="en-US" dirty="0" smtClean="0"/>
                        <a:t>According</a:t>
                      </a:r>
                      <a:r>
                        <a:rPr lang="en-US" baseline="0" dirty="0" smtClean="0"/>
                        <a:t> to the text,</a:t>
                      </a:r>
                    </a:p>
                    <a:p>
                      <a:r>
                        <a:rPr lang="en-US" baseline="0" dirty="0" smtClean="0"/>
                        <a:t>In contrast,</a:t>
                      </a:r>
                    </a:p>
                    <a:p>
                      <a:r>
                        <a:rPr lang="en-US" baseline="0" dirty="0" smtClean="0"/>
                        <a:t>Meanwhile,</a:t>
                      </a:r>
                    </a:p>
                    <a:p>
                      <a:r>
                        <a:rPr lang="en-US" baseline="0" dirty="0" smtClean="0"/>
                        <a:t>Significantly</a:t>
                      </a:r>
                    </a:p>
                    <a:p>
                      <a:r>
                        <a:rPr lang="en-US" baseline="0" dirty="0" smtClean="0"/>
                        <a:t>Due to the fact,</a:t>
                      </a:r>
                    </a:p>
                    <a:p>
                      <a:r>
                        <a:rPr lang="en-US" baseline="0" dirty="0" smtClean="0"/>
                        <a:t>Generally,</a:t>
                      </a:r>
                      <a:endParaRPr lang="en-US" dirty="0"/>
                    </a:p>
                  </a:txBody>
                  <a:tcPr/>
                </a:tc>
                <a:tc>
                  <a:txBody>
                    <a:bodyPr/>
                    <a:lstStyle/>
                    <a:p>
                      <a:r>
                        <a:rPr lang="en-US" dirty="0" smtClean="0"/>
                        <a:t>Argue</a:t>
                      </a:r>
                    </a:p>
                    <a:p>
                      <a:r>
                        <a:rPr lang="en-US" dirty="0" smtClean="0"/>
                        <a:t>Analyze</a:t>
                      </a:r>
                    </a:p>
                    <a:p>
                      <a:r>
                        <a:rPr lang="en-US" dirty="0" smtClean="0"/>
                        <a:t>Convey</a:t>
                      </a:r>
                    </a:p>
                    <a:p>
                      <a:r>
                        <a:rPr lang="en-US" dirty="0" smtClean="0"/>
                        <a:t>Demonstrate</a:t>
                      </a:r>
                    </a:p>
                    <a:p>
                      <a:r>
                        <a:rPr lang="en-US" dirty="0" smtClean="0"/>
                        <a:t>Examine</a:t>
                      </a:r>
                    </a:p>
                    <a:p>
                      <a:r>
                        <a:rPr lang="en-US" dirty="0" smtClean="0"/>
                        <a:t>Include</a:t>
                      </a:r>
                    </a:p>
                    <a:p>
                      <a:r>
                        <a:rPr lang="en-US" dirty="0" smtClean="0"/>
                        <a:t>Involve</a:t>
                      </a:r>
                    </a:p>
                    <a:p>
                      <a:endParaRPr lang="en-US" dirty="0"/>
                    </a:p>
                  </a:txBody>
                  <a:tcPr/>
                </a:tc>
              </a:tr>
            </a:tbl>
          </a:graphicData>
        </a:graphic>
      </p:graphicFrame>
    </p:spTree>
    <p:extLst>
      <p:ext uri="{BB962C8B-B14F-4D97-AF65-F5344CB8AC3E}">
        <p14:creationId xmlns:p14="http://schemas.microsoft.com/office/powerpoint/2010/main" val="799620509"/>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2908"/>
            <a:ext cx="8229600" cy="1147292"/>
          </a:xfrm>
          <a:solidFill>
            <a:srgbClr val="E3F2C7"/>
          </a:solidFill>
        </p:spPr>
        <p:txBody>
          <a:bodyPr/>
          <a:lstStyle/>
          <a:p>
            <a:pPr algn="l"/>
            <a:r>
              <a:rPr lang="en-US" b="1" dirty="0" smtClean="0">
                <a:solidFill>
                  <a:schemeClr val="accent3">
                    <a:lumMod val="50000"/>
                  </a:schemeClr>
                </a:solidFill>
              </a:rPr>
              <a:t>History: </a:t>
            </a:r>
            <a:r>
              <a:rPr lang="en-US" sz="4800" b="1" i="1" dirty="0" smtClean="0">
                <a:solidFill>
                  <a:srgbClr val="000090"/>
                </a:solidFill>
              </a:rPr>
              <a:t>Challenges</a:t>
            </a:r>
            <a:endParaRPr lang="en-US" sz="4800" b="1" i="1" dirty="0">
              <a:solidFill>
                <a:srgbClr val="000090"/>
              </a:solidFill>
            </a:endParaRPr>
          </a:p>
        </p:txBody>
      </p:sp>
      <p:sp>
        <p:nvSpPr>
          <p:cNvPr id="5" name="Content Placeholder 4"/>
          <p:cNvSpPr>
            <a:spLocks noGrp="1"/>
          </p:cNvSpPr>
          <p:nvPr>
            <p:ph idx="1"/>
          </p:nvPr>
        </p:nvSpPr>
        <p:spPr>
          <a:xfrm>
            <a:off x="457200" y="2606085"/>
            <a:ext cx="5722403" cy="3224340"/>
          </a:xfrm>
          <a:solidFill>
            <a:schemeClr val="accent3">
              <a:lumMod val="20000"/>
              <a:lumOff val="80000"/>
            </a:schemeClr>
          </a:solidFill>
        </p:spPr>
        <p:txBody>
          <a:bodyPr>
            <a:noAutofit/>
          </a:bodyPr>
          <a:lstStyle/>
          <a:p>
            <a:pPr>
              <a:buClr>
                <a:srgbClr val="C30000"/>
              </a:buClr>
            </a:pPr>
            <a:r>
              <a:rPr lang="en-US" sz="3400" dirty="0" smtClean="0">
                <a:solidFill>
                  <a:srgbClr val="000090"/>
                </a:solidFill>
              </a:rPr>
              <a:t>High lexical density (the # of words per clause)</a:t>
            </a:r>
          </a:p>
          <a:p>
            <a:pPr>
              <a:buClr>
                <a:srgbClr val="C30000"/>
              </a:buClr>
            </a:pPr>
            <a:r>
              <a:rPr lang="en-US" sz="3400" dirty="0" smtClean="0">
                <a:solidFill>
                  <a:srgbClr val="000090"/>
                </a:solidFill>
              </a:rPr>
              <a:t>Complex sentence structure</a:t>
            </a:r>
          </a:p>
          <a:p>
            <a:pPr>
              <a:buClr>
                <a:srgbClr val="C30000"/>
              </a:buClr>
            </a:pPr>
            <a:r>
              <a:rPr lang="en-US" sz="3400" dirty="0" smtClean="0">
                <a:solidFill>
                  <a:srgbClr val="000090"/>
                </a:solidFill>
              </a:rPr>
              <a:t>Extensive nominalization</a:t>
            </a:r>
          </a:p>
        </p:txBody>
      </p:sp>
      <p:pic>
        <p:nvPicPr>
          <p:cNvPr id="2" name="Picture 1"/>
          <p:cNvPicPr>
            <a:picLocks noChangeAspect="1"/>
          </p:cNvPicPr>
          <p:nvPr/>
        </p:nvPicPr>
        <p:blipFill>
          <a:blip r:embed="rId2"/>
          <a:stretch>
            <a:fillRect/>
          </a:stretch>
        </p:blipFill>
        <p:spPr>
          <a:xfrm>
            <a:off x="6598510" y="93748"/>
            <a:ext cx="2545489" cy="1693907"/>
          </a:xfrm>
          <a:prstGeom prst="rect">
            <a:avLst/>
          </a:prstGeom>
        </p:spPr>
      </p:pic>
    </p:spTree>
    <p:extLst>
      <p:ext uri="{BB962C8B-B14F-4D97-AF65-F5344CB8AC3E}">
        <p14:creationId xmlns:p14="http://schemas.microsoft.com/office/powerpoint/2010/main" val="421166746"/>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894"/>
            <a:ext cx="8229600" cy="1369306"/>
          </a:xfrm>
        </p:spPr>
        <p:txBody>
          <a:bodyPr/>
          <a:lstStyle/>
          <a:p>
            <a:pPr algn="l"/>
            <a:r>
              <a:rPr lang="en-US" b="1" dirty="0" smtClean="0">
                <a:solidFill>
                  <a:schemeClr val="accent5">
                    <a:lumMod val="50000"/>
                  </a:schemeClr>
                </a:solidFill>
              </a:rPr>
              <a:t>Math: </a:t>
            </a:r>
            <a:r>
              <a:rPr lang="en-US" b="1" i="1" dirty="0" smtClean="0">
                <a:solidFill>
                  <a:srgbClr val="C30000"/>
                </a:solidFill>
              </a:rPr>
              <a:t>Challenges</a:t>
            </a:r>
            <a:endParaRPr lang="en-US" b="1" i="1" dirty="0">
              <a:solidFill>
                <a:srgbClr val="C30000"/>
              </a:solidFill>
            </a:endParaRPr>
          </a:p>
        </p:txBody>
      </p:sp>
      <p:sp>
        <p:nvSpPr>
          <p:cNvPr id="3" name="Content Placeholder 2"/>
          <p:cNvSpPr>
            <a:spLocks noGrp="1"/>
          </p:cNvSpPr>
          <p:nvPr>
            <p:ph idx="1"/>
          </p:nvPr>
        </p:nvSpPr>
        <p:spPr>
          <a:xfrm>
            <a:off x="350471" y="1963043"/>
            <a:ext cx="6042591" cy="4525963"/>
          </a:xfrm>
          <a:solidFill>
            <a:srgbClr val="FAE6D3"/>
          </a:solidFill>
        </p:spPr>
        <p:txBody>
          <a:bodyPr>
            <a:normAutofit fontScale="85000" lnSpcReduction="10000"/>
          </a:bodyPr>
          <a:lstStyle/>
          <a:p>
            <a:r>
              <a:rPr lang="en-US" sz="2000" dirty="0" smtClean="0">
                <a:solidFill>
                  <a:schemeClr val="tx1"/>
                </a:solidFill>
              </a:rPr>
              <a:t>There is misguided belief that math is less difficult for ELs.</a:t>
            </a:r>
          </a:p>
          <a:p>
            <a:pPr lvl="1"/>
            <a:endParaRPr lang="en-US" sz="2000" dirty="0" smtClean="0">
              <a:solidFill>
                <a:srgbClr val="000090"/>
              </a:solidFill>
            </a:endParaRPr>
          </a:p>
          <a:p>
            <a:r>
              <a:rPr lang="en-US" sz="2800" dirty="0">
                <a:solidFill>
                  <a:srgbClr val="000090"/>
                </a:solidFill>
              </a:rPr>
              <a:t>V</a:t>
            </a:r>
            <a:r>
              <a:rPr lang="en-US" sz="2800" dirty="0" smtClean="0">
                <a:solidFill>
                  <a:srgbClr val="000090"/>
                </a:solidFill>
              </a:rPr>
              <a:t>ariety of meaning making systems – symbols, graphs, written and spoken language characterized by technical vocabulary and complex grammatical features</a:t>
            </a:r>
          </a:p>
          <a:p>
            <a:r>
              <a:rPr lang="en-US" sz="2800" dirty="0">
                <a:solidFill>
                  <a:srgbClr val="000090"/>
                </a:solidFill>
              </a:rPr>
              <a:t>S</a:t>
            </a:r>
            <a:r>
              <a:rPr lang="en-US" sz="2800" dirty="0" smtClean="0">
                <a:solidFill>
                  <a:srgbClr val="000090"/>
                </a:solidFill>
              </a:rPr>
              <a:t>pecialized meanings for words</a:t>
            </a:r>
          </a:p>
          <a:p>
            <a:r>
              <a:rPr lang="en-US" sz="2800" dirty="0">
                <a:solidFill>
                  <a:srgbClr val="000090"/>
                </a:solidFill>
              </a:rPr>
              <a:t>I</a:t>
            </a:r>
            <a:r>
              <a:rPr lang="en-US" sz="2800" dirty="0" smtClean="0">
                <a:solidFill>
                  <a:srgbClr val="000090"/>
                </a:solidFill>
              </a:rPr>
              <a:t>mperfect transfer of math knowledge from one language to another</a:t>
            </a:r>
          </a:p>
          <a:p>
            <a:r>
              <a:rPr lang="en-US" sz="2800" dirty="0">
                <a:solidFill>
                  <a:srgbClr val="000090"/>
                </a:solidFill>
              </a:rPr>
              <a:t>L</a:t>
            </a:r>
            <a:r>
              <a:rPr lang="en-US" sz="2800" dirty="0" smtClean="0">
                <a:solidFill>
                  <a:srgbClr val="000090"/>
                </a:solidFill>
              </a:rPr>
              <a:t>inguistic abstraction</a:t>
            </a:r>
          </a:p>
        </p:txBody>
      </p:sp>
      <p:pic>
        <p:nvPicPr>
          <p:cNvPr id="4" name="Picture 3"/>
          <p:cNvPicPr>
            <a:picLocks noChangeAspect="1"/>
          </p:cNvPicPr>
          <p:nvPr/>
        </p:nvPicPr>
        <p:blipFill>
          <a:blip r:embed="rId2"/>
          <a:stretch>
            <a:fillRect/>
          </a:stretch>
        </p:blipFill>
        <p:spPr>
          <a:xfrm>
            <a:off x="6061641" y="64717"/>
            <a:ext cx="2947749" cy="1535483"/>
          </a:xfrm>
          <a:prstGeom prst="rect">
            <a:avLst/>
          </a:prstGeom>
          <a:ln>
            <a:solidFill>
              <a:srgbClr val="628F31"/>
            </a:solidFill>
          </a:ln>
        </p:spPr>
      </p:pic>
    </p:spTree>
    <p:extLst>
      <p:ext uri="{BB962C8B-B14F-4D97-AF65-F5344CB8AC3E}">
        <p14:creationId xmlns:p14="http://schemas.microsoft.com/office/powerpoint/2010/main" val="4082287042"/>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74955" y="159850"/>
            <a:ext cx="8229600" cy="1411775"/>
          </a:xfrm>
          <a:solidFill>
            <a:srgbClr val="E4E9EF"/>
          </a:solidFill>
        </p:spPr>
        <p:txBody>
          <a:bodyPr>
            <a:normAutofit fontScale="90000"/>
          </a:bodyPr>
          <a:lstStyle/>
          <a:p>
            <a:r>
              <a:rPr lang="en-US" b="1" dirty="0" smtClean="0">
                <a:solidFill>
                  <a:srgbClr val="FF0000"/>
                </a:solidFill>
                <a:latin typeface="Arial" charset="0"/>
                <a:ea typeface="ＭＳ Ｐゴシック" charset="0"/>
                <a:cs typeface="ＭＳ Ｐゴシック" charset="0"/>
              </a:rPr>
              <a:t>Differentiation:</a:t>
            </a:r>
            <a:r>
              <a:rPr lang="en-US" b="1" dirty="0">
                <a:solidFill>
                  <a:srgbClr val="FF0000"/>
                </a:solidFill>
                <a:latin typeface="Arial" charset="0"/>
                <a:ea typeface="ＭＳ Ｐゴシック" charset="0"/>
                <a:cs typeface="ＭＳ Ｐゴシック" charset="0"/>
              </a:rPr>
              <a:t/>
            </a:r>
            <a:br>
              <a:rPr lang="en-US" b="1" dirty="0">
                <a:solidFill>
                  <a:srgbClr val="FF0000"/>
                </a:solidFill>
                <a:latin typeface="Arial" charset="0"/>
                <a:ea typeface="ＭＳ Ｐゴシック" charset="0"/>
                <a:cs typeface="ＭＳ Ｐゴシック" charset="0"/>
              </a:rPr>
            </a:br>
            <a:r>
              <a:rPr lang="en-US" sz="3600" b="1" i="1" dirty="0">
                <a:solidFill>
                  <a:srgbClr val="FF0000"/>
                </a:solidFill>
                <a:latin typeface="Arial" charset="0"/>
                <a:ea typeface="ＭＳ Ｐゴシック" charset="0"/>
                <a:cs typeface="ＭＳ Ｐゴシック" charset="0"/>
              </a:rPr>
              <a:t>Cognitive </a:t>
            </a:r>
            <a:r>
              <a:rPr lang="en-US" sz="3600" b="1" i="1" dirty="0" smtClean="0">
                <a:solidFill>
                  <a:srgbClr val="FF0000"/>
                </a:solidFill>
                <a:latin typeface="Arial" charset="0"/>
                <a:ea typeface="ＭＳ Ｐゴシック" charset="0"/>
                <a:cs typeface="ＭＳ Ｐゴシック" charset="0"/>
              </a:rPr>
              <a:t>Function &amp; Language Output</a:t>
            </a:r>
            <a:endParaRPr lang="en-US" sz="3600" b="1" i="1" dirty="0">
              <a:solidFill>
                <a:srgbClr val="FF0000"/>
              </a:solidFill>
              <a:latin typeface="Arial" charset="0"/>
              <a:ea typeface="ＭＳ Ｐゴシック" charset="0"/>
              <a:cs typeface="ＭＳ Ｐゴシック" charset="0"/>
            </a:endParaRPr>
          </a:p>
        </p:txBody>
      </p:sp>
      <p:pic>
        <p:nvPicPr>
          <p:cNvPr id="4096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571625"/>
            <a:ext cx="91440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29000" y="5410200"/>
            <a:ext cx="2057400" cy="1384995"/>
          </a:xfrm>
          <a:prstGeom prst="rect">
            <a:avLst/>
          </a:prstGeom>
          <a:solidFill>
            <a:srgbClr val="FFBA5D"/>
          </a:solidFill>
        </p:spPr>
        <p:txBody>
          <a:bodyPr wrap="square" rtlCol="0">
            <a:spAutoFit/>
          </a:bodyPr>
          <a:lstStyle/>
          <a:p>
            <a:pPr algn="ctr"/>
            <a:r>
              <a:rPr lang="en-US" sz="2800" b="1" dirty="0" smtClean="0"/>
              <a:t>Recount</a:t>
            </a:r>
          </a:p>
          <a:p>
            <a:pPr algn="ctr"/>
            <a:r>
              <a:rPr lang="en-US" sz="2800" b="1" dirty="0" smtClean="0"/>
              <a:t>Identify</a:t>
            </a:r>
          </a:p>
          <a:p>
            <a:pPr algn="ctr"/>
            <a:r>
              <a:rPr lang="en-US" sz="2800" b="1" dirty="0" smtClean="0"/>
              <a:t>Describe</a:t>
            </a:r>
          </a:p>
        </p:txBody>
      </p:sp>
      <p:sp>
        <p:nvSpPr>
          <p:cNvPr id="3" name="TextBox 2"/>
          <p:cNvSpPr txBox="1"/>
          <p:nvPr/>
        </p:nvSpPr>
        <p:spPr>
          <a:xfrm>
            <a:off x="228600" y="2667000"/>
            <a:ext cx="1676400" cy="1200329"/>
          </a:xfrm>
          <a:prstGeom prst="rect">
            <a:avLst/>
          </a:prstGeom>
          <a:solidFill>
            <a:srgbClr val="FFBA5D"/>
          </a:solidFill>
        </p:spPr>
        <p:txBody>
          <a:bodyPr wrap="square" rtlCol="0">
            <a:spAutoFit/>
          </a:bodyPr>
          <a:lstStyle/>
          <a:p>
            <a:r>
              <a:rPr lang="en-US" sz="1200" b="1" dirty="0" smtClean="0">
                <a:solidFill>
                  <a:srgbClr val="0000FF"/>
                </a:solidFill>
              </a:rPr>
              <a:t>*Point to pictures</a:t>
            </a:r>
          </a:p>
          <a:p>
            <a:r>
              <a:rPr lang="en-US" sz="1200" b="1" dirty="0" smtClean="0">
                <a:solidFill>
                  <a:srgbClr val="0000FF"/>
                </a:solidFill>
              </a:rPr>
              <a:t>*Name pre-taught objects</a:t>
            </a:r>
          </a:p>
          <a:p>
            <a:r>
              <a:rPr lang="en-US" sz="1200" b="1" dirty="0" smtClean="0">
                <a:solidFill>
                  <a:srgbClr val="0000FF"/>
                </a:solidFill>
              </a:rPr>
              <a:t>*Make sound/symbol relation</a:t>
            </a:r>
          </a:p>
          <a:p>
            <a:r>
              <a:rPr lang="en-US" sz="1200" b="1" dirty="0" smtClean="0">
                <a:solidFill>
                  <a:srgbClr val="0000FF"/>
                </a:solidFill>
              </a:rPr>
              <a:t>*Copy word, label</a:t>
            </a:r>
            <a:endParaRPr lang="en-US" sz="1200" b="1" dirty="0">
              <a:solidFill>
                <a:srgbClr val="0000FF"/>
              </a:solidFill>
            </a:endParaRPr>
          </a:p>
        </p:txBody>
      </p:sp>
      <p:sp>
        <p:nvSpPr>
          <p:cNvPr id="6" name="TextBox 5"/>
          <p:cNvSpPr txBox="1"/>
          <p:nvPr/>
        </p:nvSpPr>
        <p:spPr>
          <a:xfrm>
            <a:off x="1981200" y="2590800"/>
            <a:ext cx="1676400" cy="1384995"/>
          </a:xfrm>
          <a:prstGeom prst="rect">
            <a:avLst/>
          </a:prstGeom>
          <a:solidFill>
            <a:schemeClr val="accent5">
              <a:lumMod val="60000"/>
              <a:lumOff val="40000"/>
            </a:schemeClr>
          </a:solidFill>
        </p:spPr>
        <p:txBody>
          <a:bodyPr wrap="square" rtlCol="0">
            <a:spAutoFit/>
          </a:bodyPr>
          <a:lstStyle/>
          <a:p>
            <a:r>
              <a:rPr lang="en-US" sz="1200" b="1" dirty="0" smtClean="0">
                <a:solidFill>
                  <a:srgbClr val="0000FF"/>
                </a:solidFill>
              </a:rPr>
              <a:t>*Arrange pictures per oral information</a:t>
            </a:r>
          </a:p>
          <a:p>
            <a:r>
              <a:rPr lang="en-US" sz="1200" b="1" dirty="0" smtClean="0">
                <a:solidFill>
                  <a:srgbClr val="0000FF"/>
                </a:solidFill>
              </a:rPr>
              <a:t>*Describe pre-taught objects</a:t>
            </a:r>
          </a:p>
          <a:p>
            <a:r>
              <a:rPr lang="en-US" sz="1200" b="1" dirty="0" smtClean="0">
                <a:solidFill>
                  <a:srgbClr val="0000FF"/>
                </a:solidFill>
              </a:rPr>
              <a:t>*Identify facts</a:t>
            </a:r>
          </a:p>
          <a:p>
            <a:r>
              <a:rPr lang="en-US" sz="1200" b="1" dirty="0" smtClean="0">
                <a:solidFill>
                  <a:srgbClr val="0000FF"/>
                </a:solidFill>
              </a:rPr>
              <a:t>*Fill in graphic organizers</a:t>
            </a:r>
            <a:endParaRPr lang="en-US" sz="1200" b="1" dirty="0">
              <a:solidFill>
                <a:srgbClr val="0000FF"/>
              </a:solidFill>
            </a:endParaRPr>
          </a:p>
        </p:txBody>
      </p:sp>
      <p:sp>
        <p:nvSpPr>
          <p:cNvPr id="7" name="TextBox 6"/>
          <p:cNvSpPr txBox="1"/>
          <p:nvPr/>
        </p:nvSpPr>
        <p:spPr>
          <a:xfrm>
            <a:off x="3733800" y="2851666"/>
            <a:ext cx="1676400" cy="1015663"/>
          </a:xfrm>
          <a:prstGeom prst="rect">
            <a:avLst/>
          </a:prstGeom>
          <a:solidFill>
            <a:schemeClr val="accent5">
              <a:lumMod val="20000"/>
              <a:lumOff val="80000"/>
            </a:schemeClr>
          </a:solidFill>
        </p:spPr>
        <p:txBody>
          <a:bodyPr wrap="square" rtlCol="0">
            <a:spAutoFit/>
          </a:bodyPr>
          <a:lstStyle/>
          <a:p>
            <a:r>
              <a:rPr lang="en-US" sz="1200" b="1" dirty="0" smtClean="0">
                <a:solidFill>
                  <a:srgbClr val="0000FF"/>
                </a:solidFill>
              </a:rPr>
              <a:t>*Identify main ideas</a:t>
            </a:r>
          </a:p>
          <a:p>
            <a:r>
              <a:rPr lang="en-US" sz="1200" b="1" dirty="0" smtClean="0">
                <a:solidFill>
                  <a:srgbClr val="0000FF"/>
                </a:solidFill>
              </a:rPr>
              <a:t>*Make predictions</a:t>
            </a:r>
          </a:p>
          <a:p>
            <a:r>
              <a:rPr lang="en-US" sz="1200" b="1" dirty="0" smtClean="0">
                <a:solidFill>
                  <a:srgbClr val="0000FF"/>
                </a:solidFill>
              </a:rPr>
              <a:t>*Use context cues to determine meaning of words</a:t>
            </a:r>
            <a:endParaRPr lang="en-US" sz="1200" b="1" dirty="0">
              <a:solidFill>
                <a:srgbClr val="0000FF"/>
              </a:solidFill>
            </a:endParaRPr>
          </a:p>
        </p:txBody>
      </p:sp>
      <p:sp>
        <p:nvSpPr>
          <p:cNvPr id="8" name="TextBox 7"/>
          <p:cNvSpPr txBox="1"/>
          <p:nvPr/>
        </p:nvSpPr>
        <p:spPr>
          <a:xfrm>
            <a:off x="5486400" y="2590800"/>
            <a:ext cx="1600200" cy="1384995"/>
          </a:xfrm>
          <a:prstGeom prst="rect">
            <a:avLst/>
          </a:prstGeom>
          <a:solidFill>
            <a:schemeClr val="accent3">
              <a:lumMod val="60000"/>
              <a:lumOff val="40000"/>
            </a:schemeClr>
          </a:solidFill>
        </p:spPr>
        <p:txBody>
          <a:bodyPr wrap="square" rtlCol="0">
            <a:spAutoFit/>
          </a:bodyPr>
          <a:lstStyle/>
          <a:p>
            <a:r>
              <a:rPr lang="en-US" sz="1200" b="1" dirty="0" smtClean="0">
                <a:solidFill>
                  <a:srgbClr val="0000FF"/>
                </a:solidFill>
              </a:rPr>
              <a:t>*Role play the text *Answer opinion questions</a:t>
            </a:r>
          </a:p>
          <a:p>
            <a:r>
              <a:rPr lang="en-US" sz="1200" b="1" dirty="0" smtClean="0">
                <a:solidFill>
                  <a:srgbClr val="0000FF"/>
                </a:solidFill>
              </a:rPr>
              <a:t>*Classify features of the text </a:t>
            </a:r>
            <a:endParaRPr lang="en-US" sz="1200" b="1" dirty="0">
              <a:solidFill>
                <a:srgbClr val="0000FF"/>
              </a:solidFill>
            </a:endParaRPr>
          </a:p>
          <a:p>
            <a:r>
              <a:rPr lang="en-US" sz="1200" b="1" dirty="0" smtClean="0">
                <a:solidFill>
                  <a:srgbClr val="0000FF"/>
                </a:solidFill>
              </a:rPr>
              <a:t>*Take notes using graphic organizers</a:t>
            </a:r>
          </a:p>
        </p:txBody>
      </p:sp>
      <p:sp>
        <p:nvSpPr>
          <p:cNvPr id="9" name="TextBox 8"/>
          <p:cNvSpPr txBox="1"/>
          <p:nvPr/>
        </p:nvSpPr>
        <p:spPr>
          <a:xfrm>
            <a:off x="7264578" y="2590800"/>
            <a:ext cx="1650821" cy="1569660"/>
          </a:xfrm>
          <a:prstGeom prst="rect">
            <a:avLst/>
          </a:prstGeom>
          <a:solidFill>
            <a:schemeClr val="accent2">
              <a:lumMod val="40000"/>
              <a:lumOff val="60000"/>
            </a:schemeClr>
          </a:solidFill>
        </p:spPr>
        <p:txBody>
          <a:bodyPr wrap="square" rtlCol="0">
            <a:spAutoFit/>
          </a:bodyPr>
          <a:lstStyle/>
          <a:p>
            <a:r>
              <a:rPr lang="en-US" sz="1200" b="1" dirty="0" smtClean="0">
                <a:solidFill>
                  <a:srgbClr val="0000FF"/>
                </a:solidFill>
              </a:rPr>
              <a:t>*Express opinion from oral scenario</a:t>
            </a:r>
          </a:p>
          <a:p>
            <a:r>
              <a:rPr lang="en-US" sz="1200" b="1" dirty="0" smtClean="0">
                <a:solidFill>
                  <a:srgbClr val="0000FF"/>
                </a:solidFill>
              </a:rPr>
              <a:t>*Explain with evidence</a:t>
            </a:r>
          </a:p>
          <a:p>
            <a:r>
              <a:rPr lang="en-US" sz="1200" b="1" dirty="0" smtClean="0">
                <a:solidFill>
                  <a:srgbClr val="0000FF"/>
                </a:solidFill>
              </a:rPr>
              <a:t>*Summarize information</a:t>
            </a:r>
          </a:p>
          <a:p>
            <a:r>
              <a:rPr lang="en-US" sz="1200" b="1" dirty="0" smtClean="0">
                <a:solidFill>
                  <a:srgbClr val="0000FF"/>
                </a:solidFill>
              </a:rPr>
              <a:t>*Connect to personal experiences</a:t>
            </a:r>
          </a:p>
        </p:txBody>
      </p:sp>
    </p:spTree>
    <p:extLst>
      <p:ext uri="{BB962C8B-B14F-4D97-AF65-F5344CB8AC3E}">
        <p14:creationId xmlns:p14="http://schemas.microsoft.com/office/powerpoint/2010/main" val="433933211"/>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ctr"/>
            <a:r>
              <a:rPr lang="en-US" sz="3600" b="1" dirty="0">
                <a:solidFill>
                  <a:srgbClr val="0000FF"/>
                </a:solidFill>
                <a:latin typeface="Arial" charset="0"/>
                <a:ea typeface="ＭＳ Ｐゴシック" charset="0"/>
                <a:cs typeface="ＭＳ Ｐゴシック" charset="0"/>
              </a:rPr>
              <a:t>Support Examples</a:t>
            </a:r>
            <a:endParaRPr lang="en-US" sz="1800" b="1" dirty="0">
              <a:solidFill>
                <a:srgbClr val="0000FF"/>
              </a:solidFill>
              <a:latin typeface="Arial" charset="0"/>
              <a:ea typeface="ＭＳ Ｐゴシック" charset="0"/>
              <a:cs typeface="ＭＳ Ｐゴシック" charset="0"/>
            </a:endParaRPr>
          </a:p>
        </p:txBody>
      </p:sp>
      <p:pic>
        <p:nvPicPr>
          <p:cNvPr id="49170" name="Picture 18"/>
          <p:cNvPicPr>
            <a:picLocks noChangeAspect="1" noChangeArrowheads="1"/>
          </p:cNvPicPr>
          <p:nvPr/>
        </p:nvPicPr>
        <p:blipFill>
          <a:blip r:embed="rId3"/>
          <a:srcRect/>
          <a:stretch>
            <a:fillRect/>
          </a:stretch>
        </p:blipFill>
        <p:spPr bwMode="auto">
          <a:xfrm>
            <a:off x="130175" y="1616075"/>
            <a:ext cx="8794750" cy="31670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90718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79548"/>
            <a:ext cx="8229600" cy="1120651"/>
          </a:xfrm>
          <a:solidFill>
            <a:schemeClr val="bg2"/>
          </a:solidFill>
        </p:spPr>
        <p:txBody>
          <a:bodyPr/>
          <a:lstStyle/>
          <a:p>
            <a:r>
              <a:rPr lang="en-US" b="1" dirty="0" smtClean="0">
                <a:solidFill>
                  <a:srgbClr val="FF0000"/>
                </a:solidFill>
              </a:rPr>
              <a:t>Learning Disability</a:t>
            </a:r>
            <a:endParaRPr lang="en-US" b="1" dirty="0">
              <a:solidFill>
                <a:srgbClr val="FF0000"/>
              </a:solidFill>
            </a:endParaRPr>
          </a:p>
        </p:txBody>
      </p:sp>
      <p:sp>
        <p:nvSpPr>
          <p:cNvPr id="5" name="Content Placeholder 4"/>
          <p:cNvSpPr>
            <a:spLocks noGrp="1"/>
          </p:cNvSpPr>
          <p:nvPr>
            <p:ph idx="1"/>
          </p:nvPr>
        </p:nvSpPr>
        <p:spPr>
          <a:xfrm>
            <a:off x="457200" y="2229017"/>
            <a:ext cx="6283406" cy="3897146"/>
          </a:xfrm>
          <a:solidFill>
            <a:schemeClr val="bg1">
              <a:lumMod val="85000"/>
            </a:schemeClr>
          </a:solidFill>
        </p:spPr>
        <p:txBody>
          <a:bodyPr>
            <a:normAutofit fontScale="92500"/>
          </a:bodyPr>
          <a:lstStyle/>
          <a:p>
            <a:pPr>
              <a:buClr>
                <a:srgbClr val="FF0000"/>
              </a:buClr>
            </a:pPr>
            <a:r>
              <a:rPr lang="en-US" sz="3600" dirty="0" smtClean="0">
                <a:solidFill>
                  <a:srgbClr val="660066"/>
                </a:solidFill>
              </a:rPr>
              <a:t>It is a condition giving rise to difficulties in acquiring knowledge and skills to the level expected of those of the same age, especially when not associated with a physical handicap.</a:t>
            </a:r>
            <a:endParaRPr lang="en-US" sz="3600" dirty="0">
              <a:solidFill>
                <a:srgbClr val="660066"/>
              </a:solidFill>
            </a:endParaRPr>
          </a:p>
        </p:txBody>
      </p:sp>
    </p:spTree>
    <p:extLst>
      <p:ext uri="{BB962C8B-B14F-4D97-AF65-F5344CB8AC3E}">
        <p14:creationId xmlns:p14="http://schemas.microsoft.com/office/powerpoint/2010/main" val="348761391"/>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pPr algn="ctr"/>
            <a:r>
              <a:rPr lang="en-US" sz="3400" b="1" dirty="0">
                <a:solidFill>
                  <a:srgbClr val="0000FF"/>
                </a:solidFill>
                <a:latin typeface="Arial" charset="0"/>
                <a:ea typeface="ＭＳ Ｐゴシック" charset="0"/>
                <a:cs typeface="ＭＳ Ｐゴシック" charset="0"/>
              </a:rPr>
              <a:t>Specific Examples of Sensory Supports</a:t>
            </a:r>
          </a:p>
        </p:txBody>
      </p:sp>
      <p:pic>
        <p:nvPicPr>
          <p:cNvPr id="50198" name="Picture 22"/>
          <p:cNvPicPr>
            <a:picLocks noChangeAspect="1" noChangeArrowheads="1"/>
          </p:cNvPicPr>
          <p:nvPr/>
        </p:nvPicPr>
        <p:blipFill>
          <a:blip r:embed="rId3"/>
          <a:srcRect/>
          <a:stretch>
            <a:fillRect/>
          </a:stretch>
        </p:blipFill>
        <p:spPr bwMode="auto">
          <a:xfrm>
            <a:off x="473075" y="1157288"/>
            <a:ext cx="8001000" cy="52482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0113558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txBox="1">
            <a:spLocks/>
          </p:cNvSpPr>
          <p:nvPr/>
        </p:nvSpPr>
        <p:spPr bwMode="auto">
          <a:xfrm>
            <a:off x="236538" y="452437"/>
            <a:ext cx="8229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20000"/>
              </a:spcBef>
              <a:spcAft>
                <a:spcPct val="0"/>
              </a:spcAft>
              <a:defRPr sz="1400">
                <a:solidFill>
                  <a:schemeClr val="tx1"/>
                </a:solidFill>
                <a:latin typeface="Arial" charset="0"/>
                <a:ea typeface="ＭＳ Ｐゴシック" charset="0"/>
              </a:defRPr>
            </a:lvl6pPr>
            <a:lvl7pPr marL="2971800" indent="-228600" eaLnBrk="0" fontAlgn="base" hangingPunct="0">
              <a:spcBef>
                <a:spcPct val="20000"/>
              </a:spcBef>
              <a:spcAft>
                <a:spcPct val="0"/>
              </a:spcAft>
              <a:defRPr sz="1400">
                <a:solidFill>
                  <a:schemeClr val="tx1"/>
                </a:solidFill>
                <a:latin typeface="Arial" charset="0"/>
                <a:ea typeface="ＭＳ Ｐゴシック" charset="0"/>
              </a:defRPr>
            </a:lvl7pPr>
            <a:lvl8pPr marL="3429000" indent="-228600" eaLnBrk="0" fontAlgn="base" hangingPunct="0">
              <a:spcBef>
                <a:spcPct val="20000"/>
              </a:spcBef>
              <a:spcAft>
                <a:spcPct val="0"/>
              </a:spcAft>
              <a:defRPr sz="1400">
                <a:solidFill>
                  <a:schemeClr val="tx1"/>
                </a:solidFill>
                <a:latin typeface="Arial" charset="0"/>
                <a:ea typeface="ＭＳ Ｐゴシック" charset="0"/>
              </a:defRPr>
            </a:lvl8pPr>
            <a:lvl9pPr marL="3886200" indent="-228600" eaLnBrk="0" fontAlgn="base" hangingPunct="0">
              <a:spcBef>
                <a:spcPct val="20000"/>
              </a:spcBef>
              <a:spcAft>
                <a:spcPct val="0"/>
              </a:spcAft>
              <a:defRPr sz="1400">
                <a:solidFill>
                  <a:schemeClr val="tx1"/>
                </a:solidFill>
                <a:latin typeface="Arial" charset="0"/>
                <a:ea typeface="ＭＳ Ｐゴシック" charset="0"/>
              </a:defRPr>
            </a:lvl9pPr>
          </a:lstStyle>
          <a:p>
            <a:pPr algn="ctr">
              <a:spcBef>
                <a:spcPct val="0"/>
              </a:spcBef>
            </a:pPr>
            <a:r>
              <a:rPr lang="en-US" sz="3300" b="1" dirty="0">
                <a:solidFill>
                  <a:srgbClr val="0000FF"/>
                </a:solidFill>
              </a:rPr>
              <a:t>Example Use of </a:t>
            </a:r>
            <a:r>
              <a:rPr lang="en-US" sz="3300" b="1" dirty="0" smtClean="0">
                <a:solidFill>
                  <a:srgbClr val="0000FF"/>
                </a:solidFill>
              </a:rPr>
              <a:t>Graphic Organizers</a:t>
            </a:r>
            <a:endParaRPr lang="en-US" sz="3300" b="1" dirty="0">
              <a:solidFill>
                <a:srgbClr val="0000FF"/>
              </a:solidFill>
            </a:endParaRPr>
          </a:p>
        </p:txBody>
      </p:sp>
      <p:pic>
        <p:nvPicPr>
          <p:cNvPr id="51260" name="Picture 60"/>
          <p:cNvPicPr>
            <a:picLocks noChangeAspect="1" noChangeArrowheads="1"/>
          </p:cNvPicPr>
          <p:nvPr/>
        </p:nvPicPr>
        <p:blipFill>
          <a:blip r:embed="rId3"/>
          <a:srcRect/>
          <a:stretch>
            <a:fillRect/>
          </a:stretch>
        </p:blipFill>
        <p:spPr bwMode="auto">
          <a:xfrm>
            <a:off x="292100" y="1127125"/>
            <a:ext cx="8078788" cy="57054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4890334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685800" y="1600200"/>
            <a:ext cx="7772400" cy="1524000"/>
          </a:xfrm>
        </p:spPr>
        <p:txBody>
          <a:bodyPr>
            <a:noAutofit/>
          </a:bodyPr>
          <a:lstStyle/>
          <a:p>
            <a:pPr eaLnBrk="1" hangingPunct="1">
              <a:defRPr/>
            </a:pPr>
            <a:r>
              <a:rPr lang="en-US" sz="4800" dirty="0" smtClean="0">
                <a:solidFill>
                  <a:srgbClr val="0000FF"/>
                </a:solidFill>
              </a:rPr>
              <a:t>SIOP Component </a:t>
            </a:r>
            <a:r>
              <a:rPr lang="en-US" sz="4800" dirty="0">
                <a:solidFill>
                  <a:srgbClr val="0000FF"/>
                </a:solidFill>
              </a:rPr>
              <a:t>2</a:t>
            </a:r>
            <a:r>
              <a:rPr lang="en-US" sz="4800" dirty="0" smtClean="0">
                <a:solidFill>
                  <a:srgbClr val="0000FF"/>
                </a:solidFill>
              </a:rPr>
              <a:t>:</a:t>
            </a:r>
            <a:br>
              <a:rPr lang="en-US" sz="4800" dirty="0" smtClean="0">
                <a:solidFill>
                  <a:srgbClr val="0000FF"/>
                </a:solidFill>
              </a:rPr>
            </a:br>
            <a:r>
              <a:rPr lang="en-US" sz="4800" dirty="0" smtClean="0">
                <a:solidFill>
                  <a:srgbClr val="800000"/>
                </a:solidFill>
              </a:rPr>
              <a:t>BUILDING BACKGROUND</a:t>
            </a:r>
          </a:p>
        </p:txBody>
      </p:sp>
      <p:sp>
        <p:nvSpPr>
          <p:cNvPr id="294915" name="Rectangle 3"/>
          <p:cNvSpPr>
            <a:spLocks noGrp="1" noChangeArrowheads="1"/>
          </p:cNvSpPr>
          <p:nvPr>
            <p:ph type="subTitle" idx="1"/>
          </p:nvPr>
        </p:nvSpPr>
        <p:spPr>
          <a:xfrm>
            <a:off x="1371600" y="3214087"/>
            <a:ext cx="6400800" cy="1524000"/>
          </a:xfrm>
        </p:spPr>
        <p:txBody>
          <a:bodyPr/>
          <a:lstStyle/>
          <a:p>
            <a:pPr eaLnBrk="1" hangingPunct="1">
              <a:defRPr/>
            </a:pPr>
            <a:endParaRPr lang="en-US" dirty="0" smtClean="0">
              <a:cs typeface="+mn-cs"/>
            </a:endParaRPr>
          </a:p>
        </p:txBody>
      </p:sp>
      <p:pic>
        <p:nvPicPr>
          <p:cNvPr id="36867" name="Picture 4" descr="j029070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921" y="361433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65667" y="4419253"/>
            <a:ext cx="2826327" cy="211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008706"/>
      </p:ext>
    </p:extLst>
  </p:cSld>
  <p:clrMapOvr>
    <a:masterClrMapping/>
  </p:clrMapOvr>
  <p:transition>
    <p:blinds/>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1625" y="314978"/>
            <a:ext cx="8317790" cy="1443369"/>
          </a:xfrm>
          <a:solidFill>
            <a:schemeClr val="bg1">
              <a:lumMod val="85000"/>
            </a:schemeClr>
          </a:solidFill>
        </p:spPr>
        <p:txBody>
          <a:bodyPr/>
          <a:lstStyle/>
          <a:p>
            <a:r>
              <a:rPr lang="en-US" sz="4400" b="1" dirty="0" smtClean="0">
                <a:solidFill>
                  <a:srgbClr val="FF6600"/>
                </a:solidFill>
              </a:rPr>
              <a:t>Building Background Knowledge</a:t>
            </a:r>
            <a:endParaRPr lang="en-US" sz="4400" b="1" dirty="0">
              <a:solidFill>
                <a:srgbClr val="FF6600"/>
              </a:solidFill>
            </a:endParaRPr>
          </a:p>
        </p:txBody>
      </p:sp>
      <p:graphicFrame>
        <p:nvGraphicFramePr>
          <p:cNvPr id="13" name="Content Placeholder 12"/>
          <p:cNvGraphicFramePr>
            <a:graphicFrameLocks noGrp="1"/>
          </p:cNvGraphicFramePr>
          <p:nvPr>
            <p:ph sz="quarter" idx="4294967295"/>
            <p:extLst>
              <p:ext uri="{D42A27DB-BD31-4B8C-83A1-F6EECF244321}">
                <p14:modId xmlns:p14="http://schemas.microsoft.com/office/powerpoint/2010/main" val="1987090549"/>
              </p:ext>
            </p:extLst>
          </p:nvPr>
        </p:nvGraphicFramePr>
        <p:xfrm>
          <a:off x="457201" y="2174875"/>
          <a:ext cx="6167954" cy="3997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5222316"/>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do you approach vocabulary instruction in your classes?</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3470381792"/>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77618" y="364670"/>
            <a:ext cx="8729928" cy="1143000"/>
          </a:xfrm>
          <a:solidFill>
            <a:schemeClr val="bg1">
              <a:lumMod val="85000"/>
            </a:schemeClr>
          </a:solidFill>
        </p:spPr>
        <p:txBody>
          <a:bodyPr>
            <a:normAutofit fontScale="90000"/>
          </a:bodyPr>
          <a:lstStyle/>
          <a:p>
            <a:pPr>
              <a:lnSpc>
                <a:spcPct val="100000"/>
              </a:lnSpc>
            </a:pPr>
            <a:r>
              <a:rPr lang="en-US" sz="3600" b="1" dirty="0" err="1">
                <a:solidFill>
                  <a:srgbClr val="FF6600"/>
                </a:solidFill>
                <a:latin typeface="Arial" charset="0"/>
                <a:ea typeface="ＭＳ Ｐゴシック" charset="0"/>
                <a:cs typeface="ＭＳ Ｐゴシック" charset="0"/>
              </a:rPr>
              <a:t>Marzano</a:t>
            </a:r>
            <a:r>
              <a:rPr lang="ja-JP" altLang="en-US" sz="3600" b="1" dirty="0">
                <a:solidFill>
                  <a:srgbClr val="FF6600"/>
                </a:solidFill>
                <a:latin typeface="Arial" charset="0"/>
                <a:ea typeface="ＭＳ Ｐゴシック" charset="0"/>
                <a:cs typeface="ＭＳ Ｐゴシック" charset="0"/>
              </a:rPr>
              <a:t>’</a:t>
            </a:r>
            <a:r>
              <a:rPr lang="en-US" altLang="ja-JP" sz="3600" b="1" dirty="0">
                <a:solidFill>
                  <a:srgbClr val="FF6600"/>
                </a:solidFill>
                <a:latin typeface="Arial" charset="0"/>
                <a:ea typeface="ＭＳ Ｐゴシック" charset="0"/>
                <a:cs typeface="ＭＳ Ｐゴシック" charset="0"/>
              </a:rPr>
              <a:t>s Characteristics of Effective Vocabulary Instruction</a:t>
            </a:r>
            <a:endParaRPr lang="en-US" sz="3600" b="1" dirty="0">
              <a:solidFill>
                <a:srgbClr val="FF6600"/>
              </a:solidFill>
              <a:latin typeface="Arial" charset="0"/>
              <a:ea typeface="ＭＳ Ｐゴシック" charset="0"/>
              <a:cs typeface="ＭＳ Ｐゴシック" charset="0"/>
            </a:endParaRPr>
          </a:p>
        </p:txBody>
      </p:sp>
      <p:sp>
        <p:nvSpPr>
          <p:cNvPr id="38915" name="Content Placeholder 2"/>
          <p:cNvSpPr>
            <a:spLocks noGrp="1"/>
          </p:cNvSpPr>
          <p:nvPr>
            <p:ph idx="1"/>
          </p:nvPr>
        </p:nvSpPr>
        <p:spPr>
          <a:xfrm>
            <a:off x="381000" y="1905000"/>
            <a:ext cx="8458200" cy="4461216"/>
          </a:xfrm>
          <a:solidFill>
            <a:srgbClr val="182C4B"/>
          </a:solidFill>
        </p:spPr>
        <p:txBody>
          <a:bodyPr>
            <a:normAutofit/>
          </a:bodyPr>
          <a:lstStyle/>
          <a:p>
            <a:pPr>
              <a:buClr>
                <a:srgbClr val="FF6600"/>
              </a:buClr>
            </a:pPr>
            <a:r>
              <a:rPr lang="en-US" sz="2000" dirty="0">
                <a:solidFill>
                  <a:schemeClr val="accent5">
                    <a:lumMod val="60000"/>
                    <a:lumOff val="40000"/>
                  </a:schemeClr>
                </a:solidFill>
                <a:latin typeface="Arial" charset="0"/>
                <a:ea typeface="ＭＳ Ｐゴシック" charset="0"/>
                <a:cs typeface="ＭＳ Ｐゴシック" charset="0"/>
              </a:rPr>
              <a:t>Use student </a:t>
            </a:r>
            <a:r>
              <a:rPr lang="en-US" sz="2000" dirty="0">
                <a:solidFill>
                  <a:srgbClr val="FFFF00"/>
                </a:solidFill>
                <a:latin typeface="Arial" charset="0"/>
                <a:ea typeface="ＭＳ Ｐゴシック" charset="0"/>
                <a:cs typeface="ＭＳ Ｐゴシック" charset="0"/>
              </a:rPr>
              <a:t>friendly</a:t>
            </a:r>
            <a:r>
              <a:rPr lang="en-US" sz="2000" dirty="0">
                <a:solidFill>
                  <a:schemeClr val="accent5">
                    <a:lumMod val="60000"/>
                    <a:lumOff val="40000"/>
                  </a:schemeClr>
                </a:solidFill>
                <a:latin typeface="Arial" charset="0"/>
                <a:ea typeface="ＭＳ Ｐゴシック" charset="0"/>
                <a:cs typeface="ＭＳ Ｐゴシック" charset="0"/>
              </a:rPr>
              <a:t> descriptions, not definitions</a:t>
            </a:r>
          </a:p>
          <a:p>
            <a:pPr>
              <a:buClr>
                <a:srgbClr val="FF6600"/>
              </a:buClr>
            </a:pPr>
            <a:r>
              <a:rPr lang="en-US" sz="2000" dirty="0">
                <a:solidFill>
                  <a:schemeClr val="accent5">
                    <a:lumMod val="60000"/>
                    <a:lumOff val="40000"/>
                  </a:schemeClr>
                </a:solidFill>
                <a:latin typeface="Arial" charset="0"/>
                <a:ea typeface="ＭＳ Ｐゴシック" charset="0"/>
                <a:cs typeface="ＭＳ Ｐゴシック" charset="0"/>
              </a:rPr>
              <a:t>Use linguistic and nonlinguistic representations (</a:t>
            </a:r>
            <a:r>
              <a:rPr lang="en-US" sz="2000" dirty="0">
                <a:solidFill>
                  <a:srgbClr val="FFFF00"/>
                </a:solidFill>
                <a:latin typeface="Arial" charset="0"/>
                <a:ea typeface="ＭＳ Ｐゴシック" charset="0"/>
                <a:cs typeface="ＭＳ Ｐゴシック" charset="0"/>
              </a:rPr>
              <a:t>gestures, draw pictures</a:t>
            </a:r>
            <a:r>
              <a:rPr lang="en-US" sz="2000" dirty="0">
                <a:solidFill>
                  <a:schemeClr val="accent5">
                    <a:lumMod val="60000"/>
                    <a:lumOff val="40000"/>
                  </a:schemeClr>
                </a:solidFill>
                <a:latin typeface="Arial" charset="0"/>
                <a:ea typeface="ＭＳ Ｐゴシック" charset="0"/>
                <a:cs typeface="ＭＳ Ｐゴシック" charset="0"/>
              </a:rPr>
              <a:t>)</a:t>
            </a:r>
          </a:p>
          <a:p>
            <a:pPr>
              <a:buClr>
                <a:srgbClr val="FF6600"/>
              </a:buClr>
            </a:pPr>
            <a:r>
              <a:rPr lang="en-US" sz="2000" dirty="0">
                <a:solidFill>
                  <a:schemeClr val="accent5">
                    <a:lumMod val="60000"/>
                    <a:lumOff val="40000"/>
                  </a:schemeClr>
                </a:solidFill>
                <a:latin typeface="Arial" charset="0"/>
                <a:ea typeface="ＭＳ Ｐゴシック" charset="0"/>
                <a:cs typeface="ＭＳ Ｐゴシック" charset="0"/>
              </a:rPr>
              <a:t>Gradually develop word meanings (discuss what they mean in </a:t>
            </a:r>
            <a:r>
              <a:rPr lang="en-US" sz="2000" dirty="0">
                <a:solidFill>
                  <a:srgbClr val="FFFF00"/>
                </a:solidFill>
                <a:latin typeface="Arial" charset="0"/>
                <a:ea typeface="ＭＳ Ｐゴシック" charset="0"/>
                <a:cs typeface="ＭＳ Ｐゴシック" charset="0"/>
              </a:rPr>
              <a:t>different contexts</a:t>
            </a:r>
            <a:r>
              <a:rPr lang="en-US" sz="2000" dirty="0">
                <a:solidFill>
                  <a:schemeClr val="accent5">
                    <a:lumMod val="60000"/>
                    <a:lumOff val="40000"/>
                  </a:schemeClr>
                </a:solidFill>
                <a:latin typeface="Arial" charset="0"/>
                <a:ea typeface="ＭＳ Ｐゴシック" charset="0"/>
                <a:cs typeface="ＭＳ Ｐゴシック" charset="0"/>
              </a:rPr>
              <a:t>)</a:t>
            </a:r>
          </a:p>
          <a:p>
            <a:pPr>
              <a:buClr>
                <a:srgbClr val="FF6600"/>
              </a:buClr>
            </a:pPr>
            <a:r>
              <a:rPr lang="en-US" sz="2000" dirty="0">
                <a:solidFill>
                  <a:schemeClr val="accent5">
                    <a:lumMod val="60000"/>
                    <a:lumOff val="40000"/>
                  </a:schemeClr>
                </a:solidFill>
                <a:latin typeface="Arial" charset="0"/>
                <a:ea typeface="ＭＳ Ｐゴシック" charset="0"/>
                <a:cs typeface="ＭＳ Ｐゴシック" charset="0"/>
              </a:rPr>
              <a:t>Teach students how to </a:t>
            </a:r>
            <a:r>
              <a:rPr lang="en-US" sz="2000" dirty="0">
                <a:solidFill>
                  <a:srgbClr val="FFFF00"/>
                </a:solidFill>
                <a:latin typeface="Arial" charset="0"/>
                <a:ea typeface="ＭＳ Ｐゴシック" charset="0"/>
                <a:cs typeface="ＭＳ Ｐゴシック" charset="0"/>
              </a:rPr>
              <a:t>use</a:t>
            </a:r>
            <a:r>
              <a:rPr lang="en-US" sz="2000" dirty="0">
                <a:solidFill>
                  <a:schemeClr val="accent5">
                    <a:lumMod val="60000"/>
                    <a:lumOff val="40000"/>
                  </a:schemeClr>
                </a:solidFill>
                <a:latin typeface="Arial" charset="0"/>
                <a:ea typeface="ＭＳ Ｐゴシック" charset="0"/>
                <a:cs typeface="ＭＳ Ｐゴシック" charset="0"/>
              </a:rPr>
              <a:t> word parts </a:t>
            </a:r>
          </a:p>
          <a:p>
            <a:pPr>
              <a:buClr>
                <a:srgbClr val="FF6600"/>
              </a:buClr>
            </a:pPr>
            <a:r>
              <a:rPr lang="en-US" sz="2000" dirty="0">
                <a:solidFill>
                  <a:schemeClr val="accent5">
                    <a:lumMod val="60000"/>
                    <a:lumOff val="40000"/>
                  </a:schemeClr>
                </a:solidFill>
                <a:latin typeface="Arial" charset="0"/>
                <a:ea typeface="ＭＳ Ｐゴシック" charset="0"/>
                <a:cs typeface="ＭＳ Ｐゴシック" charset="0"/>
              </a:rPr>
              <a:t>Use </a:t>
            </a:r>
            <a:r>
              <a:rPr lang="en-US" sz="2000" dirty="0">
                <a:solidFill>
                  <a:srgbClr val="FFFF00"/>
                </a:solidFill>
                <a:latin typeface="Arial" charset="0"/>
                <a:ea typeface="ＭＳ Ｐゴシック" charset="0"/>
                <a:cs typeface="ＭＳ Ｐゴシック" charset="0"/>
              </a:rPr>
              <a:t>different types of instruction </a:t>
            </a:r>
            <a:r>
              <a:rPr lang="en-US" sz="2000" dirty="0">
                <a:solidFill>
                  <a:schemeClr val="accent5">
                    <a:lumMod val="60000"/>
                    <a:lumOff val="40000"/>
                  </a:schemeClr>
                </a:solidFill>
                <a:latin typeface="Arial" charset="0"/>
                <a:ea typeface="ＭＳ Ｐゴシック" charset="0"/>
                <a:cs typeface="ＭＳ Ｐゴシック" charset="0"/>
              </a:rPr>
              <a:t>for different types of words </a:t>
            </a:r>
            <a:endParaRPr lang="en-US" sz="2000" dirty="0" smtClean="0">
              <a:solidFill>
                <a:schemeClr val="accent5">
                  <a:lumMod val="60000"/>
                  <a:lumOff val="40000"/>
                </a:schemeClr>
              </a:solidFill>
              <a:latin typeface="Arial" charset="0"/>
              <a:ea typeface="ＭＳ Ｐゴシック" charset="0"/>
              <a:cs typeface="ＭＳ Ｐゴシック" charset="0"/>
            </a:endParaRPr>
          </a:p>
          <a:p>
            <a:pPr lvl="1">
              <a:buClr>
                <a:srgbClr val="FF6600"/>
              </a:buClr>
            </a:pPr>
            <a:r>
              <a:rPr lang="en-US" sz="1200" dirty="0" smtClean="0">
                <a:solidFill>
                  <a:schemeClr val="accent5">
                    <a:lumMod val="60000"/>
                    <a:lumOff val="40000"/>
                  </a:schemeClr>
                </a:solidFill>
                <a:latin typeface="Arial" charset="0"/>
                <a:ea typeface="ＭＳ Ｐゴシック" charset="0"/>
                <a:cs typeface="ＭＳ Ｐゴシック" charset="0"/>
              </a:rPr>
              <a:t>Example: </a:t>
            </a:r>
            <a:r>
              <a:rPr lang="en-US" sz="1200" dirty="0" smtClean="0">
                <a:solidFill>
                  <a:schemeClr val="tx2">
                    <a:lumMod val="20000"/>
                    <a:lumOff val="80000"/>
                  </a:schemeClr>
                </a:solidFill>
                <a:latin typeface="Arial" charset="0"/>
                <a:ea typeface="ＭＳ Ｐゴシック" charset="0"/>
                <a:cs typeface="ＭＳ Ｐゴシック" charset="0"/>
              </a:rPr>
              <a:t>verbs </a:t>
            </a:r>
            <a:r>
              <a:rPr lang="en-US" sz="1200" dirty="0">
                <a:solidFill>
                  <a:schemeClr val="tx2">
                    <a:lumMod val="20000"/>
                    <a:lumOff val="80000"/>
                  </a:schemeClr>
                </a:solidFill>
                <a:latin typeface="Arial" charset="0"/>
                <a:ea typeface="ＭＳ Ｐゴシック" charset="0"/>
                <a:cs typeface="ＭＳ Ｐゴシック" charset="0"/>
              </a:rPr>
              <a:t>always show a relationship between two nouns so explicitly tell the students </a:t>
            </a:r>
            <a:r>
              <a:rPr lang="en-US" sz="1200" dirty="0" smtClean="0">
                <a:solidFill>
                  <a:schemeClr val="tx2">
                    <a:lumMod val="20000"/>
                    <a:lumOff val="80000"/>
                  </a:schemeClr>
                </a:solidFill>
                <a:latin typeface="Arial" charset="0"/>
                <a:ea typeface="ＭＳ Ｐゴシック" charset="0"/>
                <a:cs typeface="ＭＳ Ｐゴシック" charset="0"/>
              </a:rPr>
              <a:t>this</a:t>
            </a:r>
            <a:endParaRPr lang="en-US" sz="1200" dirty="0">
              <a:solidFill>
                <a:schemeClr val="accent5">
                  <a:lumMod val="60000"/>
                  <a:lumOff val="40000"/>
                </a:schemeClr>
              </a:solidFill>
              <a:latin typeface="Arial" charset="0"/>
              <a:ea typeface="ＭＳ Ｐゴシック" charset="0"/>
              <a:cs typeface="ＭＳ Ｐゴシック" charset="0"/>
            </a:endParaRPr>
          </a:p>
          <a:p>
            <a:pPr>
              <a:buClr>
                <a:srgbClr val="FF6600"/>
              </a:buClr>
            </a:pPr>
            <a:r>
              <a:rPr lang="en-US" sz="2000" dirty="0">
                <a:solidFill>
                  <a:schemeClr val="accent5">
                    <a:lumMod val="60000"/>
                    <a:lumOff val="40000"/>
                  </a:schemeClr>
                </a:solidFill>
                <a:latin typeface="Arial" charset="0"/>
                <a:ea typeface="ＭＳ Ｐゴシック" charset="0"/>
                <a:cs typeface="ＭＳ Ｐゴシック" charset="0"/>
              </a:rPr>
              <a:t>Students need to </a:t>
            </a:r>
            <a:r>
              <a:rPr lang="en-US" sz="2000" dirty="0">
                <a:solidFill>
                  <a:srgbClr val="FFFF00"/>
                </a:solidFill>
                <a:latin typeface="Arial" charset="0"/>
                <a:ea typeface="ＭＳ Ｐゴシック" charset="0"/>
                <a:cs typeface="ＭＳ Ｐゴシック" charset="0"/>
              </a:rPr>
              <a:t>discuss</a:t>
            </a:r>
            <a:r>
              <a:rPr lang="en-US" sz="2000" dirty="0">
                <a:solidFill>
                  <a:schemeClr val="accent5">
                    <a:lumMod val="60000"/>
                    <a:lumOff val="40000"/>
                  </a:schemeClr>
                </a:solidFill>
                <a:latin typeface="Arial" charset="0"/>
                <a:ea typeface="ＭＳ Ｐゴシック" charset="0"/>
                <a:cs typeface="ＭＳ Ｐゴシック" charset="0"/>
              </a:rPr>
              <a:t> the terms they are learning</a:t>
            </a:r>
          </a:p>
          <a:p>
            <a:pPr>
              <a:buClr>
                <a:srgbClr val="FF6600"/>
              </a:buClr>
            </a:pPr>
            <a:r>
              <a:rPr lang="en-US" sz="2000" dirty="0">
                <a:solidFill>
                  <a:schemeClr val="accent5">
                    <a:lumMod val="60000"/>
                    <a:lumOff val="40000"/>
                  </a:schemeClr>
                </a:solidFill>
                <a:latin typeface="Arial" charset="0"/>
                <a:ea typeface="ＭＳ Ｐゴシック" charset="0"/>
                <a:cs typeface="ＭＳ Ｐゴシック" charset="0"/>
              </a:rPr>
              <a:t>Use </a:t>
            </a:r>
            <a:r>
              <a:rPr lang="en-US" sz="2000" dirty="0">
                <a:solidFill>
                  <a:srgbClr val="FFFF00"/>
                </a:solidFill>
                <a:latin typeface="Arial" charset="0"/>
                <a:ea typeface="ＭＳ Ｐゴシック" charset="0"/>
                <a:cs typeface="ＭＳ Ｐゴシック" charset="0"/>
              </a:rPr>
              <a:t>games</a:t>
            </a:r>
          </a:p>
          <a:p>
            <a:pPr>
              <a:buClr>
                <a:srgbClr val="FF6600"/>
              </a:buClr>
            </a:pPr>
            <a:r>
              <a:rPr lang="en-US" sz="2000" dirty="0">
                <a:solidFill>
                  <a:schemeClr val="accent5">
                    <a:lumMod val="60000"/>
                    <a:lumOff val="40000"/>
                  </a:schemeClr>
                </a:solidFill>
                <a:latin typeface="Arial" charset="0"/>
                <a:ea typeface="ＭＳ Ｐゴシック" charset="0"/>
                <a:cs typeface="ＭＳ Ｐゴシック" charset="0"/>
              </a:rPr>
              <a:t>Focus on </a:t>
            </a:r>
            <a:r>
              <a:rPr lang="en-US" sz="2000" dirty="0">
                <a:solidFill>
                  <a:srgbClr val="FFFF00"/>
                </a:solidFill>
                <a:latin typeface="Arial" charset="0"/>
                <a:ea typeface="ＭＳ Ｐゴシック" charset="0"/>
                <a:cs typeface="ＭＳ Ｐゴシック" charset="0"/>
              </a:rPr>
              <a:t>academic vocabulary relevant </a:t>
            </a:r>
            <a:r>
              <a:rPr lang="en-US" sz="2000" dirty="0">
                <a:solidFill>
                  <a:schemeClr val="accent5">
                    <a:lumMod val="60000"/>
                    <a:lumOff val="40000"/>
                  </a:schemeClr>
                </a:solidFill>
                <a:latin typeface="Arial" charset="0"/>
                <a:ea typeface="ＭＳ Ｐゴシック" charset="0"/>
                <a:cs typeface="ＭＳ Ｐゴシック" charset="0"/>
              </a:rPr>
              <a:t>to the curriculum being taught </a:t>
            </a:r>
          </a:p>
          <a:p>
            <a:pPr>
              <a:buFontTx/>
              <a:buNone/>
            </a:pPr>
            <a:endParaRPr lang="en-US" sz="1100" dirty="0">
              <a:latin typeface="Arial" charset="0"/>
              <a:ea typeface="ＭＳ Ｐゴシック" charset="0"/>
              <a:cs typeface="ＭＳ Ｐゴシック" charset="0"/>
            </a:endParaRPr>
          </a:p>
          <a:p>
            <a:pPr>
              <a:buFontTx/>
              <a:buNone/>
            </a:pPr>
            <a:r>
              <a:rPr lang="en-US" sz="2000" dirty="0">
                <a:latin typeface="Arial" charset="0"/>
                <a:ea typeface="ＭＳ Ｐゴシック" charset="0"/>
                <a:cs typeface="ＭＳ Ｐゴシック" charset="0"/>
              </a:rPr>
              <a:t>		</a:t>
            </a:r>
            <a:endParaRPr lang="en-US" sz="1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2988246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9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648306" y="284177"/>
            <a:ext cx="8143788" cy="1392223"/>
          </a:xfrm>
          <a:solidFill>
            <a:schemeClr val="bg1">
              <a:lumMod val="85000"/>
            </a:schemeClr>
          </a:solidFill>
        </p:spPr>
        <p:txBody>
          <a:bodyPr>
            <a:noAutofit/>
          </a:bodyPr>
          <a:lstStyle/>
          <a:p>
            <a:pPr>
              <a:lnSpc>
                <a:spcPct val="100000"/>
              </a:lnSpc>
            </a:pPr>
            <a:r>
              <a:rPr lang="en-US" sz="4400" b="1" dirty="0" err="1">
                <a:solidFill>
                  <a:srgbClr val="FF6600"/>
                </a:solidFill>
                <a:latin typeface="Arial" charset="0"/>
                <a:ea typeface="ＭＳ Ｐゴシック" charset="0"/>
                <a:cs typeface="ＭＳ Ｐゴシック" charset="0"/>
              </a:rPr>
              <a:t>Marzano</a:t>
            </a:r>
            <a:r>
              <a:rPr lang="ja-JP" altLang="en-US" sz="4400" b="1" dirty="0">
                <a:solidFill>
                  <a:srgbClr val="FF6600"/>
                </a:solidFill>
                <a:latin typeface="Arial" charset="0"/>
                <a:ea typeface="ＭＳ Ｐゴシック" charset="0"/>
                <a:cs typeface="ＭＳ Ｐゴシック" charset="0"/>
              </a:rPr>
              <a:t>’</a:t>
            </a:r>
            <a:r>
              <a:rPr lang="en-US" altLang="ja-JP" sz="4400" b="1" dirty="0">
                <a:solidFill>
                  <a:srgbClr val="FF6600"/>
                </a:solidFill>
                <a:latin typeface="Arial" charset="0"/>
                <a:ea typeface="ＭＳ Ｐゴシック" charset="0"/>
                <a:cs typeface="ＭＳ Ｐゴシック" charset="0"/>
              </a:rPr>
              <a:t>s Steps to Guide </a:t>
            </a:r>
            <a:br>
              <a:rPr lang="en-US" altLang="ja-JP" sz="4400" b="1" dirty="0">
                <a:solidFill>
                  <a:srgbClr val="FF6600"/>
                </a:solidFill>
                <a:latin typeface="Arial" charset="0"/>
                <a:ea typeface="ＭＳ Ｐゴシック" charset="0"/>
                <a:cs typeface="ＭＳ Ｐゴシック" charset="0"/>
              </a:rPr>
            </a:br>
            <a:r>
              <a:rPr lang="en-US" altLang="ja-JP" sz="4400" b="1" dirty="0">
                <a:solidFill>
                  <a:srgbClr val="FF6600"/>
                </a:solidFill>
                <a:latin typeface="Arial" charset="0"/>
                <a:ea typeface="ＭＳ Ｐゴシック" charset="0"/>
                <a:cs typeface="ＭＳ Ｐゴシック" charset="0"/>
              </a:rPr>
              <a:t>Vocabulary Instruction</a:t>
            </a:r>
            <a:endParaRPr lang="en-US" sz="4400" b="1" dirty="0">
              <a:solidFill>
                <a:srgbClr val="FF6600"/>
              </a:solidFill>
              <a:latin typeface="Arial" charset="0"/>
              <a:ea typeface="ＭＳ Ｐゴシック" charset="0"/>
              <a:cs typeface="ＭＳ Ｐゴシック" charset="0"/>
            </a:endParaRPr>
          </a:p>
        </p:txBody>
      </p:sp>
      <p:sp>
        <p:nvSpPr>
          <p:cNvPr id="38915" name="Content Placeholder 2"/>
          <p:cNvSpPr>
            <a:spLocks noGrp="1"/>
          </p:cNvSpPr>
          <p:nvPr>
            <p:ph idx="1"/>
          </p:nvPr>
        </p:nvSpPr>
        <p:spPr>
          <a:xfrm>
            <a:off x="381000" y="2133600"/>
            <a:ext cx="8305800" cy="4114800"/>
          </a:xfrm>
          <a:solidFill>
            <a:schemeClr val="tx2">
              <a:lumMod val="50000"/>
            </a:schemeClr>
          </a:solidFill>
        </p:spPr>
        <p:txBody>
          <a:bodyPr>
            <a:normAutofit/>
          </a:bodyPr>
          <a:lstStyle/>
          <a:p>
            <a:r>
              <a:rPr lang="en-US" sz="2400" dirty="0">
                <a:solidFill>
                  <a:schemeClr val="accent5">
                    <a:lumMod val="60000"/>
                    <a:lumOff val="40000"/>
                  </a:schemeClr>
                </a:solidFill>
                <a:latin typeface="Arial" charset="0"/>
                <a:ea typeface="ＭＳ Ｐゴシック" charset="0"/>
                <a:cs typeface="ＭＳ Ｐゴシック" charset="0"/>
              </a:rPr>
              <a:t>Step 1</a:t>
            </a:r>
            <a:r>
              <a:rPr lang="en-US" sz="2400" dirty="0">
                <a:latin typeface="Arial" charset="0"/>
                <a:ea typeface="ＭＳ Ｐゴシック" charset="0"/>
                <a:cs typeface="ＭＳ Ｐゴシック" charset="0"/>
              </a:rPr>
              <a:t> – </a:t>
            </a:r>
            <a:r>
              <a:rPr lang="en-US" sz="2400" dirty="0">
                <a:solidFill>
                  <a:schemeClr val="bg1"/>
                </a:solidFill>
                <a:latin typeface="Arial" charset="0"/>
                <a:ea typeface="ＭＳ Ｐゴシック" charset="0"/>
                <a:cs typeface="ＭＳ Ｐゴシック" charset="0"/>
              </a:rPr>
              <a:t>Teacher describes the vocabulary term.</a:t>
            </a:r>
          </a:p>
          <a:p>
            <a:r>
              <a:rPr lang="en-US" sz="2400" dirty="0">
                <a:solidFill>
                  <a:schemeClr val="accent5">
                    <a:lumMod val="60000"/>
                    <a:lumOff val="40000"/>
                  </a:schemeClr>
                </a:solidFill>
                <a:latin typeface="Arial" charset="0"/>
                <a:ea typeface="ＭＳ Ｐゴシック" charset="0"/>
                <a:cs typeface="ＭＳ Ｐゴシック" charset="0"/>
              </a:rPr>
              <a:t>Step 2</a:t>
            </a:r>
            <a:r>
              <a:rPr lang="en-US" sz="2400" dirty="0">
                <a:latin typeface="Arial" charset="0"/>
                <a:ea typeface="ＭＳ Ｐゴシック" charset="0"/>
                <a:cs typeface="ＭＳ Ｐゴシック" charset="0"/>
              </a:rPr>
              <a:t> – </a:t>
            </a:r>
            <a:r>
              <a:rPr lang="en-US" sz="2400" dirty="0">
                <a:solidFill>
                  <a:srgbClr val="FFFFFF"/>
                </a:solidFill>
                <a:latin typeface="Arial" charset="0"/>
                <a:ea typeface="ＭＳ Ｐゴシック" charset="0"/>
                <a:cs typeface="ＭＳ Ｐゴシック" charset="0"/>
              </a:rPr>
              <a:t>Student writes their own description of the term.</a:t>
            </a:r>
          </a:p>
          <a:p>
            <a:r>
              <a:rPr lang="en-US" sz="2400" dirty="0">
                <a:solidFill>
                  <a:srgbClr val="ABD958"/>
                </a:solidFill>
                <a:latin typeface="Arial" charset="0"/>
                <a:ea typeface="ＭＳ Ｐゴシック" charset="0"/>
                <a:cs typeface="ＭＳ Ｐゴシック" charset="0"/>
              </a:rPr>
              <a:t>Step 3</a:t>
            </a:r>
            <a:r>
              <a:rPr lang="en-US" sz="2400" dirty="0">
                <a:latin typeface="Arial" charset="0"/>
                <a:ea typeface="ＭＳ Ｐゴシック" charset="0"/>
                <a:cs typeface="ＭＳ Ｐゴシック" charset="0"/>
              </a:rPr>
              <a:t> – </a:t>
            </a:r>
            <a:r>
              <a:rPr lang="en-US" sz="2400" dirty="0">
                <a:solidFill>
                  <a:srgbClr val="FFFFFF"/>
                </a:solidFill>
                <a:latin typeface="Arial" charset="0"/>
                <a:ea typeface="ＭＳ Ｐゴシック" charset="0"/>
                <a:cs typeface="ＭＳ Ｐゴシック" charset="0"/>
              </a:rPr>
              <a:t>Student creates nonlinguistic representation of 	       the term.</a:t>
            </a:r>
          </a:p>
          <a:p>
            <a:r>
              <a:rPr lang="en-US" sz="2400" dirty="0">
                <a:solidFill>
                  <a:srgbClr val="ABD958"/>
                </a:solidFill>
                <a:latin typeface="Arial" charset="0"/>
                <a:ea typeface="ＭＳ Ｐゴシック" charset="0"/>
                <a:cs typeface="ＭＳ Ｐゴシック" charset="0"/>
              </a:rPr>
              <a:t>Step 4</a:t>
            </a:r>
            <a:r>
              <a:rPr lang="en-US" sz="2400" dirty="0">
                <a:latin typeface="Arial" charset="0"/>
                <a:ea typeface="ＭＳ Ｐゴシック" charset="0"/>
                <a:cs typeface="ＭＳ Ｐゴシック" charset="0"/>
              </a:rPr>
              <a:t> – </a:t>
            </a:r>
            <a:r>
              <a:rPr lang="en-US" sz="2400" dirty="0">
                <a:solidFill>
                  <a:srgbClr val="FFFFFF"/>
                </a:solidFill>
                <a:latin typeface="Arial" charset="0"/>
                <a:ea typeface="ＭＳ Ｐゴシック" charset="0"/>
                <a:cs typeface="ＭＳ Ｐゴシック" charset="0"/>
              </a:rPr>
              <a:t>Students periodically do activities that help them 	        add to their knowledge of vocabulary terms 	        (word sorts, concept definition maps</a:t>
            </a:r>
            <a:r>
              <a:rPr lang="en-US" sz="2400" dirty="0" smtClean="0">
                <a:solidFill>
                  <a:srgbClr val="FFFFFF"/>
                </a:solidFill>
                <a:latin typeface="Arial" charset="0"/>
                <a:ea typeface="ＭＳ Ｐゴシック" charset="0"/>
                <a:cs typeface="ＭＳ Ｐゴシック" charset="0"/>
              </a:rPr>
              <a:t>). </a:t>
            </a:r>
            <a:endParaRPr lang="en-US" sz="2400" dirty="0">
              <a:solidFill>
                <a:srgbClr val="FFFFFF"/>
              </a:solidFill>
              <a:latin typeface="Arial" charset="0"/>
              <a:ea typeface="ＭＳ Ｐゴシック" charset="0"/>
              <a:cs typeface="ＭＳ Ｐゴシック" charset="0"/>
            </a:endParaRPr>
          </a:p>
          <a:p>
            <a:r>
              <a:rPr lang="en-US" sz="2400" dirty="0">
                <a:solidFill>
                  <a:srgbClr val="ABD958"/>
                </a:solidFill>
                <a:latin typeface="Arial" charset="0"/>
                <a:ea typeface="ＭＳ Ｐゴシック" charset="0"/>
                <a:cs typeface="ＭＳ Ｐゴシック" charset="0"/>
              </a:rPr>
              <a:t>Step 5</a:t>
            </a:r>
            <a:r>
              <a:rPr lang="en-US" sz="2400" dirty="0">
                <a:latin typeface="Arial" charset="0"/>
                <a:ea typeface="ＭＳ Ｐゴシック" charset="0"/>
                <a:cs typeface="ＭＳ Ｐゴシック" charset="0"/>
              </a:rPr>
              <a:t> -  </a:t>
            </a:r>
            <a:r>
              <a:rPr lang="en-US" sz="2400" dirty="0">
                <a:solidFill>
                  <a:srgbClr val="FFFFFF"/>
                </a:solidFill>
                <a:latin typeface="Arial" charset="0"/>
                <a:ea typeface="ＭＳ Ｐゴシック" charset="0"/>
                <a:cs typeface="ＭＳ Ｐゴシック" charset="0"/>
              </a:rPr>
              <a:t>Students discuss terms with peers.</a:t>
            </a:r>
          </a:p>
          <a:p>
            <a:r>
              <a:rPr lang="en-US" sz="2400" dirty="0">
                <a:solidFill>
                  <a:srgbClr val="ABD958"/>
                </a:solidFill>
                <a:latin typeface="Arial" charset="0"/>
                <a:ea typeface="ＭＳ Ｐゴシック" charset="0"/>
                <a:cs typeface="ＭＳ Ｐゴシック" charset="0"/>
              </a:rPr>
              <a:t>Step 6</a:t>
            </a:r>
            <a:r>
              <a:rPr lang="en-US" sz="2400" dirty="0">
                <a:latin typeface="Arial" charset="0"/>
                <a:ea typeface="ＭＳ Ｐゴシック" charset="0"/>
                <a:cs typeface="ＭＳ Ｐゴシック" charset="0"/>
              </a:rPr>
              <a:t> – </a:t>
            </a:r>
            <a:r>
              <a:rPr lang="en-US" sz="2400" dirty="0">
                <a:solidFill>
                  <a:srgbClr val="FFFFFF"/>
                </a:solidFill>
                <a:latin typeface="Arial" charset="0"/>
                <a:ea typeface="ＭＳ Ｐゴシック" charset="0"/>
                <a:cs typeface="ＭＳ Ｐゴシック" charset="0"/>
              </a:rPr>
              <a:t>Students play games using the terms</a:t>
            </a:r>
            <a:r>
              <a:rPr lang="en-US" sz="2400" dirty="0">
                <a:latin typeface="Arial" charset="0"/>
                <a:ea typeface="ＭＳ Ｐゴシック" charset="0"/>
                <a:cs typeface="ＭＳ Ｐゴシック" charset="0"/>
              </a:rPr>
              <a:t>.</a:t>
            </a:r>
          </a:p>
          <a:p>
            <a:endParaRPr lang="en-US" sz="2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2711936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457200" y="372983"/>
            <a:ext cx="8229600" cy="916397"/>
          </a:xfrm>
          <a:solidFill>
            <a:schemeClr val="accent3">
              <a:lumMod val="60000"/>
              <a:lumOff val="40000"/>
            </a:schemeClr>
          </a:solidFill>
        </p:spPr>
        <p:txBody>
          <a:bodyPr/>
          <a:lstStyle/>
          <a:p>
            <a:r>
              <a:rPr lang="en-US" dirty="0">
                <a:solidFill>
                  <a:srgbClr val="000090"/>
                </a:solidFill>
                <a:latin typeface="Arial" charset="0"/>
                <a:ea typeface="ＭＳ Ｐゴシック" charset="0"/>
                <a:cs typeface="ＭＳ Ｐゴシック" charset="0"/>
              </a:rPr>
              <a:t>Four Square Vocab Model</a:t>
            </a:r>
          </a:p>
        </p:txBody>
      </p:sp>
      <p:sp>
        <p:nvSpPr>
          <p:cNvPr id="63490" name="Rectangle 3"/>
          <p:cNvSpPr>
            <a:spLocks noGrp="1" noChangeArrowheads="1"/>
          </p:cNvSpPr>
          <p:nvPr>
            <p:ph type="body" idx="1"/>
          </p:nvPr>
        </p:nvSpPr>
        <p:spPr/>
        <p:txBody>
          <a:bodyPr/>
          <a:lstStyle/>
          <a:p>
            <a:pPr>
              <a:buFontTx/>
              <a:buNone/>
            </a:pPr>
            <a:endParaRPr lang="en-US" dirty="0">
              <a:latin typeface="Arial" charset="0"/>
              <a:ea typeface="ＭＳ Ｐゴシック" charset="0"/>
              <a:cs typeface="ＭＳ Ｐゴシック" charset="0"/>
            </a:endParaRPr>
          </a:p>
        </p:txBody>
      </p:sp>
      <p:pic>
        <p:nvPicPr>
          <p:cNvPr id="63491" name="Picture 5" descr="Frayer_Model_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8166416"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236166"/>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5537" name="Title 1"/>
          <p:cNvSpPr>
            <a:spLocks noGrp="1"/>
          </p:cNvSpPr>
          <p:nvPr>
            <p:ph type="title"/>
          </p:nvPr>
        </p:nvSpPr>
        <p:spPr>
          <a:xfrm>
            <a:off x="818468" y="302852"/>
            <a:ext cx="7556500" cy="1116012"/>
          </a:xfrm>
        </p:spPr>
        <p:txBody>
          <a:bodyPr/>
          <a:lstStyle/>
          <a:p>
            <a:pPr algn="l"/>
            <a:r>
              <a:rPr lang="en-US" dirty="0">
                <a:solidFill>
                  <a:srgbClr val="FFFF00"/>
                </a:solidFill>
                <a:latin typeface="Arial" charset="0"/>
                <a:ea typeface="ＭＳ Ｐゴシック" charset="0"/>
                <a:cs typeface="ＭＳ Ｐゴシック" charset="0"/>
              </a:rPr>
              <a:t>Flyswatter Game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5264" r="30354"/>
          <a:stretch>
            <a:fillRect/>
          </a:stretch>
        </p:blipFill>
        <p:spPr bwMode="auto">
          <a:xfrm rot="-3069274">
            <a:off x="7026897" y="266894"/>
            <a:ext cx="1170820" cy="263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381000" y="1639554"/>
            <a:ext cx="6110940" cy="5020853"/>
          </a:xfrm>
          <a:prstGeom prst="rect">
            <a:avLst/>
          </a:prstGeom>
          <a:noFill/>
          <a:ln w="9525">
            <a:noFill/>
            <a:miter lim="800000"/>
            <a:headEnd/>
            <a:tailEnd/>
          </a:ln>
        </p:spPr>
        <p:txBody>
          <a:bodyPr/>
          <a:lstStyle/>
          <a:p>
            <a:pPr marL="514350" indent="-514350">
              <a:spcBef>
                <a:spcPct val="20000"/>
              </a:spcBef>
              <a:buClr>
                <a:srgbClr val="FF6600"/>
              </a:buClr>
              <a:buFont typeface="+mj-lt"/>
              <a:buAutoNum type="arabicPeriod"/>
              <a:defRPr/>
            </a:pPr>
            <a:r>
              <a:rPr kumimoji="1" lang="en-US" sz="2800" b="0" kern="0" dirty="0" smtClean="0">
                <a:solidFill>
                  <a:schemeClr val="accent5">
                    <a:lumMod val="20000"/>
                    <a:lumOff val="80000"/>
                  </a:schemeClr>
                </a:solidFill>
                <a:latin typeface="+mn-lt"/>
                <a:ea typeface="+mn-ea"/>
                <a:cs typeface="+mn-cs"/>
              </a:rPr>
              <a:t>Post </a:t>
            </a:r>
            <a:r>
              <a:rPr kumimoji="1" lang="en-US" sz="2800" b="0" kern="0" dirty="0">
                <a:solidFill>
                  <a:schemeClr val="accent5">
                    <a:lumMod val="20000"/>
                    <a:lumOff val="80000"/>
                  </a:schemeClr>
                </a:solidFill>
                <a:latin typeface="+mn-lt"/>
                <a:ea typeface="+mn-ea"/>
                <a:cs typeface="+mn-cs"/>
              </a:rPr>
              <a:t>words from a unit on cards and put them on the wall or write them randomly on the board.  </a:t>
            </a:r>
          </a:p>
          <a:p>
            <a:pPr marL="514350" indent="-514350">
              <a:spcBef>
                <a:spcPct val="20000"/>
              </a:spcBef>
              <a:buClr>
                <a:srgbClr val="FF6600"/>
              </a:buClr>
              <a:buFont typeface="+mj-lt"/>
              <a:buAutoNum type="arabicPeriod"/>
              <a:defRPr/>
            </a:pPr>
            <a:r>
              <a:rPr kumimoji="1" lang="en-US" sz="2800" b="0" kern="0" dirty="0">
                <a:solidFill>
                  <a:schemeClr val="accent5">
                    <a:lumMod val="20000"/>
                    <a:lumOff val="80000"/>
                  </a:schemeClr>
                </a:solidFill>
                <a:latin typeface="+mn-lt"/>
                <a:ea typeface="+mn-ea"/>
                <a:cs typeface="+mn-cs"/>
              </a:rPr>
              <a:t>Give 2 students a flyswatter.  </a:t>
            </a:r>
          </a:p>
          <a:p>
            <a:pPr marL="514350" indent="-514350">
              <a:spcBef>
                <a:spcPct val="20000"/>
              </a:spcBef>
              <a:buClr>
                <a:srgbClr val="FF6600"/>
              </a:buClr>
              <a:buFont typeface="+mj-lt"/>
              <a:buAutoNum type="arabicPeriod"/>
              <a:defRPr/>
            </a:pPr>
            <a:r>
              <a:rPr kumimoji="1" lang="en-US" sz="2800" b="0" kern="0" dirty="0">
                <a:solidFill>
                  <a:schemeClr val="accent5">
                    <a:lumMod val="20000"/>
                    <a:lumOff val="80000"/>
                  </a:schemeClr>
                </a:solidFill>
                <a:latin typeface="+mn-lt"/>
                <a:ea typeface="+mn-ea"/>
                <a:cs typeface="+mn-cs"/>
              </a:rPr>
              <a:t>Describe the word and see who can swat the word first.  </a:t>
            </a:r>
          </a:p>
          <a:p>
            <a:pPr marL="514350" indent="-514350">
              <a:spcBef>
                <a:spcPct val="20000"/>
              </a:spcBef>
              <a:buClr>
                <a:srgbClr val="FF6600"/>
              </a:buClr>
              <a:buFont typeface="+mj-lt"/>
              <a:buAutoNum type="arabicPeriod"/>
              <a:defRPr/>
            </a:pPr>
            <a:r>
              <a:rPr kumimoji="1" lang="en-US" sz="2800" b="0" kern="0" dirty="0">
                <a:solidFill>
                  <a:schemeClr val="accent5">
                    <a:lumMod val="20000"/>
                    <a:lumOff val="80000"/>
                  </a:schemeClr>
                </a:solidFill>
                <a:latin typeface="+mn-lt"/>
                <a:ea typeface="+mn-ea"/>
                <a:cs typeface="+mn-cs"/>
              </a:rPr>
              <a:t>Pass the flyswatters on to two more students.  </a:t>
            </a:r>
          </a:p>
          <a:p>
            <a:pPr marL="514350" indent="-514350">
              <a:spcBef>
                <a:spcPct val="20000"/>
              </a:spcBef>
              <a:defRPr/>
            </a:pPr>
            <a:endParaRPr kumimoji="1" lang="en-US" sz="1200" kern="0" dirty="0">
              <a:solidFill>
                <a:schemeClr val="accent5">
                  <a:lumMod val="20000"/>
                  <a:lumOff val="80000"/>
                </a:schemeClr>
              </a:solidFill>
              <a:latin typeface="+mn-lt"/>
              <a:ea typeface="+mn-ea"/>
              <a:cs typeface="+mn-cs"/>
            </a:endParaRPr>
          </a:p>
          <a:p>
            <a:pPr marL="514350" indent="-514350">
              <a:spcBef>
                <a:spcPct val="20000"/>
              </a:spcBef>
              <a:defRPr/>
            </a:pPr>
            <a:r>
              <a:rPr kumimoji="1" lang="en-US" sz="2800" kern="0" dirty="0">
                <a:solidFill>
                  <a:schemeClr val="accent5">
                    <a:lumMod val="20000"/>
                    <a:lumOff val="80000"/>
                  </a:schemeClr>
                </a:solidFill>
                <a:latin typeface="+mn-lt"/>
                <a:ea typeface="+mn-ea"/>
                <a:cs typeface="+mn-cs"/>
              </a:rPr>
              <a:t>	</a:t>
            </a:r>
            <a:r>
              <a:rPr kumimoji="1" lang="en-US" sz="2800" i="1" kern="0" dirty="0">
                <a:solidFill>
                  <a:schemeClr val="accent3">
                    <a:lumMod val="40000"/>
                    <a:lumOff val="60000"/>
                  </a:schemeClr>
                </a:solidFill>
                <a:latin typeface="+mn-lt"/>
                <a:ea typeface="+mn-ea"/>
                <a:cs typeface="+mn-cs"/>
              </a:rPr>
              <a:t>You can make it competitive with teams.</a:t>
            </a:r>
          </a:p>
        </p:txBody>
      </p:sp>
    </p:spTree>
    <p:extLst>
      <p:ext uri="{BB962C8B-B14F-4D97-AF65-F5344CB8AC3E}">
        <p14:creationId xmlns:p14="http://schemas.microsoft.com/office/powerpoint/2010/main" val="8170135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8"/>
                                        </p:tgtEl>
                                        <p:attrNameLst>
                                          <p:attrName>style.color</p:attrName>
                                        </p:attrNameLst>
                                      </p:cBhvr>
                                      <p:to>
                                        <a:schemeClr val="accent2"/>
                                      </p:to>
                                    </p:animClr>
                                    <p:animClr clrSpc="rgb" dir="cw">
                                      <p:cBhvr>
                                        <p:cTn id="7" dur="1900" fill="hold">
                                          <p:stCondLst>
                                            <p:cond delay="100"/>
                                          </p:stCondLst>
                                        </p:cTn>
                                        <p:tgtEl>
                                          <p:spTgt spid="8"/>
                                        </p:tgtEl>
                                        <p:attrNameLst>
                                          <p:attrName>fillColor</p:attrName>
                                        </p:attrNameLst>
                                      </p:cBhvr>
                                      <p:to>
                                        <a:schemeClr val="accent2"/>
                                      </p:to>
                                    </p:animClr>
                                    <p:set>
                                      <p:cBhvr>
                                        <p:cTn id="8" dur="1900" fill="hold">
                                          <p:stCondLst>
                                            <p:cond delay="100"/>
                                          </p:stCondLst>
                                        </p:cTn>
                                        <p:tgtEl>
                                          <p:spTgt spid="8"/>
                                        </p:tgtEl>
                                        <p:attrNameLst>
                                          <p:attrName>fill.type</p:attrName>
                                        </p:attrNameLst>
                                      </p:cBhvr>
                                      <p:to>
                                        <p:strVal val="solid"/>
                                      </p:to>
                                    </p:set>
                                    <p:set>
                                      <p:cBhvr>
                                        <p:cTn id="9" dur="1900" fill="hold">
                                          <p:stCondLst>
                                            <p:cond delay="100"/>
                                          </p:stCondLst>
                                        </p:cTn>
                                        <p:tgtEl>
                                          <p:spTgt spid="8"/>
                                        </p:tgtEl>
                                        <p:attrNameLst>
                                          <p:attrName>fill.on</p:attrName>
                                        </p:attrNameLst>
                                      </p:cBhvr>
                                      <p:to>
                                        <p:strVal val="true"/>
                                      </p:to>
                                    </p:set>
                                    <p:animScale>
                                      <p:cBhvr>
                                        <p:cTn id="10" dur="200" fill="hold">
                                          <p:stCondLst>
                                            <p:cond delay="0"/>
                                          </p:stCondLst>
                                        </p:cTn>
                                        <p:tgtEl>
                                          <p:spTgt spid="8"/>
                                        </p:tgtEl>
                                      </p:cBhvr>
                                      <p:from x="100000" y="100000"/>
                                      <p:to x="100000" y="5000"/>
                                    </p:animScale>
                                    <p:animScale>
                                      <p:cBhvr>
                                        <p:cTn id="11" dur="200" fill="hold">
                                          <p:stCondLst>
                                            <p:cond delay="200"/>
                                          </p:stCondLst>
                                        </p:cTn>
                                        <p:tgtEl>
                                          <p:spTgt spid="8"/>
                                        </p:tgtEl>
                                      </p:cBhvr>
                                      <p:from x="100000" y="5000"/>
                                      <p:to x="120000" y="150000"/>
                                    </p:animScale>
                                    <p:animScale>
                                      <p:cBhvr>
                                        <p:cTn id="12" dur="600" fill="hold">
                                          <p:stCondLst>
                                            <p:cond delay="1400"/>
                                          </p:stCondLst>
                                        </p:cTn>
                                        <p:tgtEl>
                                          <p:spTgt spid="8"/>
                                        </p:tgtEl>
                                      </p:cBhvr>
                                      <p:to x="120000" y="150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812437" y="959099"/>
            <a:ext cx="7556500" cy="1065664"/>
          </a:xfrm>
        </p:spPr>
        <p:txBody>
          <a:bodyPr>
            <a:normAutofit fontScale="90000"/>
          </a:bodyPr>
          <a:lstStyle/>
          <a:p>
            <a:r>
              <a:rPr lang="en-US" b="1" dirty="0">
                <a:latin typeface="Arial" charset="0"/>
                <a:ea typeface="ＭＳ Ｐゴシック" charset="0"/>
                <a:cs typeface="ＭＳ Ｐゴシック" charset="0"/>
              </a:rPr>
              <a:t/>
            </a:r>
            <a:br>
              <a:rPr lang="en-US" b="1" dirty="0">
                <a:latin typeface="Arial" charset="0"/>
                <a:ea typeface="ＭＳ Ｐゴシック" charset="0"/>
                <a:cs typeface="ＭＳ Ｐゴシック" charset="0"/>
              </a:rPr>
            </a:br>
            <a:r>
              <a:rPr lang="en-US" b="1" dirty="0" smtClean="0">
                <a:latin typeface="Arial" charset="0"/>
                <a:ea typeface="ＭＳ Ｐゴシック" charset="0"/>
                <a:cs typeface="ＭＳ Ｐゴシック" charset="0"/>
              </a:rPr>
              <a:t/>
            </a:r>
            <a:br>
              <a:rPr lang="en-US" b="1" dirty="0" smtClean="0">
                <a:latin typeface="Arial" charset="0"/>
                <a:ea typeface="ＭＳ Ｐゴシック" charset="0"/>
                <a:cs typeface="ＭＳ Ｐゴシック" charset="0"/>
              </a:rPr>
            </a:br>
            <a:r>
              <a:rPr lang="en-US" b="1" dirty="0">
                <a:latin typeface="Arial" charset="0"/>
                <a:ea typeface="ＭＳ Ｐゴシック" charset="0"/>
                <a:cs typeface="ＭＳ Ｐゴシック" charset="0"/>
              </a:rPr>
              <a:t/>
            </a:r>
            <a:br>
              <a:rPr lang="en-US" b="1" dirty="0">
                <a:latin typeface="Arial" charset="0"/>
                <a:ea typeface="ＭＳ Ｐゴシック" charset="0"/>
                <a:cs typeface="ＭＳ Ｐゴシック" charset="0"/>
              </a:rPr>
            </a:br>
            <a:r>
              <a:rPr lang="en-US" b="1" dirty="0" smtClean="0">
                <a:latin typeface="Arial" charset="0"/>
                <a:ea typeface="ＭＳ Ｐゴシック" charset="0"/>
                <a:cs typeface="ＭＳ Ｐゴシック" charset="0"/>
              </a:rPr>
              <a:t/>
            </a:r>
            <a:br>
              <a:rPr lang="en-US" b="1" dirty="0" smtClean="0">
                <a:latin typeface="Arial" charset="0"/>
                <a:ea typeface="ＭＳ Ｐゴシック" charset="0"/>
                <a:cs typeface="ＭＳ Ｐゴシック" charset="0"/>
              </a:rPr>
            </a:br>
            <a:r>
              <a:rPr lang="en-US" b="1" dirty="0" smtClean="0">
                <a:solidFill>
                  <a:srgbClr val="800000"/>
                </a:solidFill>
                <a:latin typeface="Arial" charset="0"/>
                <a:ea typeface="ＭＳ Ｐゴシック" charset="0"/>
                <a:cs typeface="ＭＳ Ｐゴシック" charset="0"/>
              </a:rPr>
              <a:t>Situation </a:t>
            </a:r>
            <a:r>
              <a:rPr lang="en-US" b="1" dirty="0">
                <a:solidFill>
                  <a:srgbClr val="800000"/>
                </a:solidFill>
                <a:latin typeface="Arial" charset="0"/>
                <a:ea typeface="ＭＳ Ｐゴシック" charset="0"/>
                <a:cs typeface="ＭＳ Ｐゴシック" charset="0"/>
              </a:rPr>
              <a:t>Generation</a:t>
            </a:r>
            <a:br>
              <a:rPr lang="en-US" b="1" dirty="0">
                <a:solidFill>
                  <a:srgbClr val="800000"/>
                </a:solidFill>
                <a:latin typeface="Arial" charset="0"/>
                <a:ea typeface="ＭＳ Ｐゴシック" charset="0"/>
                <a:cs typeface="ＭＳ Ｐゴシック" charset="0"/>
              </a:rPr>
            </a:br>
            <a:r>
              <a:rPr lang="en-US" b="1" dirty="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
        <p:nvSpPr>
          <p:cNvPr id="114691" name="Content Placeholder 3"/>
          <p:cNvSpPr>
            <a:spLocks noGrp="1"/>
          </p:cNvSpPr>
          <p:nvPr>
            <p:ph idx="1"/>
          </p:nvPr>
        </p:nvSpPr>
        <p:spPr>
          <a:xfrm>
            <a:off x="457200" y="1491931"/>
            <a:ext cx="8348928" cy="4671166"/>
          </a:xfrm>
          <a:solidFill>
            <a:schemeClr val="accent6">
              <a:lumMod val="50000"/>
            </a:schemeClr>
          </a:solidFill>
        </p:spPr>
        <p:txBody>
          <a:bodyPr>
            <a:normAutofit/>
          </a:bodyPr>
          <a:lstStyle/>
          <a:p>
            <a:r>
              <a:rPr lang="en-US" sz="2800" dirty="0">
                <a:solidFill>
                  <a:srgbClr val="CCFFCC"/>
                </a:solidFill>
                <a:latin typeface="Arial" charset="0"/>
                <a:ea typeface="ＭＳ Ｐゴシック" charset="0"/>
                <a:cs typeface="ＭＳ Ｐゴシック" charset="0"/>
              </a:rPr>
              <a:t>Pose a question using the target vocabulary and have students create a situation that applies.  </a:t>
            </a:r>
          </a:p>
          <a:p>
            <a:pPr>
              <a:buFont typeface="Wingdings" charset="0"/>
              <a:buNone/>
            </a:pPr>
            <a:r>
              <a:rPr lang="en-US" sz="2400" i="1" dirty="0">
                <a:latin typeface="Arial" charset="0"/>
                <a:ea typeface="ＭＳ Ｐゴシック" charset="0"/>
                <a:cs typeface="ＭＳ Ｐゴシック" charset="0"/>
              </a:rPr>
              <a:t>	</a:t>
            </a:r>
            <a:r>
              <a:rPr lang="en-US" sz="2400" i="1" dirty="0">
                <a:solidFill>
                  <a:srgbClr val="FFFF00"/>
                </a:solidFill>
                <a:latin typeface="Arial" charset="0"/>
                <a:ea typeface="ＭＳ Ｐゴシック" charset="0"/>
                <a:cs typeface="ＭＳ Ｐゴシック" charset="0"/>
              </a:rPr>
              <a:t>For example: </a:t>
            </a:r>
            <a:r>
              <a:rPr lang="en-US" sz="2400" i="1" dirty="0">
                <a:latin typeface="Arial" charset="0"/>
                <a:ea typeface="ＭＳ Ｐゴシック" charset="0"/>
                <a:cs typeface="ＭＳ Ｐゴシック" charset="0"/>
              </a:rPr>
              <a:t> </a:t>
            </a:r>
          </a:p>
          <a:p>
            <a:pPr>
              <a:buFont typeface="Wingdings" charset="0"/>
              <a:buNone/>
            </a:pPr>
            <a:r>
              <a:rPr lang="en-US" sz="2400" dirty="0">
                <a:latin typeface="Arial" charset="0"/>
                <a:ea typeface="ＭＳ Ｐゴシック" charset="0"/>
                <a:cs typeface="ＭＳ Ｐゴシック" charset="0"/>
              </a:rPr>
              <a:t>		</a:t>
            </a:r>
            <a:r>
              <a:rPr lang="en-US" sz="2400" dirty="0" smtClean="0">
                <a:solidFill>
                  <a:srgbClr val="FF0000"/>
                </a:solidFill>
                <a:latin typeface="Arial" charset="0"/>
                <a:ea typeface="ＭＳ Ｐゴシック" charset="0"/>
                <a:cs typeface="ＭＳ Ｐゴシック" charset="0"/>
              </a:rPr>
              <a:t>*</a:t>
            </a:r>
            <a:r>
              <a:rPr lang="en-US" sz="2400" dirty="0" smtClean="0">
                <a:solidFill>
                  <a:schemeClr val="bg1">
                    <a:lumMod val="95000"/>
                  </a:schemeClr>
                </a:solidFill>
                <a:latin typeface="Arial" charset="0"/>
                <a:ea typeface="ＭＳ Ｐゴシック" charset="0"/>
                <a:cs typeface="ＭＳ Ｐゴシック" charset="0"/>
              </a:rPr>
              <a:t>Describe </a:t>
            </a:r>
            <a:r>
              <a:rPr lang="en-US" sz="2400" dirty="0">
                <a:solidFill>
                  <a:schemeClr val="bg1">
                    <a:lumMod val="95000"/>
                  </a:schemeClr>
                </a:solidFill>
                <a:latin typeface="Arial" charset="0"/>
                <a:ea typeface="ＭＳ Ｐゴシック" charset="0"/>
                <a:cs typeface="ＭＳ Ｐゴシック" charset="0"/>
              </a:rPr>
              <a:t>the </a:t>
            </a:r>
            <a:r>
              <a:rPr lang="en-US" sz="2400" b="1" i="1" dirty="0">
                <a:solidFill>
                  <a:schemeClr val="bg1">
                    <a:lumMod val="95000"/>
                  </a:schemeClr>
                </a:solidFill>
                <a:latin typeface="Arial" charset="0"/>
                <a:ea typeface="ＭＳ Ｐゴシック" charset="0"/>
                <a:cs typeface="ＭＳ Ｐゴシック" charset="0"/>
              </a:rPr>
              <a:t>setting</a:t>
            </a:r>
            <a:r>
              <a:rPr lang="en-US" sz="2400" i="1" dirty="0">
                <a:solidFill>
                  <a:schemeClr val="bg1">
                    <a:lumMod val="95000"/>
                  </a:schemeClr>
                </a:solidFill>
                <a:latin typeface="Arial" charset="0"/>
                <a:ea typeface="ＭＳ Ｐゴシック" charset="0"/>
                <a:cs typeface="ＭＳ Ｐゴシック" charset="0"/>
              </a:rPr>
              <a:t> </a:t>
            </a:r>
            <a:r>
              <a:rPr lang="en-US" sz="2400" dirty="0">
                <a:solidFill>
                  <a:schemeClr val="bg1">
                    <a:lumMod val="95000"/>
                  </a:schemeClr>
                </a:solidFill>
                <a:latin typeface="Arial" charset="0"/>
                <a:ea typeface="ＭＳ Ｐゴシック" charset="0"/>
                <a:cs typeface="ＭＳ Ｐゴシック" charset="0"/>
              </a:rPr>
              <a:t>of a story you recently read.  </a:t>
            </a:r>
          </a:p>
          <a:p>
            <a:pPr>
              <a:buFont typeface="Wingdings" charset="0"/>
              <a:buNone/>
            </a:pPr>
            <a:r>
              <a:rPr lang="en-US" sz="2400" dirty="0">
                <a:solidFill>
                  <a:schemeClr val="bg1">
                    <a:lumMod val="95000"/>
                  </a:schemeClr>
                </a:solidFill>
                <a:latin typeface="Arial" charset="0"/>
                <a:ea typeface="ＭＳ Ｐゴシック" charset="0"/>
                <a:cs typeface="ＭＳ Ｐゴシック" charset="0"/>
              </a:rPr>
              <a:t>		</a:t>
            </a:r>
            <a:r>
              <a:rPr lang="en-US" sz="2400" dirty="0" smtClean="0">
                <a:solidFill>
                  <a:srgbClr val="FF0000"/>
                </a:solidFill>
                <a:latin typeface="Arial" charset="0"/>
                <a:ea typeface="ＭＳ Ｐゴシック" charset="0"/>
                <a:cs typeface="ＭＳ Ｐゴシック" charset="0"/>
              </a:rPr>
              <a:t>*</a:t>
            </a:r>
            <a:r>
              <a:rPr lang="en-US" sz="2400" dirty="0" smtClean="0">
                <a:solidFill>
                  <a:schemeClr val="bg1">
                    <a:lumMod val="95000"/>
                  </a:schemeClr>
                </a:solidFill>
                <a:latin typeface="Arial" charset="0"/>
                <a:ea typeface="ＭＳ Ｐゴシック" charset="0"/>
                <a:cs typeface="ＭＳ Ｐゴシック" charset="0"/>
              </a:rPr>
              <a:t>What </a:t>
            </a:r>
            <a:r>
              <a:rPr lang="en-US" sz="2400" dirty="0">
                <a:solidFill>
                  <a:schemeClr val="bg1">
                    <a:lumMod val="95000"/>
                  </a:schemeClr>
                </a:solidFill>
                <a:latin typeface="Arial" charset="0"/>
                <a:ea typeface="ＭＳ Ｐゴシック" charset="0"/>
                <a:cs typeface="ＭＳ Ｐゴシック" charset="0"/>
              </a:rPr>
              <a:t>would be an example of a </a:t>
            </a:r>
            <a:r>
              <a:rPr lang="en-US" sz="2400" b="1" i="1" dirty="0">
                <a:solidFill>
                  <a:schemeClr val="bg1">
                    <a:lumMod val="95000"/>
                  </a:schemeClr>
                </a:solidFill>
                <a:latin typeface="Arial" charset="0"/>
                <a:ea typeface="ＭＳ Ｐゴシック" charset="0"/>
                <a:cs typeface="ＭＳ Ｐゴシック" charset="0"/>
              </a:rPr>
              <a:t>proper noun</a:t>
            </a:r>
            <a:r>
              <a:rPr lang="en-US" sz="2400" dirty="0">
                <a:solidFill>
                  <a:schemeClr val="bg1">
                    <a:lumMod val="95000"/>
                  </a:schemeClr>
                </a:solidFill>
                <a:latin typeface="Arial" charset="0"/>
                <a:ea typeface="ＭＳ Ｐゴシック" charset="0"/>
                <a:cs typeface="ＭＳ Ｐゴシック" charset="0"/>
              </a:rPr>
              <a:t>?  </a:t>
            </a:r>
          </a:p>
          <a:p>
            <a:pPr>
              <a:buFont typeface="Wingdings" charset="0"/>
              <a:buNone/>
            </a:pPr>
            <a:r>
              <a:rPr lang="en-US" sz="2400" dirty="0">
                <a:solidFill>
                  <a:schemeClr val="bg1">
                    <a:lumMod val="95000"/>
                  </a:schemeClr>
                </a:solidFill>
                <a:latin typeface="Arial" charset="0"/>
                <a:ea typeface="ＭＳ Ｐゴシック" charset="0"/>
                <a:cs typeface="ＭＳ Ｐゴシック" charset="0"/>
              </a:rPr>
              <a:t>		</a:t>
            </a:r>
            <a:r>
              <a:rPr lang="en-US" sz="2400" dirty="0" smtClean="0">
                <a:solidFill>
                  <a:srgbClr val="FF0000"/>
                </a:solidFill>
                <a:latin typeface="Arial" charset="0"/>
                <a:ea typeface="ＭＳ Ｐゴシック" charset="0"/>
                <a:cs typeface="ＭＳ Ｐゴシック" charset="0"/>
              </a:rPr>
              <a:t>*</a:t>
            </a:r>
            <a:r>
              <a:rPr lang="en-US" sz="2400" dirty="0" smtClean="0">
                <a:solidFill>
                  <a:schemeClr val="bg1">
                    <a:lumMod val="95000"/>
                  </a:schemeClr>
                </a:solidFill>
                <a:latin typeface="Arial" charset="0"/>
                <a:ea typeface="ＭＳ Ｐゴシック" charset="0"/>
                <a:cs typeface="ＭＳ Ｐゴシック" charset="0"/>
              </a:rPr>
              <a:t>Give </a:t>
            </a:r>
            <a:r>
              <a:rPr lang="en-US" sz="2400" dirty="0">
                <a:solidFill>
                  <a:schemeClr val="bg1">
                    <a:lumMod val="95000"/>
                  </a:schemeClr>
                </a:solidFill>
                <a:latin typeface="Arial" charset="0"/>
                <a:ea typeface="ＭＳ Ｐゴシック" charset="0"/>
                <a:cs typeface="ＭＳ Ｐゴシック" charset="0"/>
              </a:rPr>
              <a:t>me an example of when you would want to 	 </a:t>
            </a:r>
            <a:r>
              <a:rPr lang="en-US" sz="2400" b="1" i="1" dirty="0" smtClean="0">
                <a:solidFill>
                  <a:schemeClr val="bg1">
                    <a:lumMod val="95000"/>
                  </a:schemeClr>
                </a:solidFill>
                <a:latin typeface="Arial" charset="0"/>
                <a:ea typeface="ＭＳ Ｐゴシック" charset="0"/>
                <a:cs typeface="ＭＳ Ｐゴシック" charset="0"/>
              </a:rPr>
              <a:t>estimate</a:t>
            </a:r>
            <a:r>
              <a:rPr lang="en-US" sz="2400" i="1" dirty="0" smtClean="0">
                <a:solidFill>
                  <a:schemeClr val="bg1">
                    <a:lumMod val="95000"/>
                  </a:schemeClr>
                </a:solidFill>
                <a:latin typeface="Arial" charset="0"/>
                <a:ea typeface="ＭＳ Ｐゴシック" charset="0"/>
                <a:cs typeface="ＭＳ Ｐゴシック" charset="0"/>
              </a:rPr>
              <a:t> </a:t>
            </a:r>
            <a:r>
              <a:rPr lang="en-US" sz="2400" dirty="0">
                <a:solidFill>
                  <a:schemeClr val="bg1">
                    <a:lumMod val="95000"/>
                  </a:schemeClr>
                </a:solidFill>
                <a:latin typeface="Arial" charset="0"/>
                <a:ea typeface="ＭＳ Ｐゴシック" charset="0"/>
                <a:cs typeface="ＭＳ Ｐゴシック" charset="0"/>
              </a:rPr>
              <a:t>an amount instead of finding the </a:t>
            </a:r>
            <a:r>
              <a:rPr lang="en-US" sz="2400" dirty="0" smtClean="0">
                <a:solidFill>
                  <a:schemeClr val="bg1">
                    <a:lumMod val="95000"/>
                  </a:schemeClr>
                </a:solidFill>
                <a:latin typeface="Arial" charset="0"/>
                <a:ea typeface="ＭＳ Ｐゴシック" charset="0"/>
                <a:cs typeface="ＭＳ Ｐゴシック" charset="0"/>
              </a:rPr>
              <a:t>exact       	 amount</a:t>
            </a:r>
            <a:r>
              <a:rPr lang="en-US" sz="2400" i="1" dirty="0" smtClean="0">
                <a:solidFill>
                  <a:schemeClr val="bg1">
                    <a:lumMod val="95000"/>
                  </a:schemeClr>
                </a:solidFill>
                <a:latin typeface="Arial" charset="0"/>
                <a:ea typeface="ＭＳ Ｐゴシック" charset="0"/>
                <a:cs typeface="ＭＳ Ｐゴシック" charset="0"/>
              </a:rPr>
              <a:t>.</a:t>
            </a:r>
            <a:endParaRPr lang="en-US" sz="2400" i="1" dirty="0">
              <a:solidFill>
                <a:schemeClr val="bg1">
                  <a:lumMod val="95000"/>
                </a:schemeClr>
              </a:solidFill>
              <a:latin typeface="Arial" charset="0"/>
              <a:ea typeface="ＭＳ Ｐゴシック" charset="0"/>
              <a:cs typeface="ＭＳ Ｐゴシック" charset="0"/>
            </a:endParaRPr>
          </a:p>
          <a:p>
            <a:pPr>
              <a:buFont typeface="Wingdings" charset="0"/>
              <a:buNone/>
            </a:pPr>
            <a:r>
              <a:rPr lang="en-US" sz="2400" dirty="0">
                <a:solidFill>
                  <a:schemeClr val="bg1">
                    <a:lumMod val="95000"/>
                  </a:schemeClr>
                </a:solidFill>
                <a:latin typeface="Arial" charset="0"/>
                <a:ea typeface="ＭＳ Ｐゴシック" charset="0"/>
                <a:cs typeface="ＭＳ Ｐゴシック" charset="0"/>
              </a:rPr>
              <a:t> </a:t>
            </a:r>
            <a:endParaRPr lang="en-US" dirty="0">
              <a:solidFill>
                <a:schemeClr val="bg1">
                  <a:lumMod val="95000"/>
                </a:schemeClr>
              </a:solidFill>
              <a:latin typeface="Arial" charset="0"/>
              <a:ea typeface="ＭＳ Ｐゴシック" charset="0"/>
              <a:cs typeface="ＭＳ Ｐゴシック" charset="0"/>
            </a:endParaRPr>
          </a:p>
          <a:p>
            <a:pPr algn="ctr">
              <a:buFont typeface="Wingdings" charset="0"/>
              <a:buNone/>
            </a:pPr>
            <a:r>
              <a:rPr lang="en-US" sz="1800" b="1" dirty="0" smtClean="0">
                <a:solidFill>
                  <a:schemeClr val="tx2">
                    <a:lumMod val="60000"/>
                    <a:lumOff val="40000"/>
                  </a:schemeClr>
                </a:solidFill>
                <a:latin typeface="Arial" charset="0"/>
                <a:ea typeface="ＭＳ Ｐゴシック" charset="0"/>
                <a:cs typeface="ＭＳ Ｐゴシック" charset="0"/>
              </a:rPr>
              <a:t>This </a:t>
            </a:r>
            <a:r>
              <a:rPr lang="en-US" sz="1800" b="1" dirty="0">
                <a:solidFill>
                  <a:schemeClr val="tx2">
                    <a:lumMod val="60000"/>
                    <a:lumOff val="40000"/>
                  </a:schemeClr>
                </a:solidFill>
                <a:latin typeface="Arial" charset="0"/>
                <a:ea typeface="ＭＳ Ｐゴシック" charset="0"/>
                <a:cs typeface="ＭＳ Ｐゴシック" charset="0"/>
              </a:rPr>
              <a:t>is a good 5 min filler or a morning gathering sharing activity!</a:t>
            </a:r>
          </a:p>
        </p:txBody>
      </p:sp>
    </p:spTree>
    <p:extLst>
      <p:ext uri="{BB962C8B-B14F-4D97-AF65-F5344CB8AC3E}">
        <p14:creationId xmlns:p14="http://schemas.microsoft.com/office/powerpoint/2010/main" val="23711398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4691">
                                            <p:bg/>
                                          </p:spTgt>
                                        </p:tgtEl>
                                        <p:attrNameLst>
                                          <p:attrName>style.visibility</p:attrName>
                                        </p:attrNameLst>
                                      </p:cBhvr>
                                      <p:to>
                                        <p:strVal val="visible"/>
                                      </p:to>
                                    </p:set>
                                    <p:animEffect transition="in" filter="fade">
                                      <p:cBhvr>
                                        <p:cTn id="7" dur="1000"/>
                                        <p:tgtEl>
                                          <p:spTgt spid="114691">
                                            <p:bg/>
                                          </p:spTgt>
                                        </p:tgtEl>
                                      </p:cBhvr>
                                    </p:animEffect>
                                    <p:anim calcmode="lin" valueType="num">
                                      <p:cBhvr>
                                        <p:cTn id="8" dur="1000" fill="hold"/>
                                        <p:tgtEl>
                                          <p:spTgt spid="114691">
                                            <p:bg/>
                                          </p:spTgt>
                                        </p:tgtEl>
                                        <p:attrNameLst>
                                          <p:attrName>ppt_x</p:attrName>
                                        </p:attrNameLst>
                                      </p:cBhvr>
                                      <p:tavLst>
                                        <p:tav tm="0">
                                          <p:val>
                                            <p:strVal val="#ppt_x"/>
                                          </p:val>
                                        </p:tav>
                                        <p:tav tm="100000">
                                          <p:val>
                                            <p:strVal val="#ppt_x"/>
                                          </p:val>
                                        </p:tav>
                                      </p:tavLst>
                                    </p:anim>
                                    <p:anim calcmode="lin" valueType="num">
                                      <p:cBhvr>
                                        <p:cTn id="9" dur="900" decel="100000" fill="hold"/>
                                        <p:tgtEl>
                                          <p:spTgt spid="114691">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691">
                                            <p:bg/>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4691">
                                            <p:txEl>
                                              <p:pRg st="0" end="0"/>
                                            </p:txEl>
                                          </p:spTgt>
                                        </p:tgtEl>
                                        <p:attrNameLst>
                                          <p:attrName>style.visibility</p:attrName>
                                        </p:attrNameLst>
                                      </p:cBhvr>
                                      <p:to>
                                        <p:strVal val="visible"/>
                                      </p:to>
                                    </p:set>
                                    <p:animEffect transition="in" filter="fade">
                                      <p:cBhvr>
                                        <p:cTn id="15" dur="1000"/>
                                        <p:tgtEl>
                                          <p:spTgt spid="114691">
                                            <p:txEl>
                                              <p:pRg st="0" end="0"/>
                                            </p:txEl>
                                          </p:spTgt>
                                        </p:tgtEl>
                                      </p:cBhvr>
                                    </p:animEffect>
                                    <p:anim calcmode="lin" valueType="num">
                                      <p:cBhvr>
                                        <p:cTn id="16" dur="10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469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46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4691">
                                            <p:txEl>
                                              <p:pRg st="1" end="1"/>
                                            </p:txEl>
                                          </p:spTgt>
                                        </p:tgtEl>
                                        <p:attrNameLst>
                                          <p:attrName>style.visibility</p:attrName>
                                        </p:attrNameLst>
                                      </p:cBhvr>
                                      <p:to>
                                        <p:strVal val="visible"/>
                                      </p:to>
                                    </p:set>
                                    <p:animEffect transition="in" filter="fade">
                                      <p:cBhvr>
                                        <p:cTn id="23" dur="1000"/>
                                        <p:tgtEl>
                                          <p:spTgt spid="114691">
                                            <p:txEl>
                                              <p:pRg st="1" end="1"/>
                                            </p:txEl>
                                          </p:spTgt>
                                        </p:tgtEl>
                                      </p:cBhvr>
                                    </p:animEffect>
                                    <p:anim calcmode="lin" valueType="num">
                                      <p:cBhvr>
                                        <p:cTn id="24" dur="10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469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469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4691">
                                            <p:txEl>
                                              <p:pRg st="2" end="2"/>
                                            </p:txEl>
                                          </p:spTgt>
                                        </p:tgtEl>
                                        <p:attrNameLst>
                                          <p:attrName>style.visibility</p:attrName>
                                        </p:attrNameLst>
                                      </p:cBhvr>
                                      <p:to>
                                        <p:strVal val="visible"/>
                                      </p:to>
                                    </p:set>
                                    <p:animEffect transition="in" filter="fade">
                                      <p:cBhvr>
                                        <p:cTn id="31" dur="1000"/>
                                        <p:tgtEl>
                                          <p:spTgt spid="114691">
                                            <p:txEl>
                                              <p:pRg st="2" end="2"/>
                                            </p:txEl>
                                          </p:spTgt>
                                        </p:tgtEl>
                                      </p:cBhvr>
                                    </p:animEffect>
                                    <p:anim calcmode="lin" valueType="num">
                                      <p:cBhvr>
                                        <p:cTn id="32" dur="10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469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469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14691">
                                            <p:txEl>
                                              <p:pRg st="3" end="3"/>
                                            </p:txEl>
                                          </p:spTgt>
                                        </p:tgtEl>
                                        <p:attrNameLst>
                                          <p:attrName>style.visibility</p:attrName>
                                        </p:attrNameLst>
                                      </p:cBhvr>
                                      <p:to>
                                        <p:strVal val="visible"/>
                                      </p:to>
                                    </p:set>
                                    <p:animEffect transition="in" filter="fade">
                                      <p:cBhvr>
                                        <p:cTn id="39" dur="1000"/>
                                        <p:tgtEl>
                                          <p:spTgt spid="114691">
                                            <p:txEl>
                                              <p:pRg st="3" end="3"/>
                                            </p:txEl>
                                          </p:spTgt>
                                        </p:tgtEl>
                                      </p:cBhvr>
                                    </p:animEffect>
                                    <p:anim calcmode="lin" valueType="num">
                                      <p:cBhvr>
                                        <p:cTn id="40" dur="1000" fill="hold"/>
                                        <p:tgtEl>
                                          <p:spTgt spid="114691">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14691">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469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14691">
                                            <p:txEl>
                                              <p:pRg st="4" end="4"/>
                                            </p:txEl>
                                          </p:spTgt>
                                        </p:tgtEl>
                                        <p:attrNameLst>
                                          <p:attrName>style.visibility</p:attrName>
                                        </p:attrNameLst>
                                      </p:cBhvr>
                                      <p:to>
                                        <p:strVal val="visible"/>
                                      </p:to>
                                    </p:set>
                                    <p:animEffect transition="in" filter="fade">
                                      <p:cBhvr>
                                        <p:cTn id="47" dur="1000"/>
                                        <p:tgtEl>
                                          <p:spTgt spid="114691">
                                            <p:txEl>
                                              <p:pRg st="4" end="4"/>
                                            </p:txEl>
                                          </p:spTgt>
                                        </p:tgtEl>
                                      </p:cBhvr>
                                    </p:animEffect>
                                    <p:anim calcmode="lin" valueType="num">
                                      <p:cBhvr>
                                        <p:cTn id="48" dur="1000" fill="hold"/>
                                        <p:tgtEl>
                                          <p:spTgt spid="114691">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14691">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1469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14691">
                                            <p:txEl>
                                              <p:pRg st="5" end="5"/>
                                            </p:txEl>
                                          </p:spTgt>
                                        </p:tgtEl>
                                        <p:attrNameLst>
                                          <p:attrName>style.visibility</p:attrName>
                                        </p:attrNameLst>
                                      </p:cBhvr>
                                      <p:to>
                                        <p:strVal val="visible"/>
                                      </p:to>
                                    </p:set>
                                    <p:animEffect transition="in" filter="fade">
                                      <p:cBhvr>
                                        <p:cTn id="55" dur="1000"/>
                                        <p:tgtEl>
                                          <p:spTgt spid="114691">
                                            <p:txEl>
                                              <p:pRg st="5" end="5"/>
                                            </p:txEl>
                                          </p:spTgt>
                                        </p:tgtEl>
                                      </p:cBhvr>
                                    </p:animEffect>
                                    <p:anim calcmode="lin" valueType="num">
                                      <p:cBhvr>
                                        <p:cTn id="56" dur="1000" fill="hold"/>
                                        <p:tgtEl>
                                          <p:spTgt spid="114691">
                                            <p:txEl>
                                              <p:pRg st="5" end="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14691">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469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4691">
                                            <p:txEl>
                                              <p:pRg st="6" end="6"/>
                                            </p:txEl>
                                          </p:spTgt>
                                        </p:tgtEl>
                                        <p:attrNameLst>
                                          <p:attrName>style.visibility</p:attrName>
                                        </p:attrNameLst>
                                      </p:cBhvr>
                                      <p:to>
                                        <p:strVal val="visible"/>
                                      </p:to>
                                    </p:set>
                                    <p:animEffect transition="in" filter="fade">
                                      <p:cBhvr>
                                        <p:cTn id="63" dur="1000"/>
                                        <p:tgtEl>
                                          <p:spTgt spid="114691">
                                            <p:txEl>
                                              <p:pRg st="6" end="6"/>
                                            </p:txEl>
                                          </p:spTgt>
                                        </p:tgtEl>
                                      </p:cBhvr>
                                    </p:animEffect>
                                    <p:anim calcmode="lin" valueType="num">
                                      <p:cBhvr>
                                        <p:cTn id="64" dur="1000" fill="hold"/>
                                        <p:tgtEl>
                                          <p:spTgt spid="114691">
                                            <p:txEl>
                                              <p:pRg st="6" end="6"/>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114691">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4691">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527453"/>
            <a:ext cx="6027173" cy="3397127"/>
          </a:xfrm>
          <a:solidFill>
            <a:schemeClr val="bg2"/>
          </a:solidFill>
          <a:ln>
            <a:solidFill>
              <a:srgbClr val="234271"/>
            </a:solidFill>
          </a:ln>
        </p:spPr>
        <p:txBody>
          <a:bodyPr/>
          <a:lstStyle/>
          <a:p>
            <a:r>
              <a:rPr lang="en-US" sz="4400" dirty="0" smtClean="0"/>
              <a:t>All external factors should be explored before a “within-in” child condition is considered.</a:t>
            </a:r>
            <a:endParaRPr lang="en-US" sz="4400" dirty="0"/>
          </a:p>
        </p:txBody>
      </p:sp>
      <p:sp>
        <p:nvSpPr>
          <p:cNvPr id="3" name="Rectangle 2"/>
          <p:cNvSpPr/>
          <p:nvPr/>
        </p:nvSpPr>
        <p:spPr>
          <a:xfrm>
            <a:off x="3147348" y="5251337"/>
            <a:ext cx="2991399" cy="369332"/>
          </a:xfrm>
          <a:prstGeom prst="rect">
            <a:avLst/>
          </a:prstGeom>
        </p:spPr>
        <p:txBody>
          <a:bodyPr wrap="none">
            <a:spAutoFit/>
          </a:bodyPr>
          <a:lstStyle/>
          <a:p>
            <a:pPr algn="r"/>
            <a:r>
              <a:rPr lang="en-US" dirty="0">
                <a:solidFill>
                  <a:schemeClr val="tx1">
                    <a:lumMod val="50000"/>
                    <a:lumOff val="50000"/>
                  </a:schemeClr>
                </a:solidFill>
              </a:rPr>
              <a:t>(</a:t>
            </a:r>
            <a:r>
              <a:rPr lang="en-US" dirty="0" err="1">
                <a:solidFill>
                  <a:schemeClr val="tx1">
                    <a:lumMod val="50000"/>
                    <a:lumOff val="50000"/>
                  </a:schemeClr>
                </a:solidFill>
              </a:rPr>
              <a:t>Klingner</a:t>
            </a:r>
            <a:r>
              <a:rPr lang="en-US" dirty="0">
                <a:solidFill>
                  <a:schemeClr val="tx1">
                    <a:lumMod val="50000"/>
                    <a:lumOff val="50000"/>
                  </a:schemeClr>
                </a:solidFill>
              </a:rPr>
              <a:t> &amp; </a:t>
            </a:r>
            <a:r>
              <a:rPr lang="en-US" dirty="0" err="1">
                <a:solidFill>
                  <a:schemeClr val="tx1">
                    <a:lumMod val="50000"/>
                    <a:lumOff val="50000"/>
                  </a:schemeClr>
                </a:solidFill>
              </a:rPr>
              <a:t>Eppolito</a:t>
            </a:r>
            <a:r>
              <a:rPr lang="en-US" dirty="0">
                <a:solidFill>
                  <a:schemeClr val="tx1">
                    <a:lumMod val="50000"/>
                    <a:lumOff val="50000"/>
                  </a:schemeClr>
                </a:solidFill>
              </a:rPr>
              <a:t>, 2014)</a:t>
            </a:r>
          </a:p>
        </p:txBody>
      </p:sp>
    </p:spTree>
    <p:extLst>
      <p:ext uri="{BB962C8B-B14F-4D97-AF65-F5344CB8AC3E}">
        <p14:creationId xmlns:p14="http://schemas.microsoft.com/office/powerpoint/2010/main" val="789189364"/>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685800" y="1600200"/>
            <a:ext cx="7772400" cy="1524000"/>
          </a:xfrm>
        </p:spPr>
        <p:txBody>
          <a:bodyPr>
            <a:normAutofit/>
          </a:bodyPr>
          <a:lstStyle/>
          <a:p>
            <a:pPr eaLnBrk="1" hangingPunct="1">
              <a:defRPr/>
            </a:pPr>
            <a:r>
              <a:rPr lang="en-US" sz="4400" b="1" dirty="0" smtClean="0">
                <a:solidFill>
                  <a:srgbClr val="FF6600"/>
                </a:solidFill>
                <a:cs typeface="+mj-cs"/>
              </a:rPr>
              <a:t>SIOP Component 3:</a:t>
            </a:r>
            <a:br>
              <a:rPr lang="en-US" sz="4400" b="1" dirty="0" smtClean="0">
                <a:solidFill>
                  <a:srgbClr val="FF6600"/>
                </a:solidFill>
                <a:cs typeface="+mj-cs"/>
              </a:rPr>
            </a:br>
            <a:r>
              <a:rPr lang="en-US" sz="4400" dirty="0" smtClean="0">
                <a:solidFill>
                  <a:srgbClr val="000090"/>
                </a:solidFill>
                <a:cs typeface="+mj-cs"/>
              </a:rPr>
              <a:t>Comprehensible Input</a:t>
            </a:r>
          </a:p>
        </p:txBody>
      </p:sp>
      <p:sp>
        <p:nvSpPr>
          <p:cNvPr id="294915" name="Rectangle 3"/>
          <p:cNvSpPr>
            <a:spLocks noGrp="1" noChangeArrowheads="1"/>
          </p:cNvSpPr>
          <p:nvPr>
            <p:ph type="subTitle" idx="1"/>
          </p:nvPr>
        </p:nvSpPr>
        <p:spPr>
          <a:xfrm>
            <a:off x="1371600" y="3429000"/>
            <a:ext cx="6400800" cy="1524000"/>
          </a:xfrm>
        </p:spPr>
        <p:txBody>
          <a:bodyPr/>
          <a:lstStyle/>
          <a:p>
            <a:pPr eaLnBrk="1" hangingPunct="1">
              <a:defRPr/>
            </a:pPr>
            <a:r>
              <a:rPr lang="en-US" dirty="0" smtClean="0">
                <a:solidFill>
                  <a:srgbClr val="008000"/>
                </a:solidFill>
                <a:cs typeface="+mn-cs"/>
              </a:rPr>
              <a:t>Increasing accessibility</a:t>
            </a:r>
          </a:p>
        </p:txBody>
      </p:sp>
      <p:pic>
        <p:nvPicPr>
          <p:cNvPr id="36867" name="Picture 4" descr="j029070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1148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642587"/>
      </p:ext>
    </p:extLst>
  </p:cSld>
  <p:clrMapOvr>
    <a:masterClrMapping/>
  </p:clrMapOvr>
  <p:transition>
    <p:blinds/>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71044"/>
            <a:ext cx="7691719" cy="1395879"/>
          </a:xfrm>
          <a:solidFill>
            <a:schemeClr val="bg1">
              <a:lumMod val="85000"/>
            </a:schemeClr>
          </a:solidFill>
        </p:spPr>
        <p:txBody>
          <a:bodyPr/>
          <a:lstStyle/>
          <a:p>
            <a:r>
              <a:rPr lang="en-US" sz="4400" b="1" dirty="0">
                <a:solidFill>
                  <a:schemeClr val="accent1">
                    <a:lumMod val="50000"/>
                  </a:schemeClr>
                </a:solidFill>
              </a:rPr>
              <a:t>Making Input Comprehensible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9419609"/>
              </p:ext>
            </p:extLst>
          </p:nvPr>
        </p:nvGraphicFramePr>
        <p:xfrm>
          <a:off x="484904" y="1721081"/>
          <a:ext cx="6602058"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6721887"/>
      </p:ext>
    </p:extLst>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90818" y="4379218"/>
            <a:ext cx="6063289" cy="1110764"/>
          </a:xfrm>
          <a:solidFill>
            <a:srgbClr val="D9D9D9"/>
          </a:solidFill>
        </p:spPr>
        <p:txBody>
          <a:bodyPr>
            <a:normAutofit/>
          </a:bodyPr>
          <a:lstStyle/>
          <a:p>
            <a:r>
              <a:rPr lang="en-US" sz="2400" dirty="0" smtClean="0">
                <a:solidFill>
                  <a:srgbClr val="660066"/>
                </a:solidFill>
              </a:rPr>
              <a:t>Brainstorm ways to make this content comprehensible to ELs.</a:t>
            </a:r>
          </a:p>
          <a:p>
            <a:endParaRPr lang="en-US" dirty="0"/>
          </a:p>
        </p:txBody>
      </p:sp>
      <p:sp>
        <p:nvSpPr>
          <p:cNvPr id="5" name="Title 4"/>
          <p:cNvSpPr>
            <a:spLocks noGrp="1"/>
          </p:cNvSpPr>
          <p:nvPr>
            <p:ph type="title"/>
          </p:nvPr>
        </p:nvSpPr>
        <p:spPr>
          <a:xfrm>
            <a:off x="722313" y="1689365"/>
            <a:ext cx="5831794" cy="954976"/>
          </a:xfrm>
          <a:solidFill>
            <a:schemeClr val="tx2">
              <a:lumMod val="50000"/>
            </a:schemeClr>
          </a:solidFill>
        </p:spPr>
        <p:txBody>
          <a:bodyPr/>
          <a:lstStyle/>
          <a:p>
            <a:r>
              <a:rPr lang="en-US" dirty="0" smtClean="0">
                <a:solidFill>
                  <a:schemeClr val="accent5">
                    <a:lumMod val="60000"/>
                    <a:lumOff val="40000"/>
                  </a:schemeClr>
                </a:solidFill>
              </a:rPr>
              <a:t>Activity:</a:t>
            </a:r>
            <a:r>
              <a:rPr lang="en-US" dirty="0" smtClean="0"/>
              <a:t> </a:t>
            </a:r>
            <a:r>
              <a:rPr lang="en-US" b="1" dirty="0" smtClean="0">
                <a:solidFill>
                  <a:srgbClr val="FFCC66"/>
                </a:solidFill>
              </a:rPr>
              <a:t>Math</a:t>
            </a:r>
            <a:endParaRPr lang="en-US" b="1" dirty="0">
              <a:solidFill>
                <a:srgbClr val="FFCC66"/>
              </a:solidFill>
            </a:endParaRPr>
          </a:p>
        </p:txBody>
      </p:sp>
    </p:spTree>
    <p:extLst>
      <p:ext uri="{BB962C8B-B14F-4D97-AF65-F5344CB8AC3E}">
        <p14:creationId xmlns:p14="http://schemas.microsoft.com/office/powerpoint/2010/main" val="583643967"/>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Subtitle 4"/>
          <p:cNvSpPr>
            <a:spLocks noGrp="1"/>
          </p:cNvSpPr>
          <p:nvPr>
            <p:ph type="body" idx="1"/>
          </p:nvPr>
        </p:nvSpPr>
        <p:spPr>
          <a:xfrm>
            <a:off x="607604" y="2603724"/>
            <a:ext cx="5585322" cy="3230793"/>
          </a:xfrm>
        </p:spPr>
        <p:txBody>
          <a:bodyPr>
            <a:normAutofit/>
          </a:bodyPr>
          <a:lstStyle/>
          <a:p>
            <a:pPr algn="l"/>
            <a:r>
              <a:rPr lang="en-US" sz="2800" dirty="0" smtClean="0">
                <a:solidFill>
                  <a:srgbClr val="000090"/>
                </a:solidFill>
              </a:rPr>
              <a:t>1/3 of a pole is painted red.</a:t>
            </a:r>
          </a:p>
          <a:p>
            <a:pPr algn="l"/>
            <a:r>
              <a:rPr lang="en-US" sz="2800" dirty="0" smtClean="0">
                <a:solidFill>
                  <a:srgbClr val="000090"/>
                </a:solidFill>
              </a:rPr>
              <a:t>1/2 of it is painted blue.</a:t>
            </a:r>
          </a:p>
          <a:p>
            <a:pPr algn="l"/>
            <a:r>
              <a:rPr lang="en-US" sz="2800" dirty="0" smtClean="0">
                <a:solidFill>
                  <a:srgbClr val="000090"/>
                </a:solidFill>
              </a:rPr>
              <a:t>Three feet of the pole is painted green.</a:t>
            </a:r>
          </a:p>
          <a:p>
            <a:pPr algn="l"/>
            <a:r>
              <a:rPr lang="en-US" sz="2800" dirty="0" smtClean="0">
                <a:solidFill>
                  <a:srgbClr val="000090"/>
                </a:solidFill>
              </a:rPr>
              <a:t>What is the height of the pole?</a:t>
            </a:r>
          </a:p>
          <a:p>
            <a:pPr algn="r"/>
            <a:endParaRPr lang="en-US" sz="1200" dirty="0" smtClean="0">
              <a:solidFill>
                <a:schemeClr val="bg1"/>
              </a:solidFill>
            </a:endParaRPr>
          </a:p>
          <a:p>
            <a:pPr algn="r"/>
            <a:endParaRPr lang="en-US" sz="1200" dirty="0">
              <a:solidFill>
                <a:schemeClr val="bg1"/>
              </a:solidFill>
            </a:endParaRPr>
          </a:p>
          <a:p>
            <a:pPr algn="r"/>
            <a:r>
              <a:rPr lang="en-US" sz="1200" dirty="0" smtClean="0">
                <a:solidFill>
                  <a:schemeClr val="accent3">
                    <a:lumMod val="20000"/>
                    <a:lumOff val="80000"/>
                  </a:schemeClr>
                </a:solidFill>
              </a:rPr>
              <a:t>http://www.mathplayground.com/wpdatabase/Fractions2_3.htm</a:t>
            </a:r>
            <a:endParaRPr lang="en-US" sz="1200" dirty="0">
              <a:solidFill>
                <a:schemeClr val="accent3">
                  <a:lumMod val="20000"/>
                  <a:lumOff val="80000"/>
                </a:schemeClr>
              </a:solidFill>
            </a:endParaRPr>
          </a:p>
        </p:txBody>
      </p:sp>
      <p:sp>
        <p:nvSpPr>
          <p:cNvPr id="4" name="Title 3"/>
          <p:cNvSpPr>
            <a:spLocks noGrp="1"/>
          </p:cNvSpPr>
          <p:nvPr>
            <p:ph type="title"/>
          </p:nvPr>
        </p:nvSpPr>
        <p:spPr>
          <a:xfrm>
            <a:off x="607604" y="649580"/>
            <a:ext cx="8162365" cy="1502155"/>
          </a:xfrm>
        </p:spPr>
        <p:txBody>
          <a:bodyPr/>
          <a:lstStyle/>
          <a:p>
            <a:pPr algn="l"/>
            <a:r>
              <a:rPr lang="en-US" b="1" dirty="0" smtClean="0">
                <a:solidFill>
                  <a:srgbClr val="FFCC66"/>
                </a:solidFill>
              </a:rPr>
              <a:t>Fraction </a:t>
            </a:r>
            <a:br>
              <a:rPr lang="en-US" b="1" dirty="0" smtClean="0">
                <a:solidFill>
                  <a:srgbClr val="FFCC66"/>
                </a:solidFill>
              </a:rPr>
            </a:br>
            <a:r>
              <a:rPr lang="en-US" b="1" dirty="0" smtClean="0">
                <a:solidFill>
                  <a:srgbClr val="FFCC66"/>
                </a:solidFill>
              </a:rPr>
              <a:t>Word Problem</a:t>
            </a:r>
            <a:endParaRPr lang="en-US" b="1" dirty="0">
              <a:solidFill>
                <a:srgbClr val="FFCC66"/>
              </a:solidFill>
            </a:endParaRPr>
          </a:p>
        </p:txBody>
      </p:sp>
      <p:pic>
        <p:nvPicPr>
          <p:cNvPr id="6" name="Picture 5"/>
          <p:cNvPicPr>
            <a:picLocks noChangeAspect="1"/>
          </p:cNvPicPr>
          <p:nvPr/>
        </p:nvPicPr>
        <p:blipFill>
          <a:blip r:embed="rId2"/>
          <a:stretch>
            <a:fillRect/>
          </a:stretch>
        </p:blipFill>
        <p:spPr>
          <a:xfrm>
            <a:off x="5702546" y="139924"/>
            <a:ext cx="3289300" cy="2463800"/>
          </a:xfrm>
          <a:prstGeom prst="rect">
            <a:avLst/>
          </a:prstGeom>
        </p:spPr>
      </p:pic>
    </p:spTree>
    <p:extLst>
      <p:ext uri="{BB962C8B-B14F-4D97-AF65-F5344CB8AC3E}">
        <p14:creationId xmlns:p14="http://schemas.microsoft.com/office/powerpoint/2010/main" val="2000857301"/>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685800" y="1600200"/>
            <a:ext cx="7772400" cy="1524000"/>
          </a:xfrm>
        </p:spPr>
        <p:txBody>
          <a:bodyPr>
            <a:normAutofit/>
          </a:bodyPr>
          <a:lstStyle/>
          <a:p>
            <a:pPr eaLnBrk="1" hangingPunct="1">
              <a:defRPr/>
            </a:pPr>
            <a:r>
              <a:rPr lang="en-US" sz="4400" b="1" dirty="0" smtClean="0">
                <a:solidFill>
                  <a:srgbClr val="FF6600"/>
                </a:solidFill>
                <a:cs typeface="+mj-cs"/>
              </a:rPr>
              <a:t>SIOP Component </a:t>
            </a:r>
            <a:r>
              <a:rPr lang="en-US" sz="4400" b="1" dirty="0">
                <a:solidFill>
                  <a:srgbClr val="FF6600"/>
                </a:solidFill>
              </a:rPr>
              <a:t>4</a:t>
            </a:r>
            <a:r>
              <a:rPr lang="en-US" sz="4400" b="1" dirty="0" smtClean="0">
                <a:solidFill>
                  <a:srgbClr val="FF6600"/>
                </a:solidFill>
                <a:cs typeface="+mj-cs"/>
              </a:rPr>
              <a:t>:</a:t>
            </a:r>
            <a:br>
              <a:rPr lang="en-US" sz="4400" b="1" dirty="0" smtClean="0">
                <a:solidFill>
                  <a:srgbClr val="FF6600"/>
                </a:solidFill>
                <a:cs typeface="+mj-cs"/>
              </a:rPr>
            </a:br>
            <a:r>
              <a:rPr lang="en-US" sz="4400" dirty="0" smtClean="0">
                <a:solidFill>
                  <a:srgbClr val="000090"/>
                </a:solidFill>
                <a:cs typeface="+mj-cs"/>
              </a:rPr>
              <a:t>Learning Strategies</a:t>
            </a:r>
          </a:p>
        </p:txBody>
      </p:sp>
      <p:sp>
        <p:nvSpPr>
          <p:cNvPr id="294915" name="Rectangle 3"/>
          <p:cNvSpPr>
            <a:spLocks noGrp="1" noChangeArrowheads="1"/>
          </p:cNvSpPr>
          <p:nvPr>
            <p:ph type="subTitle" idx="1"/>
          </p:nvPr>
        </p:nvSpPr>
        <p:spPr>
          <a:xfrm>
            <a:off x="1371600" y="3429000"/>
            <a:ext cx="6400800" cy="1524000"/>
          </a:xfrm>
        </p:spPr>
        <p:txBody>
          <a:bodyPr/>
          <a:lstStyle/>
          <a:p>
            <a:pPr eaLnBrk="1" hangingPunct="1">
              <a:defRPr/>
            </a:pPr>
            <a:r>
              <a:rPr lang="en-US" dirty="0" smtClean="0">
                <a:solidFill>
                  <a:srgbClr val="008000"/>
                </a:solidFill>
                <a:cs typeface="+mn-cs"/>
              </a:rPr>
              <a:t>Increasing accessibility</a:t>
            </a:r>
          </a:p>
        </p:txBody>
      </p:sp>
      <p:pic>
        <p:nvPicPr>
          <p:cNvPr id="36867" name="Picture 4" descr="j029070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1148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270825"/>
      </p:ext>
    </p:extLst>
  </p:cSld>
  <p:clrMapOvr>
    <a:masterClrMapping/>
  </p:clrMapOvr>
  <p:transition>
    <p:blinds/>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699" y="124328"/>
            <a:ext cx="8229600" cy="1600200"/>
          </a:xfrm>
          <a:solidFill>
            <a:schemeClr val="bg1">
              <a:lumMod val="85000"/>
            </a:schemeClr>
          </a:solidFill>
        </p:spPr>
        <p:txBody>
          <a:bodyPr/>
          <a:lstStyle/>
          <a:p>
            <a:r>
              <a:rPr lang="en-US" dirty="0">
                <a:solidFill>
                  <a:srgbClr val="973791"/>
                </a:solidFill>
              </a:rPr>
              <a:t>Learning Strategies: </a:t>
            </a:r>
            <a:br>
              <a:rPr lang="en-US" dirty="0">
                <a:solidFill>
                  <a:srgbClr val="973791"/>
                </a:solidFill>
              </a:rPr>
            </a:br>
            <a:r>
              <a:rPr lang="en-US" i="1" dirty="0">
                <a:solidFill>
                  <a:srgbClr val="008000"/>
                </a:solidFill>
              </a:rPr>
              <a:t>What </a:t>
            </a:r>
            <a:r>
              <a:rPr lang="en-US" i="1" dirty="0" smtClean="0">
                <a:solidFill>
                  <a:srgbClr val="008000"/>
                </a:solidFill>
              </a:rPr>
              <a:t>is involved?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5842554"/>
              </p:ext>
            </p:extLst>
          </p:nvPr>
        </p:nvGraphicFramePr>
        <p:xfrm>
          <a:off x="718842" y="1937089"/>
          <a:ext cx="5959597"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0503027"/>
      </p:ext>
    </p:extLst>
  </p:cSld>
  <p:clrMapOvr>
    <a:masterClrMapping/>
  </p:clrMapOvr>
  <p:transition spd="slow">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title"/>
          </p:nvPr>
        </p:nvSpPr>
        <p:spPr>
          <a:xfrm>
            <a:off x="533399" y="228600"/>
            <a:ext cx="7780323" cy="1260326"/>
          </a:xfrm>
        </p:spPr>
        <p:txBody>
          <a:bodyPr/>
          <a:lstStyle/>
          <a:p>
            <a:pPr algn="r" eaLnBrk="1" hangingPunct="1"/>
            <a:r>
              <a:rPr lang="en-US" dirty="0" smtClean="0">
                <a:solidFill>
                  <a:srgbClr val="FF0000"/>
                </a:solidFill>
              </a:rPr>
              <a:t>1.</a:t>
            </a:r>
            <a:r>
              <a:rPr lang="en-US" dirty="0" smtClean="0">
                <a:solidFill>
                  <a:srgbClr val="008000"/>
                </a:solidFill>
              </a:rPr>
              <a:t> Learning Strategies</a:t>
            </a:r>
            <a:endParaRPr lang="en-US" dirty="0">
              <a:solidFill>
                <a:srgbClr val="008000"/>
              </a:solidFill>
            </a:endParaRPr>
          </a:p>
        </p:txBody>
      </p:sp>
      <p:sp>
        <p:nvSpPr>
          <p:cNvPr id="20482" name="Rectangle 8"/>
          <p:cNvSpPr>
            <a:spLocks noGrp="1" noChangeArrowheads="1"/>
          </p:cNvSpPr>
          <p:nvPr>
            <p:ph type="body" sz="half" idx="4294967295"/>
          </p:nvPr>
        </p:nvSpPr>
        <p:spPr>
          <a:xfrm>
            <a:off x="929579" y="1666848"/>
            <a:ext cx="2654300" cy="4724400"/>
          </a:xfrm>
          <a:prstGeom prst="rect">
            <a:avLst/>
          </a:prstGeom>
        </p:spPr>
        <p:txBody>
          <a:bodyPr>
            <a:normAutofit/>
          </a:bodyPr>
          <a:lstStyle/>
          <a:p>
            <a:pPr eaLnBrk="1" hangingPunct="1">
              <a:buFontTx/>
              <a:buNone/>
            </a:pPr>
            <a:r>
              <a:rPr lang="en-US" b="1" dirty="0">
                <a:solidFill>
                  <a:schemeClr val="accent5">
                    <a:lumMod val="60000"/>
                    <a:lumOff val="40000"/>
                  </a:schemeClr>
                </a:solidFill>
                <a:latin typeface="Arial" charset="0"/>
              </a:rPr>
              <a:t>Cognitive</a:t>
            </a:r>
            <a:r>
              <a:rPr lang="en-US" dirty="0">
                <a:solidFill>
                  <a:schemeClr val="accent5">
                    <a:lumMod val="60000"/>
                    <a:lumOff val="40000"/>
                  </a:schemeClr>
                </a:solidFill>
                <a:latin typeface="Arial" charset="0"/>
              </a:rPr>
              <a:t>:	</a:t>
            </a:r>
          </a:p>
          <a:p>
            <a:pPr eaLnBrk="1" hangingPunct="1">
              <a:buClr>
                <a:schemeClr val="accent5">
                  <a:lumMod val="60000"/>
                  <a:lumOff val="40000"/>
                </a:schemeClr>
              </a:buClr>
            </a:pPr>
            <a:r>
              <a:rPr lang="en-US" sz="2400" dirty="0">
                <a:latin typeface="Arial" charset="0"/>
              </a:rPr>
              <a:t>Rereading</a:t>
            </a:r>
          </a:p>
          <a:p>
            <a:pPr eaLnBrk="1" hangingPunct="1">
              <a:buClr>
                <a:schemeClr val="accent5">
                  <a:lumMod val="60000"/>
                  <a:lumOff val="40000"/>
                </a:schemeClr>
              </a:buClr>
            </a:pPr>
            <a:r>
              <a:rPr lang="en-US" sz="2400" dirty="0">
                <a:latin typeface="Arial" charset="0"/>
              </a:rPr>
              <a:t>Highlighting</a:t>
            </a:r>
          </a:p>
          <a:p>
            <a:pPr eaLnBrk="1" hangingPunct="1">
              <a:buClr>
                <a:schemeClr val="accent5">
                  <a:lumMod val="60000"/>
                  <a:lumOff val="40000"/>
                </a:schemeClr>
              </a:buClr>
            </a:pPr>
            <a:r>
              <a:rPr lang="en-US" sz="2400" dirty="0">
                <a:latin typeface="Arial" charset="0"/>
              </a:rPr>
              <a:t>Reading Aloud</a:t>
            </a:r>
          </a:p>
          <a:p>
            <a:pPr eaLnBrk="1" hangingPunct="1">
              <a:buClr>
                <a:schemeClr val="accent5">
                  <a:lumMod val="60000"/>
                  <a:lumOff val="40000"/>
                </a:schemeClr>
              </a:buClr>
            </a:pPr>
            <a:r>
              <a:rPr lang="en-US" sz="2400" dirty="0">
                <a:latin typeface="Arial" charset="0"/>
              </a:rPr>
              <a:t>Taking notes</a:t>
            </a:r>
          </a:p>
          <a:p>
            <a:pPr eaLnBrk="1" hangingPunct="1">
              <a:buClr>
                <a:schemeClr val="accent5">
                  <a:lumMod val="60000"/>
                  <a:lumOff val="40000"/>
                </a:schemeClr>
              </a:buClr>
            </a:pPr>
            <a:r>
              <a:rPr lang="en-US" sz="2400" dirty="0">
                <a:latin typeface="Arial" charset="0"/>
              </a:rPr>
              <a:t>Mapping information</a:t>
            </a:r>
          </a:p>
          <a:p>
            <a:pPr eaLnBrk="1" hangingPunct="1">
              <a:buClr>
                <a:schemeClr val="accent5">
                  <a:lumMod val="60000"/>
                  <a:lumOff val="40000"/>
                </a:schemeClr>
              </a:buClr>
            </a:pPr>
            <a:r>
              <a:rPr lang="en-US" sz="2400" dirty="0">
                <a:latin typeface="Arial" charset="0"/>
              </a:rPr>
              <a:t>Finding key vocabulary</a:t>
            </a:r>
          </a:p>
          <a:p>
            <a:pPr eaLnBrk="1" hangingPunct="1">
              <a:buClr>
                <a:schemeClr val="accent5">
                  <a:lumMod val="60000"/>
                  <a:lumOff val="40000"/>
                </a:schemeClr>
              </a:buClr>
            </a:pPr>
            <a:r>
              <a:rPr lang="en-US" sz="2400" dirty="0">
                <a:latin typeface="Arial" charset="0"/>
              </a:rPr>
              <a:t>Mnemonics</a:t>
            </a:r>
          </a:p>
        </p:txBody>
      </p:sp>
      <p:sp>
        <p:nvSpPr>
          <p:cNvPr id="20483" name="Rectangle 9"/>
          <p:cNvSpPr>
            <a:spLocks noGrp="1" noChangeArrowheads="1"/>
          </p:cNvSpPr>
          <p:nvPr>
            <p:ph type="body" sz="half" idx="2"/>
          </p:nvPr>
        </p:nvSpPr>
        <p:spPr>
          <a:xfrm>
            <a:off x="3702910" y="1666848"/>
            <a:ext cx="2806700" cy="4648200"/>
          </a:xfrm>
        </p:spPr>
        <p:txBody>
          <a:bodyPr>
            <a:normAutofit/>
          </a:bodyPr>
          <a:lstStyle/>
          <a:p>
            <a:pPr eaLnBrk="1" hangingPunct="1">
              <a:buFontTx/>
              <a:buNone/>
            </a:pPr>
            <a:r>
              <a:rPr lang="en-US" b="1" dirty="0">
                <a:solidFill>
                  <a:srgbClr val="C74444"/>
                </a:solidFill>
                <a:latin typeface="Arial" charset="0"/>
              </a:rPr>
              <a:t>Metacognitive</a:t>
            </a:r>
            <a:r>
              <a:rPr lang="en-US" dirty="0">
                <a:solidFill>
                  <a:srgbClr val="C74444"/>
                </a:solidFill>
                <a:latin typeface="Arial" charset="0"/>
              </a:rPr>
              <a:t>:</a:t>
            </a:r>
          </a:p>
          <a:p>
            <a:pPr eaLnBrk="1" hangingPunct="1">
              <a:buClr>
                <a:schemeClr val="accent5">
                  <a:lumMod val="60000"/>
                  <a:lumOff val="40000"/>
                </a:schemeClr>
              </a:buClr>
            </a:pPr>
            <a:r>
              <a:rPr lang="en-US" sz="2400" dirty="0">
                <a:latin typeface="Arial" charset="0"/>
              </a:rPr>
              <a:t>Predicting / Inferring</a:t>
            </a:r>
          </a:p>
          <a:p>
            <a:pPr eaLnBrk="1" hangingPunct="1">
              <a:buClr>
                <a:schemeClr val="accent5">
                  <a:lumMod val="60000"/>
                  <a:lumOff val="40000"/>
                </a:schemeClr>
              </a:buClr>
            </a:pPr>
            <a:r>
              <a:rPr lang="en-US" sz="2400" dirty="0">
                <a:latin typeface="Arial" charset="0"/>
              </a:rPr>
              <a:t>Self-questioning</a:t>
            </a:r>
          </a:p>
          <a:p>
            <a:pPr eaLnBrk="1" hangingPunct="1">
              <a:buClr>
                <a:schemeClr val="accent5">
                  <a:lumMod val="60000"/>
                  <a:lumOff val="40000"/>
                </a:schemeClr>
              </a:buClr>
            </a:pPr>
            <a:r>
              <a:rPr lang="en-US" sz="2400" dirty="0">
                <a:latin typeface="Arial" charset="0"/>
              </a:rPr>
              <a:t>Monitoring / clarifying</a:t>
            </a:r>
          </a:p>
          <a:p>
            <a:pPr eaLnBrk="1" hangingPunct="1">
              <a:buClr>
                <a:schemeClr val="accent5">
                  <a:lumMod val="60000"/>
                  <a:lumOff val="40000"/>
                </a:schemeClr>
              </a:buClr>
            </a:pPr>
            <a:r>
              <a:rPr lang="en-US" sz="2400" dirty="0">
                <a:latin typeface="Arial" charset="0"/>
              </a:rPr>
              <a:t>Evaluating</a:t>
            </a:r>
          </a:p>
          <a:p>
            <a:pPr eaLnBrk="1" hangingPunct="1">
              <a:buClr>
                <a:schemeClr val="accent5">
                  <a:lumMod val="60000"/>
                  <a:lumOff val="40000"/>
                </a:schemeClr>
              </a:buClr>
            </a:pPr>
            <a:r>
              <a:rPr lang="en-US" sz="2400" dirty="0">
                <a:latin typeface="Arial" charset="0"/>
              </a:rPr>
              <a:t>Summarizing</a:t>
            </a:r>
          </a:p>
          <a:p>
            <a:pPr eaLnBrk="1" hangingPunct="1">
              <a:buClr>
                <a:schemeClr val="accent5">
                  <a:lumMod val="60000"/>
                  <a:lumOff val="40000"/>
                </a:schemeClr>
              </a:buClr>
            </a:pPr>
            <a:r>
              <a:rPr lang="en-US" sz="2400" dirty="0">
                <a:latin typeface="Arial" charset="0"/>
              </a:rPr>
              <a:t>Visualizing</a:t>
            </a:r>
          </a:p>
        </p:txBody>
      </p:sp>
    </p:spTree>
    <p:extLst>
      <p:ext uri="{BB962C8B-B14F-4D97-AF65-F5344CB8AC3E}">
        <p14:creationId xmlns:p14="http://schemas.microsoft.com/office/powerpoint/2010/main" val="535905328"/>
      </p:ext>
    </p:extLst>
  </p:cSld>
  <p:clrMapOvr>
    <a:masterClrMapping/>
  </p:clrMapOvr>
  <p:transition spd="slow">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26084" y="301938"/>
            <a:ext cx="5638800" cy="932457"/>
          </a:xfrm>
        </p:spPr>
        <p:txBody>
          <a:bodyPr/>
          <a:lstStyle/>
          <a:p>
            <a:pPr eaLnBrk="1" hangingPunct="1"/>
            <a:r>
              <a:rPr lang="en-US" sz="4800" b="1" dirty="0" smtClean="0">
                <a:solidFill>
                  <a:srgbClr val="FF6600"/>
                </a:solidFill>
              </a:rPr>
              <a:t>Bloom’</a:t>
            </a:r>
            <a:r>
              <a:rPr lang="en-US" altLang="ja-JP" sz="4800" b="1" dirty="0" smtClean="0">
                <a:solidFill>
                  <a:srgbClr val="FF6600"/>
                </a:solidFill>
              </a:rPr>
              <a:t>s </a:t>
            </a:r>
            <a:r>
              <a:rPr lang="en-US" altLang="ja-JP" sz="4800" b="1" dirty="0">
                <a:solidFill>
                  <a:srgbClr val="FF6600"/>
                </a:solidFill>
              </a:rPr>
              <a:t>Questions</a:t>
            </a:r>
            <a:endParaRPr lang="en-US" sz="4800" b="1" dirty="0">
              <a:solidFill>
                <a:srgbClr val="FF6600"/>
              </a:solidFill>
            </a:endParaRPr>
          </a:p>
        </p:txBody>
      </p:sp>
      <p:sp>
        <p:nvSpPr>
          <p:cNvPr id="32770" name="Rectangle 3"/>
          <p:cNvSpPr>
            <a:spLocks noGrp="1" noChangeArrowheads="1"/>
          </p:cNvSpPr>
          <p:nvPr>
            <p:ph type="body" idx="1"/>
          </p:nvPr>
        </p:nvSpPr>
        <p:spPr>
          <a:xfrm>
            <a:off x="265163" y="1520546"/>
            <a:ext cx="5867400" cy="4729139"/>
          </a:xfrm>
          <a:solidFill>
            <a:schemeClr val="bg1">
              <a:lumMod val="75000"/>
            </a:schemeClr>
          </a:solidFill>
        </p:spPr>
        <p:txBody>
          <a:bodyPr>
            <a:normAutofit/>
          </a:bodyPr>
          <a:lstStyle/>
          <a:p>
            <a:pPr eaLnBrk="1" hangingPunct="1">
              <a:lnSpc>
                <a:spcPct val="90000"/>
              </a:lnSpc>
              <a:buClr>
                <a:srgbClr val="FF6600"/>
              </a:buClr>
            </a:pPr>
            <a:r>
              <a:rPr lang="en-US" sz="2000" b="1" dirty="0">
                <a:solidFill>
                  <a:srgbClr val="FF6600"/>
                </a:solidFill>
                <a:latin typeface="Arial" charset="0"/>
              </a:rPr>
              <a:t>Knowledge</a:t>
            </a:r>
            <a:r>
              <a:rPr lang="en-US" sz="2000" dirty="0">
                <a:solidFill>
                  <a:srgbClr val="FF6600"/>
                </a:solidFill>
                <a:latin typeface="Arial" charset="0"/>
              </a:rPr>
              <a:t>:</a:t>
            </a:r>
            <a:r>
              <a:rPr lang="en-US" sz="2000" dirty="0">
                <a:latin typeface="Arial" charset="0"/>
              </a:rPr>
              <a:t> </a:t>
            </a:r>
            <a:r>
              <a:rPr lang="en-US" sz="2000" i="1" dirty="0">
                <a:solidFill>
                  <a:schemeClr val="tx1"/>
                </a:solidFill>
                <a:latin typeface="Arial" charset="0"/>
              </a:rPr>
              <a:t>Who is the author of the poem? </a:t>
            </a:r>
          </a:p>
          <a:p>
            <a:pPr eaLnBrk="1" hangingPunct="1">
              <a:lnSpc>
                <a:spcPct val="90000"/>
              </a:lnSpc>
              <a:buClr>
                <a:srgbClr val="FF6600"/>
              </a:buClr>
            </a:pPr>
            <a:r>
              <a:rPr lang="en-US" sz="2000" b="1" dirty="0">
                <a:solidFill>
                  <a:srgbClr val="FF0000"/>
                </a:solidFill>
                <a:latin typeface="Arial" charset="0"/>
              </a:rPr>
              <a:t>Comprehension</a:t>
            </a:r>
            <a:r>
              <a:rPr lang="en-US" sz="2000" dirty="0">
                <a:solidFill>
                  <a:srgbClr val="FF0000"/>
                </a:solidFill>
                <a:latin typeface="Arial" charset="0"/>
              </a:rPr>
              <a:t>:</a:t>
            </a:r>
            <a:r>
              <a:rPr lang="en-US" sz="2000" dirty="0">
                <a:solidFill>
                  <a:srgbClr val="008000"/>
                </a:solidFill>
                <a:latin typeface="Arial" charset="0"/>
              </a:rPr>
              <a:t> </a:t>
            </a:r>
            <a:r>
              <a:rPr lang="en-US" sz="2000" i="1" dirty="0">
                <a:solidFill>
                  <a:srgbClr val="000000"/>
                </a:solidFill>
                <a:latin typeface="Arial" charset="0"/>
              </a:rPr>
              <a:t>Outline the main events in the </a:t>
            </a:r>
            <a:r>
              <a:rPr lang="en-US" sz="2000" i="1" dirty="0" smtClean="0">
                <a:solidFill>
                  <a:srgbClr val="000000"/>
                </a:solidFill>
                <a:latin typeface="Arial" charset="0"/>
              </a:rPr>
              <a:t>story</a:t>
            </a:r>
            <a:r>
              <a:rPr lang="en-US" sz="2000" i="1" dirty="0" smtClean="0">
                <a:latin typeface="Arial" charset="0"/>
              </a:rPr>
              <a:t>.</a:t>
            </a:r>
            <a:endParaRPr lang="en-US" sz="2000" i="1" dirty="0">
              <a:latin typeface="Arial" charset="0"/>
            </a:endParaRPr>
          </a:p>
          <a:p>
            <a:pPr eaLnBrk="1" hangingPunct="1">
              <a:lnSpc>
                <a:spcPct val="90000"/>
              </a:lnSpc>
              <a:buClr>
                <a:srgbClr val="FF6600"/>
              </a:buClr>
            </a:pPr>
            <a:r>
              <a:rPr lang="en-US" sz="2000" b="1" dirty="0">
                <a:solidFill>
                  <a:srgbClr val="973791"/>
                </a:solidFill>
                <a:latin typeface="Arial" charset="0"/>
              </a:rPr>
              <a:t>Application</a:t>
            </a:r>
            <a:r>
              <a:rPr lang="en-US" sz="2000" dirty="0">
                <a:solidFill>
                  <a:srgbClr val="973791"/>
                </a:solidFill>
                <a:latin typeface="Arial" charset="0"/>
              </a:rPr>
              <a:t>:</a:t>
            </a:r>
            <a:r>
              <a:rPr lang="en-US" sz="2000" dirty="0">
                <a:solidFill>
                  <a:schemeClr val="accent2">
                    <a:lumMod val="50000"/>
                  </a:schemeClr>
                </a:solidFill>
                <a:latin typeface="Arial" charset="0"/>
              </a:rPr>
              <a:t> </a:t>
            </a:r>
            <a:r>
              <a:rPr lang="en-US" sz="2000" i="1" dirty="0">
                <a:solidFill>
                  <a:srgbClr val="000000"/>
                </a:solidFill>
                <a:latin typeface="Arial" charset="0"/>
              </a:rPr>
              <a:t>Write a list of interview questions you would ask if you had the opportunity to talk to the narrator.</a:t>
            </a:r>
          </a:p>
          <a:p>
            <a:pPr eaLnBrk="1" hangingPunct="1">
              <a:lnSpc>
                <a:spcPct val="90000"/>
              </a:lnSpc>
              <a:buClr>
                <a:srgbClr val="FF6600"/>
              </a:buClr>
            </a:pPr>
            <a:r>
              <a:rPr lang="en-US" sz="2000" b="1" dirty="0">
                <a:solidFill>
                  <a:srgbClr val="008000"/>
                </a:solidFill>
                <a:latin typeface="Arial" charset="0"/>
              </a:rPr>
              <a:t>Analysis</a:t>
            </a:r>
            <a:r>
              <a:rPr lang="en-US" sz="2000" dirty="0">
                <a:solidFill>
                  <a:srgbClr val="008000"/>
                </a:solidFill>
                <a:latin typeface="Arial" charset="0"/>
              </a:rPr>
              <a:t>:</a:t>
            </a:r>
            <a:r>
              <a:rPr lang="en-US" sz="2000" dirty="0">
                <a:latin typeface="Arial" charset="0"/>
              </a:rPr>
              <a:t> </a:t>
            </a:r>
            <a:r>
              <a:rPr lang="en-US" sz="2000" i="1" dirty="0">
                <a:solidFill>
                  <a:srgbClr val="000000"/>
                </a:solidFill>
                <a:latin typeface="Arial" charset="0"/>
              </a:rPr>
              <a:t>Select a word or phrase from each stanza of the poem. How do these words / phrases contribute to the </a:t>
            </a:r>
            <a:r>
              <a:rPr lang="en-US" sz="2000" i="1" dirty="0" smtClean="0">
                <a:solidFill>
                  <a:srgbClr val="000000"/>
                </a:solidFill>
                <a:latin typeface="Arial" charset="0"/>
              </a:rPr>
              <a:t>story?</a:t>
            </a:r>
            <a:r>
              <a:rPr lang="en-US" sz="2000" b="1" i="1" dirty="0" smtClean="0">
                <a:solidFill>
                  <a:srgbClr val="000000"/>
                </a:solidFill>
                <a:latin typeface="Arial" charset="0"/>
              </a:rPr>
              <a:t> </a:t>
            </a:r>
            <a:endParaRPr lang="en-US" sz="2000" b="1" i="1" dirty="0">
              <a:solidFill>
                <a:srgbClr val="000000"/>
              </a:solidFill>
              <a:latin typeface="Arial" charset="0"/>
            </a:endParaRPr>
          </a:p>
          <a:p>
            <a:pPr eaLnBrk="1" hangingPunct="1">
              <a:lnSpc>
                <a:spcPct val="90000"/>
              </a:lnSpc>
              <a:buClr>
                <a:srgbClr val="FF6600"/>
              </a:buClr>
            </a:pPr>
            <a:r>
              <a:rPr lang="en-US" sz="2000" b="1" dirty="0">
                <a:solidFill>
                  <a:srgbClr val="3366FF"/>
                </a:solidFill>
                <a:latin typeface="Arial" charset="0"/>
              </a:rPr>
              <a:t>Synthesis:</a:t>
            </a:r>
            <a:r>
              <a:rPr lang="en-US" sz="2000" b="1" dirty="0">
                <a:latin typeface="Arial" charset="0"/>
              </a:rPr>
              <a:t> </a:t>
            </a:r>
            <a:r>
              <a:rPr lang="en-US" sz="2000" i="1" dirty="0">
                <a:solidFill>
                  <a:srgbClr val="000000"/>
                </a:solidFill>
                <a:latin typeface="Arial" charset="0"/>
              </a:rPr>
              <a:t>Imagine that you had been the person who found the dead deer. Write a new stanza for the poem, telling what you would have done.</a:t>
            </a:r>
            <a:endParaRPr lang="en-US" sz="2000" b="1" i="1" dirty="0">
              <a:solidFill>
                <a:srgbClr val="000000"/>
              </a:solidFill>
              <a:latin typeface="Arial" charset="0"/>
            </a:endParaRPr>
          </a:p>
          <a:p>
            <a:pPr eaLnBrk="1" hangingPunct="1">
              <a:lnSpc>
                <a:spcPct val="90000"/>
              </a:lnSpc>
              <a:buClr>
                <a:srgbClr val="FF6600"/>
              </a:buClr>
            </a:pPr>
            <a:r>
              <a:rPr lang="en-US" sz="2000" b="1" dirty="0">
                <a:solidFill>
                  <a:srgbClr val="FFFF00"/>
                </a:solidFill>
                <a:latin typeface="Arial" charset="0"/>
              </a:rPr>
              <a:t>Evaluation</a:t>
            </a:r>
            <a:r>
              <a:rPr lang="en-US" sz="2000" dirty="0">
                <a:solidFill>
                  <a:srgbClr val="FFFF00"/>
                </a:solidFill>
                <a:latin typeface="Arial" charset="0"/>
              </a:rPr>
              <a:t>: </a:t>
            </a:r>
            <a:r>
              <a:rPr lang="en-US" sz="2000" i="1" dirty="0">
                <a:solidFill>
                  <a:srgbClr val="000000"/>
                </a:solidFill>
                <a:latin typeface="Arial" charset="0"/>
              </a:rPr>
              <a:t>Did the narrator make the right choice? Why or why not?</a:t>
            </a:r>
            <a:endParaRPr lang="en-US" sz="2000" b="1" i="1" dirty="0">
              <a:solidFill>
                <a:srgbClr val="000000"/>
              </a:solidFill>
              <a:latin typeface="Arial" charset="0"/>
            </a:endParaRPr>
          </a:p>
          <a:p>
            <a:pPr eaLnBrk="1" hangingPunct="1">
              <a:lnSpc>
                <a:spcPct val="90000"/>
              </a:lnSpc>
            </a:pPr>
            <a:endParaRPr lang="en-US" sz="2000" dirty="0">
              <a:latin typeface="Arial" charset="0"/>
            </a:endParaRPr>
          </a:p>
        </p:txBody>
      </p:sp>
      <p:pic>
        <p:nvPicPr>
          <p:cNvPr id="2" name="Picture 1"/>
          <p:cNvPicPr>
            <a:picLocks noChangeAspect="1"/>
          </p:cNvPicPr>
          <p:nvPr/>
        </p:nvPicPr>
        <p:blipFill>
          <a:blip r:embed="rId2"/>
          <a:stretch>
            <a:fillRect/>
          </a:stretch>
        </p:blipFill>
        <p:spPr>
          <a:xfrm>
            <a:off x="6320268" y="3870527"/>
            <a:ext cx="2747069" cy="2379158"/>
          </a:xfrm>
          <a:prstGeom prst="rect">
            <a:avLst/>
          </a:prstGeom>
          <a:ln>
            <a:solidFill>
              <a:srgbClr val="FF6600"/>
            </a:solidFill>
          </a:ln>
        </p:spPr>
      </p:pic>
    </p:spTree>
    <p:extLst>
      <p:ext uri="{BB962C8B-B14F-4D97-AF65-F5344CB8AC3E}">
        <p14:creationId xmlns:p14="http://schemas.microsoft.com/office/powerpoint/2010/main" val="1038683159"/>
      </p:ext>
    </p:extLst>
  </p:cSld>
  <p:clrMapOvr>
    <a:masterClrMapping/>
  </p:clrMapOvr>
  <p:transition spd="slow">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Grp="1" noChangeArrowheads="1"/>
          </p:cNvSpPr>
          <p:nvPr>
            <p:ph type="title"/>
          </p:nvPr>
        </p:nvSpPr>
        <p:spPr>
          <a:xfrm>
            <a:off x="457200" y="523952"/>
            <a:ext cx="8229600" cy="1458111"/>
          </a:xfrm>
          <a:solidFill>
            <a:schemeClr val="bg1">
              <a:lumMod val="85000"/>
            </a:schemeClr>
          </a:solidFill>
        </p:spPr>
        <p:txBody>
          <a:bodyPr wrap="square" numCol="1" anchorCtr="0" compatLnSpc="1">
            <a:prstTxWarp prst="textNoShape">
              <a:avLst/>
            </a:prstTxWarp>
          </a:bodyPr>
          <a:lstStyle/>
          <a:p>
            <a:pPr eaLnBrk="1" hangingPunct="1">
              <a:defRPr/>
            </a:pPr>
            <a:r>
              <a:rPr lang="en-US" sz="4400" b="1" dirty="0">
                <a:solidFill>
                  <a:srgbClr val="C74444"/>
                </a:solidFill>
                <a:effectLst>
                  <a:outerShdw blurRad="38100" dist="38100" dir="2700000" algn="tl">
                    <a:srgbClr val="FFFFFF"/>
                  </a:outerShdw>
                </a:effectLst>
              </a:rPr>
              <a:t>Hierarchy of </a:t>
            </a:r>
            <a:r>
              <a:rPr lang="en-US" sz="4400" b="1" dirty="0" smtClean="0">
                <a:solidFill>
                  <a:srgbClr val="C74444"/>
                </a:solidFill>
                <a:effectLst>
                  <a:outerShdw blurRad="38100" dist="38100" dir="2700000" algn="tl">
                    <a:srgbClr val="FFFFFF"/>
                  </a:outerShdw>
                </a:effectLst>
              </a:rPr>
              <a:t>Questions: </a:t>
            </a:r>
            <a:r>
              <a:rPr lang="en-US" sz="4400" b="1" i="1" dirty="0" smtClean="0">
                <a:solidFill>
                  <a:srgbClr val="C74444"/>
                </a:solidFill>
                <a:effectLst>
                  <a:outerShdw blurRad="38100" dist="38100" dir="2700000" algn="tl">
                    <a:srgbClr val="FFFFFF"/>
                  </a:outerShdw>
                </a:effectLst>
              </a:rPr>
              <a:t>Considering Language Output</a:t>
            </a:r>
            <a:endParaRPr lang="en-US" sz="4400" b="1" i="1" dirty="0">
              <a:solidFill>
                <a:srgbClr val="C74444"/>
              </a:solidFill>
              <a:effectLst>
                <a:outerShdw blurRad="38100" dist="38100" dir="2700000" algn="tl">
                  <a:srgbClr val="FFFFFF"/>
                </a:outerShdw>
              </a:effectLst>
            </a:endParaRPr>
          </a:p>
        </p:txBody>
      </p:sp>
      <p:sp>
        <p:nvSpPr>
          <p:cNvPr id="32771" name="Rectangle 7"/>
          <p:cNvSpPr>
            <a:spLocks noGrp="1" noChangeArrowheads="1"/>
          </p:cNvSpPr>
          <p:nvPr>
            <p:ph idx="1"/>
          </p:nvPr>
        </p:nvSpPr>
        <p:spPr>
          <a:xfrm>
            <a:off x="377272" y="2541538"/>
            <a:ext cx="6159073" cy="3284099"/>
          </a:xfrm>
          <a:solidFill>
            <a:schemeClr val="accent5">
              <a:lumMod val="20000"/>
              <a:lumOff val="80000"/>
            </a:schemeClr>
          </a:solidFill>
        </p:spPr>
        <p:txBody>
          <a:bodyPr wrap="square" numCol="1" anchor="t" anchorCtr="0" compatLnSpc="1">
            <a:prstTxWarp prst="textNoShape">
              <a:avLst/>
            </a:prstTxWarp>
            <a:normAutofit/>
          </a:bodyPr>
          <a:lstStyle/>
          <a:p>
            <a:pPr eaLnBrk="1" hangingPunct="1">
              <a:defRPr/>
            </a:pPr>
            <a:r>
              <a:rPr lang="en-US" sz="2800" i="1" dirty="0" smtClean="0">
                <a:solidFill>
                  <a:srgbClr val="008000"/>
                </a:solidFill>
                <a:effectLst>
                  <a:outerShdw blurRad="38100" dist="38100" dir="2700000" algn="tl">
                    <a:srgbClr val="0064E2"/>
                  </a:outerShdw>
                </a:effectLst>
                <a:latin typeface="+mj-lt"/>
              </a:rPr>
              <a:t>From </a:t>
            </a:r>
            <a:r>
              <a:rPr lang="en-US" sz="2800" i="1" dirty="0">
                <a:solidFill>
                  <a:srgbClr val="008000"/>
                </a:solidFill>
                <a:effectLst>
                  <a:outerShdw blurRad="38100" dist="38100" dir="2700000" algn="tl">
                    <a:srgbClr val="0064E2"/>
                  </a:outerShdw>
                </a:effectLst>
                <a:latin typeface="+mj-lt"/>
              </a:rPr>
              <a:t>easiest to hardest</a:t>
            </a:r>
            <a:r>
              <a:rPr lang="en-US" sz="2800" i="1" dirty="0" smtClean="0">
                <a:solidFill>
                  <a:srgbClr val="008000"/>
                </a:solidFill>
                <a:effectLst>
                  <a:outerShdw blurRad="38100" dist="38100" dir="2700000" algn="tl">
                    <a:srgbClr val="0064E2"/>
                  </a:outerShdw>
                </a:effectLst>
                <a:latin typeface="+mj-lt"/>
              </a:rPr>
              <a:t>:</a:t>
            </a:r>
            <a:endParaRPr lang="en-US" sz="2800" i="1" dirty="0">
              <a:solidFill>
                <a:srgbClr val="008000"/>
              </a:solidFill>
              <a:effectLst>
                <a:outerShdw blurRad="38100" dist="38100" dir="2700000" algn="tl">
                  <a:srgbClr val="0064E2"/>
                </a:outerShdw>
              </a:effectLst>
              <a:latin typeface="+mj-lt"/>
            </a:endParaRPr>
          </a:p>
          <a:p>
            <a:pPr algn="ctr" eaLnBrk="1" hangingPunct="1">
              <a:buFontTx/>
              <a:buNone/>
              <a:defRPr/>
            </a:pPr>
            <a:r>
              <a:rPr lang="en-US" sz="2800" dirty="0" smtClean="0">
                <a:solidFill>
                  <a:srgbClr val="FF6600"/>
                </a:solidFill>
                <a:effectLst>
                  <a:outerShdw blurRad="38100" dist="38100" dir="2700000" algn="tl">
                    <a:srgbClr val="0064E2"/>
                  </a:outerShdw>
                </a:effectLst>
                <a:latin typeface="+mj-lt"/>
              </a:rPr>
              <a:t>1.</a:t>
            </a:r>
            <a:r>
              <a:rPr lang="en-US" sz="2800" dirty="0" smtClean="0">
                <a:effectLst>
                  <a:outerShdw blurRad="38100" dist="38100" dir="2700000" algn="tl">
                    <a:srgbClr val="0064E2"/>
                  </a:outerShdw>
                </a:effectLst>
                <a:latin typeface="+mj-lt"/>
              </a:rPr>
              <a:t> Point to</a:t>
            </a:r>
          </a:p>
          <a:p>
            <a:pPr algn="ctr" eaLnBrk="1" hangingPunct="1">
              <a:buFontTx/>
              <a:buNone/>
              <a:defRPr/>
            </a:pPr>
            <a:r>
              <a:rPr lang="en-US" sz="2800" dirty="0" smtClean="0">
                <a:solidFill>
                  <a:srgbClr val="FF6600"/>
                </a:solidFill>
                <a:effectLst>
                  <a:outerShdw blurRad="38100" dist="38100" dir="2700000" algn="tl">
                    <a:srgbClr val="0064E2"/>
                  </a:outerShdw>
                </a:effectLst>
                <a:latin typeface="+mj-lt"/>
              </a:rPr>
              <a:t>2.</a:t>
            </a:r>
            <a:r>
              <a:rPr lang="en-US" sz="2800" dirty="0" smtClean="0">
                <a:effectLst>
                  <a:outerShdw blurRad="38100" dist="38100" dir="2700000" algn="tl">
                    <a:srgbClr val="0064E2"/>
                  </a:outerShdw>
                </a:effectLst>
                <a:latin typeface="+mj-lt"/>
              </a:rPr>
              <a:t> Yes/No</a:t>
            </a:r>
          </a:p>
          <a:p>
            <a:pPr algn="ctr" eaLnBrk="1" hangingPunct="1">
              <a:buFontTx/>
              <a:buNone/>
              <a:defRPr/>
            </a:pPr>
            <a:r>
              <a:rPr lang="en-US" sz="2800" dirty="0" smtClean="0">
                <a:solidFill>
                  <a:srgbClr val="FF6600"/>
                </a:solidFill>
                <a:effectLst>
                  <a:outerShdw blurRad="38100" dist="38100" dir="2700000" algn="tl">
                    <a:srgbClr val="0064E2"/>
                  </a:outerShdw>
                </a:effectLst>
                <a:latin typeface="+mj-lt"/>
              </a:rPr>
              <a:t>3. </a:t>
            </a:r>
            <a:r>
              <a:rPr lang="en-US" sz="2800" dirty="0" smtClean="0">
                <a:effectLst>
                  <a:outerShdw blurRad="38100" dist="38100" dir="2700000" algn="tl">
                    <a:srgbClr val="0064E2"/>
                  </a:outerShdw>
                </a:effectLst>
                <a:latin typeface="+mj-lt"/>
              </a:rPr>
              <a:t>Either/or</a:t>
            </a:r>
          </a:p>
          <a:p>
            <a:pPr algn="ctr" eaLnBrk="1" hangingPunct="1">
              <a:buFontTx/>
              <a:buNone/>
              <a:defRPr/>
            </a:pPr>
            <a:r>
              <a:rPr lang="en-US" sz="2800" dirty="0" smtClean="0">
                <a:solidFill>
                  <a:srgbClr val="FF6600"/>
                </a:solidFill>
                <a:effectLst>
                  <a:outerShdw blurRad="38100" dist="38100" dir="2700000" algn="tl">
                    <a:srgbClr val="0064E2"/>
                  </a:outerShdw>
                </a:effectLst>
                <a:latin typeface="+mj-lt"/>
              </a:rPr>
              <a:t>4.</a:t>
            </a:r>
            <a:r>
              <a:rPr lang="en-US" sz="2800" dirty="0" smtClean="0">
                <a:effectLst>
                  <a:outerShdw blurRad="38100" dist="38100" dir="2700000" algn="tl">
                    <a:srgbClr val="0064E2"/>
                  </a:outerShdw>
                </a:effectLst>
                <a:latin typeface="+mj-lt"/>
              </a:rPr>
              <a:t> </a:t>
            </a:r>
            <a:r>
              <a:rPr lang="en-US" sz="2800" dirty="0" err="1" smtClean="0">
                <a:effectLst>
                  <a:outerShdw blurRad="38100" dist="38100" dir="2700000" algn="tl">
                    <a:srgbClr val="0064E2"/>
                  </a:outerShdw>
                </a:effectLst>
                <a:latin typeface="+mj-lt"/>
              </a:rPr>
              <a:t>Wh</a:t>
            </a:r>
            <a:r>
              <a:rPr lang="en-US" sz="2800" dirty="0" smtClean="0">
                <a:effectLst>
                  <a:outerShdw blurRad="38100" dist="38100" dir="2700000" algn="tl">
                    <a:srgbClr val="0064E2"/>
                  </a:outerShdw>
                </a:effectLst>
                <a:latin typeface="+mj-lt"/>
              </a:rPr>
              <a:t>-</a:t>
            </a:r>
          </a:p>
          <a:p>
            <a:pPr algn="ctr" eaLnBrk="1" hangingPunct="1">
              <a:buFontTx/>
              <a:buNone/>
              <a:defRPr/>
            </a:pPr>
            <a:r>
              <a:rPr lang="en-US" sz="2800" dirty="0" smtClean="0">
                <a:solidFill>
                  <a:srgbClr val="FF6600"/>
                </a:solidFill>
                <a:effectLst>
                  <a:outerShdw blurRad="38100" dist="38100" dir="2700000" algn="tl">
                    <a:srgbClr val="0064E2"/>
                  </a:outerShdw>
                </a:effectLst>
                <a:latin typeface="+mj-lt"/>
              </a:rPr>
              <a:t>5. </a:t>
            </a:r>
            <a:r>
              <a:rPr lang="en-US" sz="2800" dirty="0" smtClean="0">
                <a:effectLst>
                  <a:outerShdw blurRad="38100" dist="38100" dir="2700000" algn="tl">
                    <a:srgbClr val="0064E2"/>
                  </a:outerShdw>
                </a:effectLst>
                <a:latin typeface="+mj-lt"/>
              </a:rPr>
              <a:t>Open-ended</a:t>
            </a:r>
            <a:endParaRPr lang="en-US" sz="2800" dirty="0">
              <a:effectLst>
                <a:outerShdw blurRad="38100" dist="38100" dir="2700000" algn="tl">
                  <a:srgbClr val="0064E2"/>
                </a:outerShdw>
              </a:effectLst>
              <a:latin typeface="+mj-lt"/>
            </a:endParaRPr>
          </a:p>
        </p:txBody>
      </p:sp>
    </p:spTree>
    <p:extLst>
      <p:ext uri="{BB962C8B-B14F-4D97-AF65-F5344CB8AC3E}">
        <p14:creationId xmlns:p14="http://schemas.microsoft.com/office/powerpoint/2010/main" val="554149208"/>
      </p:ext>
    </p:extLst>
  </p:cSld>
  <p:clrMapOvr>
    <a:masterClrMapping/>
  </p:clrMapOvr>
  <p:transition spd="slow">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685800" y="1600200"/>
            <a:ext cx="7772400" cy="1524000"/>
          </a:xfrm>
        </p:spPr>
        <p:txBody>
          <a:bodyPr>
            <a:normAutofit/>
          </a:bodyPr>
          <a:lstStyle/>
          <a:p>
            <a:pPr eaLnBrk="1" hangingPunct="1">
              <a:defRPr/>
            </a:pPr>
            <a:r>
              <a:rPr lang="en-US" sz="4400" b="1" dirty="0" smtClean="0">
                <a:solidFill>
                  <a:srgbClr val="FF6600"/>
                </a:solidFill>
                <a:cs typeface="+mj-cs"/>
              </a:rPr>
              <a:t>SIOP Component </a:t>
            </a:r>
            <a:r>
              <a:rPr lang="en-US" sz="4400" b="1" dirty="0">
                <a:solidFill>
                  <a:srgbClr val="FF6600"/>
                </a:solidFill>
              </a:rPr>
              <a:t>5</a:t>
            </a:r>
            <a:r>
              <a:rPr lang="en-US" sz="4400" b="1" dirty="0" smtClean="0">
                <a:solidFill>
                  <a:srgbClr val="FF6600"/>
                </a:solidFill>
                <a:cs typeface="+mj-cs"/>
              </a:rPr>
              <a:t>:</a:t>
            </a:r>
            <a:br>
              <a:rPr lang="en-US" sz="4400" b="1" dirty="0" smtClean="0">
                <a:solidFill>
                  <a:srgbClr val="FF6600"/>
                </a:solidFill>
                <a:cs typeface="+mj-cs"/>
              </a:rPr>
            </a:br>
            <a:r>
              <a:rPr lang="en-US" sz="4400" dirty="0" smtClean="0">
                <a:solidFill>
                  <a:srgbClr val="000090"/>
                </a:solidFill>
                <a:cs typeface="+mj-cs"/>
              </a:rPr>
              <a:t>Interaction</a:t>
            </a:r>
          </a:p>
        </p:txBody>
      </p:sp>
      <p:sp>
        <p:nvSpPr>
          <p:cNvPr id="294915" name="Rectangle 3"/>
          <p:cNvSpPr>
            <a:spLocks noGrp="1" noChangeArrowheads="1"/>
          </p:cNvSpPr>
          <p:nvPr>
            <p:ph type="subTitle" idx="1"/>
          </p:nvPr>
        </p:nvSpPr>
        <p:spPr>
          <a:xfrm>
            <a:off x="1371600" y="3251389"/>
            <a:ext cx="6400800" cy="1524000"/>
          </a:xfrm>
        </p:spPr>
        <p:txBody>
          <a:bodyPr/>
          <a:lstStyle/>
          <a:p>
            <a:pPr eaLnBrk="1" hangingPunct="1">
              <a:defRPr/>
            </a:pPr>
            <a:r>
              <a:rPr lang="en-US" dirty="0" smtClean="0">
                <a:solidFill>
                  <a:srgbClr val="008000"/>
                </a:solidFill>
                <a:cs typeface="+mn-cs"/>
              </a:rPr>
              <a:t>Creating Opportunities to Use Academic Language</a:t>
            </a:r>
          </a:p>
        </p:txBody>
      </p:sp>
      <p:pic>
        <p:nvPicPr>
          <p:cNvPr id="36867" name="Picture 4" descr="j029070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1148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565306"/>
      </p:ext>
    </p:extLst>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4177"/>
            <a:ext cx="8229600" cy="1600200"/>
          </a:xfrm>
          <a:solidFill>
            <a:schemeClr val="accent5">
              <a:lumMod val="20000"/>
              <a:lumOff val="80000"/>
            </a:schemeClr>
          </a:solidFill>
        </p:spPr>
        <p:txBody>
          <a:bodyPr/>
          <a:lstStyle/>
          <a:p>
            <a:pPr>
              <a:lnSpc>
                <a:spcPct val="100000"/>
              </a:lnSpc>
            </a:pPr>
            <a:r>
              <a:rPr lang="en-US" sz="3600" b="1" dirty="0" smtClean="0">
                <a:solidFill>
                  <a:schemeClr val="accent5">
                    <a:lumMod val="50000"/>
                  </a:schemeClr>
                </a:solidFill>
              </a:rPr>
              <a:t>External Factors Able to Affect </a:t>
            </a:r>
            <a:br>
              <a:rPr lang="en-US" sz="3600" b="1" dirty="0" smtClean="0">
                <a:solidFill>
                  <a:schemeClr val="accent5">
                    <a:lumMod val="50000"/>
                  </a:schemeClr>
                </a:solidFill>
              </a:rPr>
            </a:br>
            <a:r>
              <a:rPr lang="en-US" sz="3600" b="1" dirty="0" smtClean="0">
                <a:solidFill>
                  <a:schemeClr val="accent5">
                    <a:lumMod val="50000"/>
                  </a:schemeClr>
                </a:solidFill>
              </a:rPr>
              <a:t>Second </a:t>
            </a:r>
            <a:r>
              <a:rPr lang="en-US" sz="3600" b="1" dirty="0">
                <a:solidFill>
                  <a:schemeClr val="accent5">
                    <a:lumMod val="50000"/>
                  </a:schemeClr>
                </a:solidFill>
              </a:rPr>
              <a:t>L</a:t>
            </a:r>
            <a:r>
              <a:rPr lang="en-US" sz="3600" b="1" dirty="0" smtClean="0">
                <a:solidFill>
                  <a:schemeClr val="accent5">
                    <a:lumMod val="50000"/>
                  </a:schemeClr>
                </a:solidFill>
              </a:rPr>
              <a:t>anguage Acquisition &amp; Learning</a:t>
            </a:r>
            <a:endParaRPr lang="en-US" sz="3600" b="1" dirty="0">
              <a:solidFill>
                <a:schemeClr val="accent5">
                  <a:lumMod val="50000"/>
                </a:schemeClr>
              </a:solidFill>
            </a:endParaRPr>
          </a:p>
        </p:txBody>
      </p:sp>
      <p:sp>
        <p:nvSpPr>
          <p:cNvPr id="7" name="Content Placeholder 6"/>
          <p:cNvSpPr>
            <a:spLocks noGrp="1"/>
          </p:cNvSpPr>
          <p:nvPr>
            <p:ph sz="half" idx="4294967295"/>
          </p:nvPr>
        </p:nvSpPr>
        <p:spPr>
          <a:xfrm>
            <a:off x="362776" y="2054813"/>
            <a:ext cx="2869873" cy="3852453"/>
          </a:xfrm>
          <a:prstGeom prst="rect">
            <a:avLst/>
          </a:prstGeom>
          <a:solidFill>
            <a:srgbClr val="E4E9EF"/>
          </a:solidFill>
          <a:ln>
            <a:solidFill>
              <a:srgbClr val="000090"/>
            </a:solidFill>
          </a:ln>
        </p:spPr>
        <p:txBody>
          <a:bodyPr>
            <a:normAutofit fontScale="92500"/>
          </a:bodyPr>
          <a:lstStyle/>
          <a:p>
            <a:pPr>
              <a:buClr>
                <a:srgbClr val="FF0000"/>
              </a:buClr>
            </a:pPr>
            <a:r>
              <a:rPr lang="en-US" dirty="0" smtClean="0">
                <a:solidFill>
                  <a:srgbClr val="000090"/>
                </a:solidFill>
              </a:rPr>
              <a:t>Anxiety</a:t>
            </a:r>
          </a:p>
          <a:p>
            <a:pPr>
              <a:buClr>
                <a:srgbClr val="FF0000"/>
              </a:buClr>
            </a:pPr>
            <a:r>
              <a:rPr lang="en-US" dirty="0" smtClean="0">
                <a:solidFill>
                  <a:srgbClr val="000090"/>
                </a:solidFill>
              </a:rPr>
              <a:t>Culture</a:t>
            </a:r>
          </a:p>
          <a:p>
            <a:pPr>
              <a:buClr>
                <a:srgbClr val="FF0000"/>
              </a:buClr>
            </a:pPr>
            <a:r>
              <a:rPr lang="en-US" dirty="0" smtClean="0">
                <a:solidFill>
                  <a:srgbClr val="000090"/>
                </a:solidFill>
              </a:rPr>
              <a:t>Family situation</a:t>
            </a:r>
          </a:p>
          <a:p>
            <a:pPr>
              <a:buClr>
                <a:srgbClr val="FF0000"/>
              </a:buClr>
            </a:pPr>
            <a:r>
              <a:rPr lang="en-US" dirty="0" smtClean="0">
                <a:solidFill>
                  <a:srgbClr val="000090"/>
                </a:solidFill>
              </a:rPr>
              <a:t>Type of instruction delivered</a:t>
            </a:r>
          </a:p>
          <a:p>
            <a:pPr>
              <a:buClr>
                <a:srgbClr val="FF0000"/>
              </a:buClr>
            </a:pPr>
            <a:r>
              <a:rPr lang="en-US" dirty="0" smtClean="0">
                <a:solidFill>
                  <a:srgbClr val="000090"/>
                </a:solidFill>
              </a:rPr>
              <a:t>Internationally adopted children</a:t>
            </a:r>
          </a:p>
          <a:p>
            <a:pPr>
              <a:buClr>
                <a:srgbClr val="FF0000"/>
              </a:buClr>
            </a:pPr>
            <a:r>
              <a:rPr lang="en-US" dirty="0" smtClean="0">
                <a:solidFill>
                  <a:srgbClr val="000090"/>
                </a:solidFill>
              </a:rPr>
              <a:t>Life experiences</a:t>
            </a:r>
            <a:endParaRPr lang="en-US" dirty="0">
              <a:solidFill>
                <a:srgbClr val="000090"/>
              </a:solidFill>
            </a:endParaRPr>
          </a:p>
        </p:txBody>
      </p:sp>
      <p:sp>
        <p:nvSpPr>
          <p:cNvPr id="8" name="Content Placeholder 7"/>
          <p:cNvSpPr>
            <a:spLocks noGrp="1"/>
          </p:cNvSpPr>
          <p:nvPr>
            <p:ph sz="half" idx="2"/>
          </p:nvPr>
        </p:nvSpPr>
        <p:spPr>
          <a:xfrm>
            <a:off x="3591373" y="2506017"/>
            <a:ext cx="3016020" cy="3852452"/>
          </a:xfrm>
          <a:solidFill>
            <a:srgbClr val="E4E9EF"/>
          </a:solidFill>
          <a:ln>
            <a:solidFill>
              <a:srgbClr val="000090"/>
            </a:solidFill>
          </a:ln>
        </p:spPr>
        <p:txBody>
          <a:bodyPr>
            <a:normAutofit lnSpcReduction="10000"/>
          </a:bodyPr>
          <a:lstStyle/>
          <a:p>
            <a:pPr>
              <a:buClr>
                <a:srgbClr val="FF0000"/>
              </a:buClr>
            </a:pPr>
            <a:r>
              <a:rPr lang="en-US" dirty="0" smtClean="0">
                <a:solidFill>
                  <a:srgbClr val="000090"/>
                </a:solidFill>
              </a:rPr>
              <a:t>Literacy</a:t>
            </a:r>
          </a:p>
          <a:p>
            <a:pPr>
              <a:buClr>
                <a:srgbClr val="FF0000"/>
              </a:buClr>
            </a:pPr>
            <a:r>
              <a:rPr lang="en-US" dirty="0" smtClean="0">
                <a:solidFill>
                  <a:srgbClr val="000090"/>
                </a:solidFill>
              </a:rPr>
              <a:t>Motivation</a:t>
            </a:r>
          </a:p>
          <a:p>
            <a:pPr>
              <a:buClr>
                <a:srgbClr val="FF0000"/>
              </a:buClr>
            </a:pPr>
            <a:r>
              <a:rPr lang="en-US" dirty="0" smtClean="0">
                <a:solidFill>
                  <a:srgbClr val="000090"/>
                </a:solidFill>
              </a:rPr>
              <a:t>Personality</a:t>
            </a:r>
          </a:p>
          <a:p>
            <a:pPr>
              <a:buClr>
                <a:srgbClr val="FF0000"/>
              </a:buClr>
            </a:pPr>
            <a:r>
              <a:rPr lang="en-US" dirty="0" smtClean="0">
                <a:solidFill>
                  <a:srgbClr val="000090"/>
                </a:solidFill>
              </a:rPr>
              <a:t>School community</a:t>
            </a:r>
          </a:p>
          <a:p>
            <a:pPr>
              <a:buClr>
                <a:srgbClr val="FF0000"/>
              </a:buClr>
            </a:pPr>
            <a:r>
              <a:rPr lang="en-US" dirty="0" smtClean="0">
                <a:solidFill>
                  <a:srgbClr val="000090"/>
                </a:solidFill>
              </a:rPr>
              <a:t>Self-concept</a:t>
            </a:r>
          </a:p>
          <a:p>
            <a:pPr>
              <a:buClr>
                <a:srgbClr val="FF0000"/>
              </a:buClr>
            </a:pPr>
            <a:r>
              <a:rPr lang="en-US" dirty="0" smtClean="0">
                <a:solidFill>
                  <a:srgbClr val="000090"/>
                </a:solidFill>
              </a:rPr>
              <a:t>Silent period</a:t>
            </a:r>
          </a:p>
          <a:p>
            <a:pPr>
              <a:buClr>
                <a:srgbClr val="FF0000"/>
              </a:buClr>
            </a:pPr>
            <a:r>
              <a:rPr lang="en-US" dirty="0" smtClean="0">
                <a:solidFill>
                  <a:srgbClr val="000090"/>
                </a:solidFill>
              </a:rPr>
              <a:t>Teacher</a:t>
            </a:r>
          </a:p>
          <a:p>
            <a:pPr>
              <a:buClr>
                <a:srgbClr val="FF0000"/>
              </a:buClr>
            </a:pPr>
            <a:r>
              <a:rPr lang="en-US" dirty="0" smtClean="0">
                <a:solidFill>
                  <a:srgbClr val="000090"/>
                </a:solidFill>
              </a:rPr>
              <a:t>Other students</a:t>
            </a:r>
          </a:p>
          <a:p>
            <a:pPr marL="0" indent="0">
              <a:buNone/>
            </a:pPr>
            <a:endParaRPr lang="en-US" dirty="0"/>
          </a:p>
        </p:txBody>
      </p:sp>
    </p:spTree>
    <p:extLst>
      <p:ext uri="{BB962C8B-B14F-4D97-AF65-F5344CB8AC3E}">
        <p14:creationId xmlns:p14="http://schemas.microsoft.com/office/powerpoint/2010/main" val="3030870967"/>
      </p:ext>
    </p:extLst>
  </p:cSld>
  <p:clrMapOvr>
    <a:masterClrMapping/>
  </p:clrMapOvr>
  <p:transition spd="slow">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457200" y="310819"/>
            <a:ext cx="8229600" cy="1014084"/>
          </a:xfrm>
        </p:spPr>
        <p:txBody>
          <a:bodyPr wrap="square" numCol="1" anchorCtr="0" compatLnSpc="1">
            <a:prstTxWarp prst="textNoShape">
              <a:avLst/>
            </a:prstTxWarp>
          </a:bodyPr>
          <a:lstStyle/>
          <a:p>
            <a:pPr eaLnBrk="1" hangingPunct="1">
              <a:defRPr/>
            </a:pPr>
            <a:r>
              <a:rPr lang="en-US" u="sng" dirty="0">
                <a:solidFill>
                  <a:srgbClr val="000090"/>
                </a:solidFill>
                <a:effectLst>
                  <a:outerShdw blurRad="38100" dist="38100" dir="2700000" algn="tl">
                    <a:srgbClr val="0064E2"/>
                  </a:outerShdw>
                </a:effectLst>
                <a:hlinkClick r:id="rId3"/>
              </a:rPr>
              <a:t>Interaction</a:t>
            </a:r>
            <a:endParaRPr lang="en-US" u="sng" dirty="0">
              <a:solidFill>
                <a:srgbClr val="000090"/>
              </a:solidFill>
              <a:effectLst>
                <a:outerShdw blurRad="38100" dist="38100" dir="2700000" algn="tl">
                  <a:srgbClr val="0064E2"/>
                </a:outerShdw>
              </a:effectLs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98912391"/>
              </p:ext>
            </p:extLst>
          </p:nvPr>
        </p:nvGraphicFramePr>
        <p:xfrm>
          <a:off x="331568" y="1695646"/>
          <a:ext cx="8458200" cy="4502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557" name="Rectangle 1031"/>
          <p:cNvSpPr>
            <a:spLocks noChangeArrowheads="1"/>
          </p:cNvSpPr>
          <p:nvPr/>
        </p:nvSpPr>
        <p:spPr bwMode="auto">
          <a:xfrm>
            <a:off x="1066800" y="4756823"/>
            <a:ext cx="4775200" cy="459851"/>
          </a:xfrm>
          <a:prstGeom prst="rect">
            <a:avLst/>
          </a:prstGeom>
          <a:noFill/>
          <a:ln w="9525">
            <a:solidFill>
              <a:schemeClr val="tx1">
                <a:alpha val="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US"/>
          </a:p>
        </p:txBody>
      </p:sp>
    </p:spTree>
    <p:extLst>
      <p:ext uri="{BB962C8B-B14F-4D97-AF65-F5344CB8AC3E}">
        <p14:creationId xmlns:p14="http://schemas.microsoft.com/office/powerpoint/2010/main" val="3742682289"/>
      </p:ext>
    </p:extLst>
  </p:cSld>
  <p:clrMapOvr>
    <a:masterClrMapping/>
  </p:clrMapOvr>
  <p:transition spd="slow">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999272635"/>
              </p:ext>
            </p:extLst>
          </p:nvPr>
        </p:nvGraphicFramePr>
        <p:xfrm>
          <a:off x="460449" y="913533"/>
          <a:ext cx="8243524" cy="5240685"/>
        </p:xfrm>
        <a:graphic>
          <a:graphicData uri="http://schemas.openxmlformats.org/drawingml/2006/table">
            <a:tbl>
              <a:tblPr firstRow="1" bandRow="1">
                <a:tableStyleId>{85BE263C-DBD7-4A20-BB59-AAB30ACAA65A}</a:tableStyleId>
              </a:tblPr>
              <a:tblGrid>
                <a:gridCol w="4121762"/>
                <a:gridCol w="4121762"/>
              </a:tblGrid>
              <a:tr h="901221">
                <a:tc gridSpan="2">
                  <a:txBody>
                    <a:bodyPr/>
                    <a:lstStyle/>
                    <a:p>
                      <a:pPr algn="ctr"/>
                      <a:r>
                        <a:rPr lang="en-US" sz="3200" dirty="0" smtClean="0">
                          <a:solidFill>
                            <a:srgbClr val="FFFF00"/>
                          </a:solidFill>
                        </a:rPr>
                        <a:t>Cooperative</a:t>
                      </a:r>
                      <a:r>
                        <a:rPr lang="en-US" sz="3200" baseline="0" dirty="0" smtClean="0">
                          <a:solidFill>
                            <a:srgbClr val="FFFF00"/>
                          </a:solidFill>
                        </a:rPr>
                        <a:t> Learning Activities</a:t>
                      </a:r>
                      <a:endParaRPr lang="en-US" sz="3200" dirty="0">
                        <a:solidFill>
                          <a:srgbClr val="FFFF00"/>
                        </a:solidFill>
                      </a:endParaRPr>
                    </a:p>
                  </a:txBody>
                  <a:tcPr/>
                </a:tc>
                <a:tc hMerge="1">
                  <a:txBody>
                    <a:bodyPr/>
                    <a:lstStyle/>
                    <a:p>
                      <a:endParaRPr lang="en-US" dirty="0"/>
                    </a:p>
                  </a:txBody>
                  <a:tcPr/>
                </a:tc>
              </a:tr>
              <a:tr h="723244">
                <a:tc>
                  <a:txBody>
                    <a:bodyPr/>
                    <a:lstStyle/>
                    <a:p>
                      <a:r>
                        <a:rPr lang="en-US" dirty="0" smtClean="0">
                          <a:solidFill>
                            <a:schemeClr val="accent2">
                              <a:lumMod val="75000"/>
                            </a:schemeClr>
                          </a:solidFill>
                        </a:rPr>
                        <a:t>1.</a:t>
                      </a:r>
                      <a:r>
                        <a:rPr lang="en-US" dirty="0" smtClean="0"/>
                        <a:t> Information Gap Activities</a:t>
                      </a:r>
                      <a:endParaRPr lang="en-US" dirty="0"/>
                    </a:p>
                  </a:txBody>
                  <a:tcPr/>
                </a:tc>
                <a:tc>
                  <a:txBody>
                    <a:bodyPr/>
                    <a:lstStyle/>
                    <a:p>
                      <a:r>
                        <a:rPr lang="en-US" dirty="0" smtClean="0">
                          <a:solidFill>
                            <a:srgbClr val="9C7406"/>
                          </a:solidFill>
                        </a:rPr>
                        <a:t>7. </a:t>
                      </a:r>
                      <a:r>
                        <a:rPr lang="en-US" dirty="0" smtClean="0"/>
                        <a:t>Story</a:t>
                      </a:r>
                      <a:r>
                        <a:rPr lang="en-US" baseline="0" dirty="0" smtClean="0"/>
                        <a:t> summaries</a:t>
                      </a:r>
                      <a:endParaRPr lang="en-US" dirty="0"/>
                    </a:p>
                  </a:txBody>
                  <a:tcPr/>
                </a:tc>
              </a:tr>
              <a:tr h="723244">
                <a:tc>
                  <a:txBody>
                    <a:bodyPr/>
                    <a:lstStyle/>
                    <a:p>
                      <a:r>
                        <a:rPr lang="en-US" dirty="0" smtClean="0">
                          <a:solidFill>
                            <a:srgbClr val="9C7406"/>
                          </a:solidFill>
                        </a:rPr>
                        <a:t>2.</a:t>
                      </a:r>
                      <a:r>
                        <a:rPr lang="en-US" dirty="0" smtClean="0"/>
                        <a:t> Jigsaw</a:t>
                      </a:r>
                      <a:endParaRPr lang="en-US" dirty="0"/>
                    </a:p>
                  </a:txBody>
                  <a:tcPr/>
                </a:tc>
                <a:tc>
                  <a:txBody>
                    <a:bodyPr/>
                    <a:lstStyle/>
                    <a:p>
                      <a:r>
                        <a:rPr lang="en-US" dirty="0" smtClean="0">
                          <a:solidFill>
                            <a:srgbClr val="9C7406"/>
                          </a:solidFill>
                        </a:rPr>
                        <a:t>8. </a:t>
                      </a:r>
                      <a:r>
                        <a:rPr lang="en-US" dirty="0" smtClean="0"/>
                        <a:t>Literature study groups</a:t>
                      </a:r>
                      <a:endParaRPr lang="en-US" dirty="0"/>
                    </a:p>
                  </a:txBody>
                  <a:tcPr/>
                </a:tc>
              </a:tr>
              <a:tr h="723244">
                <a:tc>
                  <a:txBody>
                    <a:bodyPr/>
                    <a:lstStyle/>
                    <a:p>
                      <a:r>
                        <a:rPr lang="en-US" dirty="0" smtClean="0">
                          <a:solidFill>
                            <a:srgbClr val="9C7406"/>
                          </a:solidFill>
                        </a:rPr>
                        <a:t>3. </a:t>
                      </a:r>
                      <a:r>
                        <a:rPr lang="en-US" dirty="0" smtClean="0"/>
                        <a:t>Four corners</a:t>
                      </a:r>
                      <a:endParaRPr lang="en-US" dirty="0"/>
                    </a:p>
                  </a:txBody>
                  <a:tcPr/>
                </a:tc>
                <a:tc>
                  <a:txBody>
                    <a:bodyPr/>
                    <a:lstStyle/>
                    <a:p>
                      <a:r>
                        <a:rPr lang="en-US" dirty="0" smtClean="0">
                          <a:solidFill>
                            <a:srgbClr val="9C7406"/>
                          </a:solidFill>
                        </a:rPr>
                        <a:t>9. </a:t>
                      </a:r>
                      <a:r>
                        <a:rPr lang="en-US" dirty="0" smtClean="0"/>
                        <a:t>Writing headlines</a:t>
                      </a:r>
                      <a:endParaRPr lang="en-US" dirty="0"/>
                    </a:p>
                  </a:txBody>
                  <a:tcPr/>
                </a:tc>
              </a:tr>
              <a:tr h="723244">
                <a:tc>
                  <a:txBody>
                    <a:bodyPr/>
                    <a:lstStyle/>
                    <a:p>
                      <a:r>
                        <a:rPr lang="en-US" dirty="0" smtClean="0">
                          <a:solidFill>
                            <a:srgbClr val="9C7406"/>
                          </a:solidFill>
                        </a:rPr>
                        <a:t>4. </a:t>
                      </a:r>
                      <a:r>
                        <a:rPr lang="en-US" dirty="0" smtClean="0"/>
                        <a:t>Numbered heads together</a:t>
                      </a:r>
                      <a:endParaRPr lang="en-US" dirty="0"/>
                    </a:p>
                  </a:txBody>
                  <a:tcPr/>
                </a:tc>
                <a:tc>
                  <a:txBody>
                    <a:bodyPr/>
                    <a:lstStyle/>
                    <a:p>
                      <a:r>
                        <a:rPr lang="en-US" dirty="0" smtClean="0">
                          <a:solidFill>
                            <a:srgbClr val="9C7406"/>
                          </a:solidFill>
                        </a:rPr>
                        <a:t>10. </a:t>
                      </a:r>
                      <a:r>
                        <a:rPr lang="en-US" dirty="0" smtClean="0"/>
                        <a:t>Science</a:t>
                      </a:r>
                      <a:r>
                        <a:rPr lang="en-US" baseline="0" dirty="0" smtClean="0"/>
                        <a:t> &amp; math investigations</a:t>
                      </a:r>
                      <a:endParaRPr lang="en-US" dirty="0"/>
                    </a:p>
                  </a:txBody>
                  <a:tcPr/>
                </a:tc>
              </a:tr>
              <a:tr h="723244">
                <a:tc>
                  <a:txBody>
                    <a:bodyPr/>
                    <a:lstStyle/>
                    <a:p>
                      <a:r>
                        <a:rPr lang="en-US" dirty="0" smtClean="0">
                          <a:solidFill>
                            <a:srgbClr val="9C7406"/>
                          </a:solidFill>
                        </a:rPr>
                        <a:t>5. </a:t>
                      </a:r>
                      <a:r>
                        <a:rPr lang="en-US" dirty="0" smtClean="0"/>
                        <a:t>Round</a:t>
                      </a:r>
                      <a:r>
                        <a:rPr lang="en-US" baseline="0" dirty="0" smtClean="0"/>
                        <a:t> robin/roundtable</a:t>
                      </a:r>
                      <a:endParaRPr lang="en-US" dirty="0"/>
                    </a:p>
                  </a:txBody>
                  <a:tcPr/>
                </a:tc>
                <a:tc>
                  <a:txBody>
                    <a:bodyPr/>
                    <a:lstStyle/>
                    <a:p>
                      <a:r>
                        <a:rPr lang="en-US" dirty="0" smtClean="0">
                          <a:solidFill>
                            <a:srgbClr val="9C7406"/>
                          </a:solidFill>
                        </a:rPr>
                        <a:t>11. </a:t>
                      </a:r>
                      <a:r>
                        <a:rPr lang="en-US" dirty="0" smtClean="0"/>
                        <a:t>Think, pair, &amp; share</a:t>
                      </a:r>
                      <a:endParaRPr lang="en-US" dirty="0"/>
                    </a:p>
                  </a:txBody>
                  <a:tcPr/>
                </a:tc>
              </a:tr>
              <a:tr h="723244">
                <a:tc>
                  <a:txBody>
                    <a:bodyPr/>
                    <a:lstStyle/>
                    <a:p>
                      <a:r>
                        <a:rPr lang="en-US" dirty="0" smtClean="0">
                          <a:solidFill>
                            <a:srgbClr val="9C7406"/>
                          </a:solidFill>
                        </a:rPr>
                        <a:t>6. </a:t>
                      </a:r>
                      <a:r>
                        <a:rPr lang="en-US" dirty="0" smtClean="0"/>
                        <a:t>Questionnaires &amp; interviews</a:t>
                      </a:r>
                      <a:endParaRPr lang="en-US" dirty="0"/>
                    </a:p>
                  </a:txBody>
                  <a:tcPr/>
                </a:tc>
                <a:tc>
                  <a:txBody>
                    <a:bodyPr/>
                    <a:lstStyle/>
                    <a:p>
                      <a:r>
                        <a:rPr lang="en-US" dirty="0" smtClean="0">
                          <a:solidFill>
                            <a:srgbClr val="9C7406"/>
                          </a:solidFill>
                        </a:rPr>
                        <a:t>12. </a:t>
                      </a:r>
                      <a:r>
                        <a:rPr lang="en-US" dirty="0" smtClean="0"/>
                        <a:t>Debates</a:t>
                      </a:r>
                      <a:endParaRPr lang="en-US" dirty="0"/>
                    </a:p>
                  </a:txBody>
                  <a:tcPr/>
                </a:tc>
              </a:tr>
            </a:tbl>
          </a:graphicData>
        </a:graphic>
      </p:graphicFrame>
    </p:spTree>
    <p:extLst>
      <p:ext uri="{BB962C8B-B14F-4D97-AF65-F5344CB8AC3E}">
        <p14:creationId xmlns:p14="http://schemas.microsoft.com/office/powerpoint/2010/main" val="2887564238"/>
      </p:ext>
    </p:extLst>
  </p:cSld>
  <p:clrMapOvr>
    <a:masterClrMapping/>
  </p:clrMapOvr>
  <p:transition spd="slow">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152400"/>
            <a:ext cx="8229600" cy="1265238"/>
          </a:xfrm>
        </p:spPr>
        <p:txBody>
          <a:bodyPr wrap="square" numCol="1"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lnSpc>
                <a:spcPct val="100000"/>
              </a:lnSpc>
              <a:defRPr/>
            </a:pPr>
            <a:r>
              <a:rPr lang="en-US" sz="4000" b="1" dirty="0">
                <a:ln w="11430"/>
                <a:solidFill>
                  <a:srgbClr val="5F2171"/>
                </a:solidFill>
                <a:effectLst>
                  <a:innerShdw blurRad="63500" dist="50800" dir="13500000">
                    <a:srgbClr val="000000">
                      <a:alpha val="50000"/>
                    </a:srgbClr>
                  </a:innerShdw>
                </a:effectLst>
              </a:rPr>
              <a:t>What can teachers do to structure academic interaction?</a:t>
            </a:r>
          </a:p>
        </p:txBody>
      </p:sp>
      <p:sp>
        <p:nvSpPr>
          <p:cNvPr id="26626" name="Rectangle 3"/>
          <p:cNvSpPr>
            <a:spLocks noGrp="1" noChangeArrowheads="1"/>
          </p:cNvSpPr>
          <p:nvPr>
            <p:ph idx="1"/>
          </p:nvPr>
        </p:nvSpPr>
        <p:spPr>
          <a:xfrm>
            <a:off x="457199" y="1676400"/>
            <a:ext cx="8521393" cy="4953000"/>
          </a:xfrm>
        </p:spPr>
        <p:txBody>
          <a:bodyPr wrap="square" numCol="1" anchor="t" anchorCtr="0" compatLnSpc="1">
            <a:prstTxWarp prst="textNoShape">
              <a:avLst/>
            </a:prstTxWarp>
          </a:bodyPr>
          <a:lstStyle/>
          <a:p>
            <a:pPr eaLnBrk="1" hangingPunct="1">
              <a:buClr>
                <a:srgbClr val="FF6600"/>
              </a:buClr>
              <a:defRPr/>
            </a:pPr>
            <a:r>
              <a:rPr lang="en-US" dirty="0">
                <a:effectLst>
                  <a:innerShdw blurRad="63500" dist="50800" dir="13500000">
                    <a:srgbClr val="000000">
                      <a:alpha val="50000"/>
                    </a:srgbClr>
                  </a:innerShdw>
                </a:effectLst>
                <a:latin typeface="Corbel" charset="0"/>
              </a:rPr>
              <a:t>Pose a </a:t>
            </a:r>
            <a:r>
              <a:rPr lang="en-US" dirty="0">
                <a:solidFill>
                  <a:srgbClr val="FF6600"/>
                </a:solidFill>
                <a:effectLst>
                  <a:innerShdw blurRad="63500" dist="50800" dir="13500000">
                    <a:srgbClr val="000000">
                      <a:alpha val="50000"/>
                    </a:srgbClr>
                  </a:innerShdw>
                </a:effectLst>
                <a:latin typeface="Corbel" charset="0"/>
              </a:rPr>
              <a:t>concrete task </a:t>
            </a:r>
            <a:r>
              <a:rPr lang="en-US" dirty="0">
                <a:effectLst>
                  <a:innerShdw blurRad="63500" dist="50800" dir="13500000">
                    <a:srgbClr val="000000">
                      <a:alpha val="50000"/>
                    </a:srgbClr>
                  </a:innerShdw>
                </a:effectLst>
                <a:latin typeface="Corbel" charset="0"/>
              </a:rPr>
              <a:t>and clarify the task </a:t>
            </a:r>
          </a:p>
          <a:p>
            <a:pPr eaLnBrk="1" hangingPunct="1">
              <a:buClr>
                <a:srgbClr val="FF6600"/>
              </a:buClr>
              <a:defRPr/>
            </a:pPr>
            <a:r>
              <a:rPr lang="en-US" dirty="0">
                <a:effectLst>
                  <a:innerShdw blurRad="63500" dist="50800" dir="13500000">
                    <a:srgbClr val="000000">
                      <a:alpha val="50000"/>
                    </a:srgbClr>
                  </a:innerShdw>
                </a:effectLst>
                <a:latin typeface="Corbel" charset="0"/>
              </a:rPr>
              <a:t>Model an </a:t>
            </a:r>
            <a:r>
              <a:rPr lang="en-US" dirty="0">
                <a:solidFill>
                  <a:srgbClr val="FF6600"/>
                </a:solidFill>
                <a:effectLst>
                  <a:innerShdw blurRad="63500" dist="50800" dir="13500000">
                    <a:srgbClr val="000000">
                      <a:alpha val="50000"/>
                    </a:srgbClr>
                  </a:innerShdw>
                </a:effectLst>
                <a:latin typeface="Corbel" charset="0"/>
              </a:rPr>
              <a:t>appropriate response </a:t>
            </a:r>
            <a:r>
              <a:rPr lang="en-US" dirty="0">
                <a:effectLst>
                  <a:innerShdw blurRad="63500" dist="50800" dir="13500000">
                    <a:srgbClr val="000000">
                      <a:alpha val="50000"/>
                    </a:srgbClr>
                  </a:innerShdw>
                </a:effectLst>
                <a:latin typeface="Corbel" charset="0"/>
              </a:rPr>
              <a:t>using a starter. </a:t>
            </a:r>
            <a:endParaRPr lang="en-US" dirty="0" smtClean="0">
              <a:effectLst>
                <a:innerShdw blurRad="63500" dist="50800" dir="13500000">
                  <a:srgbClr val="000000">
                    <a:alpha val="50000"/>
                  </a:srgbClr>
                </a:innerShdw>
              </a:effectLst>
              <a:latin typeface="Corbel" charset="0"/>
            </a:endParaRPr>
          </a:p>
          <a:p>
            <a:pPr eaLnBrk="1" hangingPunct="1">
              <a:buClr>
                <a:srgbClr val="FF6600"/>
              </a:buClr>
              <a:defRPr/>
            </a:pPr>
            <a:r>
              <a:rPr lang="en-US" dirty="0" smtClean="0">
                <a:effectLst>
                  <a:innerShdw blurRad="63500" dist="50800" dir="13500000">
                    <a:srgbClr val="000000">
                      <a:alpha val="50000"/>
                    </a:srgbClr>
                  </a:innerShdw>
                </a:effectLst>
                <a:latin typeface="Corbel" charset="0"/>
              </a:rPr>
              <a:t>Identify </a:t>
            </a:r>
            <a:r>
              <a:rPr lang="en-US" dirty="0">
                <a:solidFill>
                  <a:srgbClr val="FF6600"/>
                </a:solidFill>
                <a:effectLst>
                  <a:innerShdw blurRad="63500" dist="50800" dir="13500000">
                    <a:srgbClr val="000000">
                      <a:alpha val="50000"/>
                    </a:srgbClr>
                  </a:innerShdw>
                </a:effectLst>
                <a:latin typeface="Corbel" charset="0"/>
              </a:rPr>
              <a:t>vocabulary, content, grammar </a:t>
            </a:r>
            <a:r>
              <a:rPr lang="en-US" dirty="0">
                <a:effectLst>
                  <a:innerShdw blurRad="63500" dist="50800" dir="13500000">
                    <a:srgbClr val="000000">
                      <a:alpha val="50000"/>
                    </a:srgbClr>
                  </a:innerShdw>
                </a:effectLst>
                <a:latin typeface="Corbel" charset="0"/>
              </a:rPr>
              <a:t>needed to complete the starter.</a:t>
            </a:r>
          </a:p>
          <a:p>
            <a:pPr eaLnBrk="1" hangingPunct="1">
              <a:buClr>
                <a:srgbClr val="FF6600"/>
              </a:buClr>
              <a:defRPr/>
            </a:pPr>
            <a:r>
              <a:rPr lang="en-US" dirty="0">
                <a:solidFill>
                  <a:srgbClr val="FF6600"/>
                </a:solidFill>
                <a:effectLst>
                  <a:innerShdw blurRad="63500" dist="50800" dir="13500000">
                    <a:srgbClr val="000000">
                      <a:alpha val="50000"/>
                    </a:srgbClr>
                  </a:innerShdw>
                </a:effectLst>
                <a:latin typeface="Corbel" charset="0"/>
              </a:rPr>
              <a:t>Monitor</a:t>
            </a:r>
            <a:r>
              <a:rPr lang="en-US" dirty="0">
                <a:effectLst>
                  <a:innerShdw blurRad="63500" dist="50800" dir="13500000">
                    <a:srgbClr val="000000">
                      <a:alpha val="50000"/>
                    </a:srgbClr>
                  </a:innerShdw>
                </a:effectLst>
                <a:latin typeface="Corbel" charset="0"/>
              </a:rPr>
              <a:t> </a:t>
            </a:r>
            <a:r>
              <a:rPr lang="en-US" dirty="0" smtClean="0">
                <a:effectLst>
                  <a:innerShdw blurRad="63500" dist="50800" dir="13500000">
                    <a:srgbClr val="000000">
                      <a:alpha val="50000"/>
                    </a:srgbClr>
                  </a:innerShdw>
                </a:effectLst>
                <a:latin typeface="Corbel" charset="0"/>
              </a:rPr>
              <a:t>student’s </a:t>
            </a:r>
            <a:r>
              <a:rPr lang="en-US" dirty="0">
                <a:effectLst>
                  <a:innerShdw blurRad="63500" dist="50800" dir="13500000">
                    <a:srgbClr val="000000">
                      <a:alpha val="50000"/>
                    </a:srgbClr>
                  </a:innerShdw>
                </a:effectLst>
                <a:latin typeface="Corbel" charset="0"/>
              </a:rPr>
              <a:t>process and offer </a:t>
            </a:r>
            <a:r>
              <a:rPr lang="en-US" dirty="0" smtClean="0">
                <a:effectLst>
                  <a:innerShdw blurRad="63500" dist="50800" dir="13500000">
                    <a:srgbClr val="000000">
                      <a:alpha val="50000"/>
                    </a:srgbClr>
                  </a:innerShdw>
                </a:effectLst>
                <a:latin typeface="Corbel" charset="0"/>
              </a:rPr>
              <a:t>assistance</a:t>
            </a:r>
          </a:p>
          <a:p>
            <a:pPr eaLnBrk="1" hangingPunct="1">
              <a:buClr>
                <a:srgbClr val="FF6600"/>
              </a:buClr>
              <a:defRPr/>
            </a:pPr>
            <a:endParaRPr lang="en-US" dirty="0">
              <a:effectLst>
                <a:innerShdw blurRad="63500" dist="50800" dir="13500000">
                  <a:srgbClr val="000000">
                    <a:alpha val="50000"/>
                  </a:srgbClr>
                </a:innerShdw>
              </a:effectLst>
              <a:latin typeface="Corbel" charset="0"/>
            </a:endParaRPr>
          </a:p>
          <a:p>
            <a:pPr marL="0" indent="0" eaLnBrk="1" hangingPunct="1">
              <a:spcBef>
                <a:spcPts val="0"/>
              </a:spcBef>
              <a:buClr>
                <a:srgbClr val="FF6600"/>
              </a:buClr>
              <a:buNone/>
              <a:defRPr/>
            </a:pPr>
            <a:endParaRPr lang="en-US" i="1" dirty="0" smtClean="0">
              <a:solidFill>
                <a:srgbClr val="008000"/>
              </a:solidFill>
              <a:effectLst>
                <a:innerShdw blurRad="63500" dist="50800" dir="13500000">
                  <a:srgbClr val="000000">
                    <a:alpha val="50000"/>
                  </a:srgbClr>
                </a:innerShdw>
              </a:effectLst>
              <a:latin typeface="Corbel" charset="0"/>
            </a:endParaRPr>
          </a:p>
          <a:p>
            <a:pPr marL="0" indent="0" eaLnBrk="1" hangingPunct="1">
              <a:spcBef>
                <a:spcPts val="0"/>
              </a:spcBef>
              <a:buClr>
                <a:srgbClr val="FF6600"/>
              </a:buClr>
              <a:buNone/>
              <a:defRPr/>
            </a:pPr>
            <a:r>
              <a:rPr lang="en-US" i="1" dirty="0" smtClean="0">
                <a:solidFill>
                  <a:srgbClr val="008000"/>
                </a:solidFill>
                <a:effectLst>
                  <a:innerShdw blurRad="63500" dist="50800" dir="13500000">
                    <a:srgbClr val="000000">
                      <a:alpha val="50000"/>
                    </a:srgbClr>
                  </a:innerShdw>
                </a:effectLst>
                <a:latin typeface="Corbel" charset="0"/>
              </a:rPr>
              <a:t>Provide an example of how this can be done </a:t>
            </a:r>
          </a:p>
          <a:p>
            <a:pPr marL="0" indent="0" eaLnBrk="1" hangingPunct="1">
              <a:spcBef>
                <a:spcPts val="0"/>
              </a:spcBef>
              <a:buClr>
                <a:srgbClr val="FF6600"/>
              </a:buClr>
              <a:buNone/>
              <a:defRPr/>
            </a:pPr>
            <a:r>
              <a:rPr lang="en-US" i="1" dirty="0" smtClean="0">
                <a:solidFill>
                  <a:srgbClr val="008000"/>
                </a:solidFill>
                <a:effectLst>
                  <a:innerShdw blurRad="63500" dist="50800" dir="13500000">
                    <a:srgbClr val="000000">
                      <a:alpha val="50000"/>
                    </a:srgbClr>
                  </a:innerShdw>
                </a:effectLst>
                <a:latin typeface="Corbel" charset="0"/>
              </a:rPr>
              <a:t>in a particular content area.</a:t>
            </a:r>
            <a:endParaRPr lang="en-US" i="1" dirty="0">
              <a:solidFill>
                <a:srgbClr val="008000"/>
              </a:solidFill>
              <a:effectLst>
                <a:innerShdw blurRad="63500" dist="50800" dir="13500000">
                  <a:srgbClr val="000000">
                    <a:alpha val="50000"/>
                  </a:srgbClr>
                </a:innerShdw>
              </a:effectLst>
              <a:latin typeface="Corbel" charset="0"/>
            </a:endParaRPr>
          </a:p>
        </p:txBody>
      </p:sp>
      <p:pic>
        <p:nvPicPr>
          <p:cNvPr id="2" name="Picture 1"/>
          <p:cNvPicPr>
            <a:picLocks noChangeAspect="1"/>
          </p:cNvPicPr>
          <p:nvPr/>
        </p:nvPicPr>
        <p:blipFill>
          <a:blip r:embed="rId3"/>
          <a:stretch>
            <a:fillRect/>
          </a:stretch>
        </p:blipFill>
        <p:spPr>
          <a:xfrm>
            <a:off x="6561841" y="4529610"/>
            <a:ext cx="2298700" cy="1727200"/>
          </a:xfrm>
          <a:prstGeom prst="rect">
            <a:avLst/>
          </a:prstGeom>
          <a:ln>
            <a:solidFill>
              <a:srgbClr val="660066"/>
            </a:solidFill>
          </a:ln>
        </p:spPr>
      </p:pic>
      <p:cxnSp>
        <p:nvCxnSpPr>
          <p:cNvPr id="4" name="Straight Connector 3"/>
          <p:cNvCxnSpPr/>
          <p:nvPr/>
        </p:nvCxnSpPr>
        <p:spPr>
          <a:xfrm flipV="1">
            <a:off x="598042" y="5416963"/>
            <a:ext cx="5259002" cy="26833"/>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0534022"/>
      </p:ext>
    </p:extLst>
  </p:cSld>
  <p:clrMapOvr>
    <a:masterClrMapping/>
  </p:clrMapOvr>
  <p:transition spd="slow">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4294967295"/>
          </p:nvPr>
        </p:nvSpPr>
        <p:spPr>
          <a:xfrm>
            <a:off x="757514" y="1541650"/>
            <a:ext cx="7772400" cy="3581400"/>
          </a:xfrm>
        </p:spPr>
        <p:txBody>
          <a:bodyPr wrap="square" numCol="1" anchor="t" anchorCtr="0" compatLnSpc="1">
            <a:prstTxWarp prst="textNoShape">
              <a:avLst/>
            </a:prstTxWarp>
          </a:bodyPr>
          <a:lstStyle/>
          <a:p>
            <a:pPr algn="ctr" eaLnBrk="1" hangingPunct="1">
              <a:buFontTx/>
              <a:buNone/>
              <a:defRPr/>
            </a:pPr>
            <a:r>
              <a:rPr lang="en-US" sz="4000" b="1" i="1" dirty="0" smtClean="0">
                <a:solidFill>
                  <a:srgbClr val="FF6600"/>
                </a:solidFill>
                <a:effectLst>
                  <a:outerShdw blurRad="38100" dist="38100" dir="2700000" algn="tl">
                    <a:srgbClr val="0064E2"/>
                  </a:outerShdw>
                </a:effectLst>
                <a:latin typeface="+mj-lt"/>
              </a:rPr>
              <a:t>Why</a:t>
            </a:r>
            <a:r>
              <a:rPr lang="en-US" sz="4000" dirty="0" smtClean="0">
                <a:effectLst>
                  <a:outerShdw blurRad="38100" dist="38100" dir="2700000" algn="tl">
                    <a:srgbClr val="0064E2"/>
                  </a:outerShdw>
                </a:effectLst>
                <a:latin typeface="+mj-lt"/>
              </a:rPr>
              <a:t> &amp; </a:t>
            </a:r>
            <a:r>
              <a:rPr lang="en-US" sz="4000" b="1" i="1" dirty="0" smtClean="0">
                <a:solidFill>
                  <a:srgbClr val="FF6600"/>
                </a:solidFill>
                <a:effectLst>
                  <a:outerShdw blurRad="38100" dist="38100" dir="2700000" algn="tl">
                    <a:srgbClr val="0064E2"/>
                  </a:outerShdw>
                </a:effectLst>
                <a:latin typeface="+mj-lt"/>
              </a:rPr>
              <a:t>when</a:t>
            </a:r>
            <a:r>
              <a:rPr lang="en-US" sz="4000" dirty="0" smtClean="0">
                <a:effectLst>
                  <a:outerShdw blurRad="38100" dist="38100" dir="2700000" algn="tl">
                    <a:srgbClr val="0064E2"/>
                  </a:outerShdw>
                </a:effectLst>
                <a:latin typeface="+mj-lt"/>
              </a:rPr>
              <a:t> is it important to </a:t>
            </a:r>
            <a:r>
              <a:rPr lang="en-US" sz="4000" dirty="0">
                <a:effectLst>
                  <a:outerShdw blurRad="38100" dist="38100" dir="2700000" algn="tl">
                    <a:srgbClr val="0064E2"/>
                  </a:outerShdw>
                </a:effectLst>
                <a:latin typeface="+mj-lt"/>
              </a:rPr>
              <a:t>use the </a:t>
            </a:r>
            <a:r>
              <a:rPr lang="en-US" sz="4000" dirty="0" smtClean="0">
                <a:effectLst>
                  <a:outerShdw blurRad="38100" dist="38100" dir="2700000" algn="tl">
                    <a:srgbClr val="0064E2"/>
                  </a:outerShdw>
                </a:effectLst>
                <a:latin typeface="+mj-lt"/>
              </a:rPr>
              <a:t>student’s native </a:t>
            </a:r>
            <a:r>
              <a:rPr lang="en-US" sz="4000" dirty="0">
                <a:effectLst>
                  <a:outerShdw blurRad="38100" dist="38100" dir="2700000" algn="tl">
                    <a:srgbClr val="0064E2"/>
                  </a:outerShdw>
                </a:effectLst>
                <a:latin typeface="+mj-lt"/>
              </a:rPr>
              <a:t>language in the class?</a:t>
            </a:r>
          </a:p>
        </p:txBody>
      </p:sp>
      <p:pic>
        <p:nvPicPr>
          <p:cNvPr id="2" name="Picture 1"/>
          <p:cNvPicPr>
            <a:picLocks noChangeAspect="1"/>
          </p:cNvPicPr>
          <p:nvPr/>
        </p:nvPicPr>
        <p:blipFill>
          <a:blip r:embed="rId2"/>
          <a:stretch>
            <a:fillRect/>
          </a:stretch>
        </p:blipFill>
        <p:spPr>
          <a:xfrm>
            <a:off x="458387" y="4057261"/>
            <a:ext cx="6113204" cy="2131578"/>
          </a:xfrm>
          <a:prstGeom prst="rect">
            <a:avLst/>
          </a:prstGeom>
        </p:spPr>
      </p:pic>
    </p:spTree>
    <p:extLst>
      <p:ext uri="{BB962C8B-B14F-4D97-AF65-F5344CB8AC3E}">
        <p14:creationId xmlns:p14="http://schemas.microsoft.com/office/powerpoint/2010/main" val="3342775237"/>
      </p:ext>
    </p:extLst>
  </p:cSld>
  <p:clrMapOvr>
    <a:masterClrMapping/>
  </p:clrMapOvr>
  <p:transition spd="slow">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685800" y="1600200"/>
            <a:ext cx="7772400" cy="1524000"/>
          </a:xfrm>
        </p:spPr>
        <p:txBody>
          <a:bodyPr>
            <a:normAutofit/>
          </a:bodyPr>
          <a:lstStyle/>
          <a:p>
            <a:pPr eaLnBrk="1" hangingPunct="1">
              <a:defRPr/>
            </a:pPr>
            <a:r>
              <a:rPr lang="en-US" sz="4400" b="1" dirty="0" smtClean="0">
                <a:solidFill>
                  <a:srgbClr val="FF6600"/>
                </a:solidFill>
                <a:cs typeface="+mj-cs"/>
              </a:rPr>
              <a:t>SIOP Component </a:t>
            </a:r>
            <a:r>
              <a:rPr lang="en-US" sz="4400" b="1" dirty="0">
                <a:solidFill>
                  <a:srgbClr val="FF6600"/>
                </a:solidFill>
              </a:rPr>
              <a:t>6</a:t>
            </a:r>
            <a:r>
              <a:rPr lang="en-US" sz="4400" b="1" dirty="0" smtClean="0">
                <a:solidFill>
                  <a:srgbClr val="FF6600"/>
                </a:solidFill>
                <a:cs typeface="+mj-cs"/>
              </a:rPr>
              <a:t>:</a:t>
            </a:r>
            <a:br>
              <a:rPr lang="en-US" sz="4400" b="1" dirty="0" smtClean="0">
                <a:solidFill>
                  <a:srgbClr val="FF6600"/>
                </a:solidFill>
                <a:cs typeface="+mj-cs"/>
              </a:rPr>
            </a:br>
            <a:r>
              <a:rPr lang="en-US" sz="4400" dirty="0" smtClean="0">
                <a:solidFill>
                  <a:srgbClr val="000090"/>
                </a:solidFill>
                <a:cs typeface="+mj-cs"/>
              </a:rPr>
              <a:t>Lesson Delivery</a:t>
            </a:r>
          </a:p>
        </p:txBody>
      </p:sp>
      <p:sp>
        <p:nvSpPr>
          <p:cNvPr id="294915" name="Rectangle 3"/>
          <p:cNvSpPr>
            <a:spLocks noGrp="1" noChangeArrowheads="1"/>
          </p:cNvSpPr>
          <p:nvPr>
            <p:ph type="subTitle" idx="1"/>
          </p:nvPr>
        </p:nvSpPr>
        <p:spPr>
          <a:xfrm>
            <a:off x="1371600" y="3429000"/>
            <a:ext cx="6400800" cy="1524000"/>
          </a:xfrm>
        </p:spPr>
        <p:txBody>
          <a:bodyPr/>
          <a:lstStyle/>
          <a:p>
            <a:pPr eaLnBrk="1" hangingPunct="1">
              <a:defRPr/>
            </a:pPr>
            <a:r>
              <a:rPr lang="en-US" dirty="0" smtClean="0">
                <a:solidFill>
                  <a:srgbClr val="008000"/>
                </a:solidFill>
                <a:cs typeface="+mn-cs"/>
              </a:rPr>
              <a:t>Increasing accessibility</a:t>
            </a:r>
          </a:p>
        </p:txBody>
      </p:sp>
      <p:pic>
        <p:nvPicPr>
          <p:cNvPr id="36867" name="Picture 4" descr="j029070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1148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924683"/>
      </p:ext>
    </p:extLst>
  </p:cSld>
  <p:clrMapOvr>
    <a:masterClrMapping/>
  </p:clrMapOvr>
  <p:transition>
    <p:blinds/>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794" y="946283"/>
            <a:ext cx="7691719" cy="1143000"/>
          </a:xfrm>
          <a:solidFill>
            <a:schemeClr val="bg1">
              <a:lumMod val="75000"/>
            </a:schemeClr>
          </a:solidFill>
          <a:ln>
            <a:solidFill>
              <a:srgbClr val="3366FF"/>
            </a:solidFill>
          </a:ln>
        </p:spPr>
        <p:txBody>
          <a:bodyPr/>
          <a:lstStyle/>
          <a:p>
            <a:r>
              <a:rPr lang="en-US" b="1" dirty="0" smtClean="0">
                <a:solidFill>
                  <a:srgbClr val="0000FF"/>
                </a:solidFill>
              </a:rPr>
              <a:t>Lesson Delivery</a:t>
            </a:r>
            <a:endParaRPr lang="en-US" b="1" dirty="0">
              <a:solidFill>
                <a:srgbClr val="0000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4436315"/>
              </p:ext>
            </p:extLst>
          </p:nvPr>
        </p:nvGraphicFramePr>
        <p:xfrm>
          <a:off x="725488" y="1587500"/>
          <a:ext cx="7693025"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8241868"/>
      </p:ext>
    </p:extLst>
  </p:cSld>
  <p:clrMapOvr>
    <a:masterClrMapping/>
  </p:clrMapOvr>
  <p:transition spd="slow">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62000" y="369825"/>
            <a:ext cx="4259438"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ＭＳ Ｐゴシック" charset="0"/>
                <a:cs typeface="ＭＳ Ｐゴシック" charset="0"/>
              </a:rPr>
              <a:t>Activity</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ＭＳ Ｐゴシック" charset="0"/>
              <a:cs typeface="ＭＳ Ｐゴシック" charset="0"/>
            </a:endParaRPr>
          </a:p>
        </p:txBody>
      </p:sp>
      <p:sp>
        <p:nvSpPr>
          <p:cNvPr id="38916" name="Rectangle 6"/>
          <p:cNvSpPr>
            <a:spLocks noChangeArrowheads="1"/>
          </p:cNvSpPr>
          <p:nvPr/>
        </p:nvSpPr>
        <p:spPr bwMode="auto">
          <a:xfrm>
            <a:off x="762000" y="2057400"/>
            <a:ext cx="5800987" cy="498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smtClean="0">
                <a:solidFill>
                  <a:srgbClr val="346972"/>
                </a:solidFill>
                <a:latin typeface="Arial Narrow" charset="0"/>
                <a:cs typeface="Arial Narrow" charset="0"/>
              </a:rPr>
              <a:t>• </a:t>
            </a:r>
            <a:r>
              <a:rPr lang="en-US" dirty="0" smtClean="0">
                <a:solidFill>
                  <a:srgbClr val="346972"/>
                </a:solidFill>
                <a:latin typeface="+mj-lt"/>
                <a:cs typeface="Arial Narrow" charset="0"/>
              </a:rPr>
              <a:t>You will watch a short SIOP teaching segment.</a:t>
            </a:r>
          </a:p>
          <a:p>
            <a:r>
              <a:rPr lang="en-US" dirty="0" smtClean="0">
                <a:solidFill>
                  <a:srgbClr val="346972"/>
                </a:solidFill>
                <a:latin typeface="+mj-lt"/>
                <a:cs typeface="Arial Narrow" charset="0"/>
              </a:rPr>
              <a:t>Please review the questions below and be prepared to discuss them after you’ve watched it.  </a:t>
            </a:r>
            <a:endParaRPr lang="en-US" dirty="0">
              <a:solidFill>
                <a:srgbClr val="346972"/>
              </a:solidFill>
              <a:latin typeface="+mj-lt"/>
              <a:cs typeface="Arial Narrow" charset="0"/>
            </a:endParaRPr>
          </a:p>
          <a:p>
            <a:endParaRPr lang="en-US" dirty="0">
              <a:solidFill>
                <a:srgbClr val="346972"/>
              </a:solidFill>
              <a:latin typeface="+mj-lt"/>
              <a:cs typeface="Arial Narrow" charset="0"/>
            </a:endParaRPr>
          </a:p>
          <a:p>
            <a:r>
              <a:rPr lang="en-US" b="0" dirty="0">
                <a:solidFill>
                  <a:srgbClr val="346972"/>
                </a:solidFill>
                <a:latin typeface="+mj-lt"/>
                <a:cs typeface="Arial Narrow" charset="0"/>
              </a:rPr>
              <a:t>    </a:t>
            </a:r>
            <a:r>
              <a:rPr lang="en-US" dirty="0">
                <a:solidFill>
                  <a:srgbClr val="346972"/>
                </a:solidFill>
                <a:latin typeface="+mj-lt"/>
                <a:cs typeface="Arial Narrow" charset="0"/>
              </a:rPr>
              <a:t> </a:t>
            </a:r>
            <a:r>
              <a:rPr lang="en-US" b="0" dirty="0" smtClean="0">
                <a:solidFill>
                  <a:srgbClr val="FF6600"/>
                </a:solidFill>
                <a:latin typeface="+mj-lt"/>
                <a:cs typeface="Arial Narrow" charset="0"/>
              </a:rPr>
              <a:t>1</a:t>
            </a:r>
            <a:r>
              <a:rPr lang="en-US" b="0" dirty="0">
                <a:solidFill>
                  <a:srgbClr val="FF6600"/>
                </a:solidFill>
                <a:latin typeface="+mj-lt"/>
                <a:cs typeface="Arial Narrow" charset="0"/>
              </a:rPr>
              <a:t>.</a:t>
            </a:r>
            <a:r>
              <a:rPr lang="en-US" b="0" dirty="0">
                <a:solidFill>
                  <a:srgbClr val="0000FF"/>
                </a:solidFill>
                <a:latin typeface="+mj-lt"/>
                <a:cs typeface="Arial Narrow" charset="0"/>
              </a:rPr>
              <a:t> What did the teacher do in this lesson to engage the students?</a:t>
            </a:r>
          </a:p>
          <a:p>
            <a:endParaRPr lang="en-US" b="0" dirty="0">
              <a:solidFill>
                <a:srgbClr val="0000FF"/>
              </a:solidFill>
              <a:latin typeface="+mj-lt"/>
              <a:cs typeface="Arial Narrow" charset="0"/>
            </a:endParaRPr>
          </a:p>
          <a:p>
            <a:r>
              <a:rPr lang="en-US" b="0" dirty="0">
                <a:solidFill>
                  <a:srgbClr val="0000FF"/>
                </a:solidFill>
                <a:latin typeface="+mj-lt"/>
                <a:cs typeface="Arial Narrow" charset="0"/>
              </a:rPr>
              <a:t>     </a:t>
            </a:r>
            <a:r>
              <a:rPr lang="en-US" b="0" dirty="0" smtClean="0">
                <a:solidFill>
                  <a:srgbClr val="FF6600"/>
                </a:solidFill>
                <a:latin typeface="+mj-lt"/>
                <a:cs typeface="Arial Narrow" charset="0"/>
              </a:rPr>
              <a:t>2</a:t>
            </a:r>
            <a:r>
              <a:rPr lang="en-US" b="0" dirty="0">
                <a:solidFill>
                  <a:srgbClr val="FF6600"/>
                </a:solidFill>
                <a:latin typeface="+mj-lt"/>
                <a:cs typeface="Arial Narrow" charset="0"/>
              </a:rPr>
              <a:t>.</a:t>
            </a:r>
            <a:r>
              <a:rPr lang="en-US" b="0" dirty="0">
                <a:solidFill>
                  <a:srgbClr val="0000FF"/>
                </a:solidFill>
                <a:latin typeface="+mj-lt"/>
                <a:cs typeface="Arial Narrow" charset="0"/>
              </a:rPr>
              <a:t> Explain how you would determine if the students knew how </a:t>
            </a:r>
            <a:r>
              <a:rPr lang="en-US" b="0" dirty="0" smtClean="0">
                <a:solidFill>
                  <a:srgbClr val="0000FF"/>
                </a:solidFill>
                <a:latin typeface="+mj-lt"/>
                <a:cs typeface="Arial Narrow" charset="0"/>
              </a:rPr>
              <a:t>to distinguish </a:t>
            </a:r>
            <a:r>
              <a:rPr lang="en-US" b="0" dirty="0">
                <a:solidFill>
                  <a:srgbClr val="0000FF"/>
                </a:solidFill>
                <a:latin typeface="+mj-lt"/>
                <a:cs typeface="Arial Narrow" charset="0"/>
              </a:rPr>
              <a:t>fact and opinion by the end of the lesson?</a:t>
            </a:r>
          </a:p>
          <a:p>
            <a:endParaRPr lang="en-US" b="0" dirty="0">
              <a:solidFill>
                <a:srgbClr val="0000FF"/>
              </a:solidFill>
              <a:latin typeface="+mj-lt"/>
              <a:cs typeface="Arial Narrow" charset="0"/>
            </a:endParaRPr>
          </a:p>
          <a:p>
            <a:r>
              <a:rPr lang="en-US" b="0" dirty="0">
                <a:solidFill>
                  <a:srgbClr val="0000FF"/>
                </a:solidFill>
                <a:latin typeface="+mj-lt"/>
                <a:cs typeface="Arial Narrow" charset="0"/>
              </a:rPr>
              <a:t>     </a:t>
            </a:r>
            <a:r>
              <a:rPr lang="en-US" b="0" dirty="0" smtClean="0">
                <a:solidFill>
                  <a:srgbClr val="FF6600"/>
                </a:solidFill>
                <a:latin typeface="+mj-lt"/>
                <a:cs typeface="Arial Narrow" charset="0"/>
              </a:rPr>
              <a:t>3</a:t>
            </a:r>
            <a:r>
              <a:rPr lang="en-US" b="0" dirty="0">
                <a:solidFill>
                  <a:srgbClr val="FF6600"/>
                </a:solidFill>
                <a:latin typeface="+mj-lt"/>
                <a:cs typeface="Arial Narrow" charset="0"/>
              </a:rPr>
              <a:t>. </a:t>
            </a:r>
            <a:r>
              <a:rPr lang="en-US" b="0" dirty="0">
                <a:solidFill>
                  <a:srgbClr val="0000FF"/>
                </a:solidFill>
                <a:latin typeface="+mj-lt"/>
                <a:cs typeface="Arial Narrow" charset="0"/>
              </a:rPr>
              <a:t>Are there any things you would do to improve this </a:t>
            </a:r>
            <a:r>
              <a:rPr lang="en-US" b="0" dirty="0" smtClean="0">
                <a:solidFill>
                  <a:srgbClr val="0000FF"/>
                </a:solidFill>
                <a:latin typeface="+mj-lt"/>
                <a:cs typeface="Arial Narrow" charset="0"/>
              </a:rPr>
              <a:t>lesson delivery</a:t>
            </a:r>
            <a:r>
              <a:rPr lang="en-US" b="0" dirty="0">
                <a:solidFill>
                  <a:srgbClr val="0000FF"/>
                </a:solidFill>
                <a:latin typeface="+mj-lt"/>
                <a:cs typeface="Arial Narrow" charset="0"/>
              </a:rPr>
              <a:t>?</a:t>
            </a:r>
            <a:endParaRPr lang="en-US" dirty="0">
              <a:solidFill>
                <a:srgbClr val="0000FF"/>
              </a:solidFill>
              <a:latin typeface="+mj-lt"/>
              <a:cs typeface="Arial Narrow" charset="0"/>
            </a:endParaRPr>
          </a:p>
          <a:p>
            <a:endParaRPr lang="en-US" sz="2800" dirty="0">
              <a:solidFill>
                <a:srgbClr val="346972"/>
              </a:solidFill>
              <a:latin typeface="+mj-lt"/>
              <a:cs typeface="Arial Narrow" charset="0"/>
            </a:endParaRPr>
          </a:p>
          <a:p>
            <a:endParaRPr lang="en-US" sz="2800" dirty="0">
              <a:solidFill>
                <a:srgbClr val="346972"/>
              </a:solidFill>
              <a:latin typeface="Arial Narrow" charset="0"/>
              <a:cs typeface="Arial Narrow" charset="0"/>
            </a:endParaRPr>
          </a:p>
          <a:p>
            <a:pPr lvl="1"/>
            <a:endParaRPr lang="en-US" dirty="0">
              <a:solidFill>
                <a:srgbClr val="346972"/>
              </a:solidFill>
              <a:latin typeface="Arial Narrow" charset="0"/>
              <a:cs typeface="Arial Narrow" charset="0"/>
            </a:endParaRPr>
          </a:p>
        </p:txBody>
      </p:sp>
      <p:pic>
        <p:nvPicPr>
          <p:cNvPr id="2" name="Picture 1">
            <a:hlinkClick r:id="rId3"/>
          </p:cNvPr>
          <p:cNvPicPr>
            <a:picLocks noChangeAspect="1"/>
          </p:cNvPicPr>
          <p:nvPr/>
        </p:nvPicPr>
        <p:blipFill>
          <a:blip r:embed="rId4"/>
          <a:stretch>
            <a:fillRect/>
          </a:stretch>
        </p:blipFill>
        <p:spPr>
          <a:xfrm>
            <a:off x="5243179" y="126642"/>
            <a:ext cx="3560500" cy="2000548"/>
          </a:xfrm>
          <a:prstGeom prst="rect">
            <a:avLst/>
          </a:prstGeom>
        </p:spPr>
      </p:pic>
    </p:spTree>
    <p:extLst>
      <p:ext uri="{BB962C8B-B14F-4D97-AF65-F5344CB8AC3E}">
        <p14:creationId xmlns:p14="http://schemas.microsoft.com/office/powerpoint/2010/main" val="2094032234"/>
      </p:ext>
    </p:extLst>
  </p:cSld>
  <p:clrMapOvr>
    <a:masterClrMapping/>
  </p:clrMapOvr>
  <p:transition spd="slow">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685800" y="1600200"/>
            <a:ext cx="7772400" cy="1524000"/>
          </a:xfrm>
        </p:spPr>
        <p:txBody>
          <a:bodyPr/>
          <a:lstStyle/>
          <a:p>
            <a:pPr eaLnBrk="1" hangingPunct="1">
              <a:defRPr/>
            </a:pPr>
            <a:r>
              <a:rPr lang="en-US" sz="4000" b="1" dirty="0" smtClean="0"/>
              <a:t>SIOP Component </a:t>
            </a:r>
            <a:r>
              <a:rPr lang="en-US" sz="4000" b="1" dirty="0"/>
              <a:t>7</a:t>
            </a:r>
            <a:r>
              <a:rPr lang="en-US" sz="4000" b="1" dirty="0" smtClean="0"/>
              <a:t>:</a:t>
            </a:r>
            <a:br>
              <a:rPr lang="en-US" sz="4000" b="1" dirty="0" smtClean="0"/>
            </a:br>
            <a:r>
              <a:rPr lang="en-US" sz="4000" dirty="0" smtClean="0">
                <a:solidFill>
                  <a:srgbClr val="FF0000"/>
                </a:solidFill>
              </a:rPr>
              <a:t>Practice &amp; Application</a:t>
            </a:r>
          </a:p>
        </p:txBody>
      </p:sp>
      <p:sp>
        <p:nvSpPr>
          <p:cNvPr id="294915" name="Rectangle 3"/>
          <p:cNvSpPr>
            <a:spLocks noGrp="1" noChangeArrowheads="1"/>
          </p:cNvSpPr>
          <p:nvPr>
            <p:ph type="subTitle" idx="1"/>
          </p:nvPr>
        </p:nvSpPr>
        <p:spPr>
          <a:xfrm>
            <a:off x="1371600" y="3429000"/>
            <a:ext cx="6400800" cy="1524000"/>
          </a:xfrm>
        </p:spPr>
        <p:txBody>
          <a:bodyPr/>
          <a:lstStyle/>
          <a:p>
            <a:pPr eaLnBrk="1" hangingPunct="1">
              <a:defRPr/>
            </a:pPr>
            <a:endParaRPr lang="en-US" dirty="0" smtClean="0">
              <a:cs typeface="+mn-cs"/>
            </a:endParaRPr>
          </a:p>
        </p:txBody>
      </p:sp>
      <p:pic>
        <p:nvPicPr>
          <p:cNvPr id="76803" name="Picture 4" descr="j029070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1148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12167"/>
      </p:ext>
    </p:extLst>
  </p:cSld>
  <p:clrMapOvr>
    <a:masterClrMapping/>
  </p:clrMapOvr>
  <p:transition>
    <p:blinds/>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28"/>
            <a:ext cx="8229600" cy="1244978"/>
          </a:xfrm>
          <a:solidFill>
            <a:schemeClr val="bg1">
              <a:lumMod val="85000"/>
            </a:schemeClr>
          </a:solidFill>
        </p:spPr>
        <p:txBody>
          <a:bodyPr/>
          <a:lstStyle/>
          <a:p>
            <a:pPr algn="ctr">
              <a:lnSpc>
                <a:spcPct val="100000"/>
              </a:lnSpc>
              <a:defRPr/>
            </a:pPr>
            <a:r>
              <a:rPr lang="en-US" sz="3600" b="1" dirty="0" smtClean="0">
                <a:solidFill>
                  <a:srgbClr val="FF0000"/>
                </a:solidFill>
              </a:rPr>
              <a:t>Practicing &amp; Applying Content &amp; Language Knowledge</a:t>
            </a:r>
            <a:endParaRPr lang="en-US" sz="3600" b="1" dirty="0">
              <a:solidFill>
                <a:srgbClr val="FF0000"/>
              </a:solidFill>
            </a:endParaRPr>
          </a:p>
        </p:txBody>
      </p:sp>
      <p:sp>
        <p:nvSpPr>
          <p:cNvPr id="3" name="Content Placeholder 2"/>
          <p:cNvSpPr>
            <a:spLocks noGrp="1"/>
          </p:cNvSpPr>
          <p:nvPr>
            <p:ph idx="1"/>
          </p:nvPr>
        </p:nvSpPr>
        <p:spPr/>
        <p:txBody>
          <a:bodyPr/>
          <a:lstStyle/>
          <a:p>
            <a:pPr>
              <a:defRPr/>
            </a:pPr>
            <a:endParaRPr lang="en-US" dirty="0"/>
          </a:p>
        </p:txBody>
      </p:sp>
      <p:grpSp>
        <p:nvGrpSpPr>
          <p:cNvPr id="94211" name="Organization Chart 3"/>
          <p:cNvGrpSpPr>
            <a:grpSpLocks/>
          </p:cNvGrpSpPr>
          <p:nvPr/>
        </p:nvGrpSpPr>
        <p:grpSpPr bwMode="auto">
          <a:xfrm>
            <a:off x="457200" y="1600200"/>
            <a:ext cx="8229600" cy="4525963"/>
            <a:chOff x="288" y="978"/>
            <a:chExt cx="1872" cy="789"/>
          </a:xfrm>
          <a:solidFill>
            <a:schemeClr val="tx2">
              <a:lumMod val="20000"/>
              <a:lumOff val="80000"/>
            </a:schemeClr>
          </a:solidFill>
        </p:grpSpPr>
        <p:sp>
          <p:nvSpPr>
            <p:cNvPr id="94212" name="AutoShape 4"/>
            <p:cNvSpPr>
              <a:spLocks noChangeAspect="1" noChangeArrowheads="1" noTextEdit="1"/>
            </p:cNvSpPr>
            <p:nvPr/>
          </p:nvSpPr>
          <p:spPr bwMode="auto">
            <a:xfrm>
              <a:off x="288" y="978"/>
              <a:ext cx="1872" cy="7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94213" name="_s1028"/>
            <p:cNvCxnSpPr>
              <a:cxnSpLocks noChangeShapeType="1"/>
            </p:cNvCxnSpPr>
            <p:nvPr/>
          </p:nvCxnSpPr>
          <p:spPr bwMode="auto">
            <a:xfrm rot="5400000" flipH="1">
              <a:off x="1404" y="1155"/>
              <a:ext cx="144" cy="504"/>
            </a:xfrm>
            <a:prstGeom prst="bentConnector3">
              <a:avLst>
                <a:gd name="adj1" fmla="val 13384"/>
              </a:avLst>
            </a:prstGeom>
            <a:grpFill/>
            <a:ln w="28575">
              <a:solidFill>
                <a:schemeClr val="tx1"/>
              </a:solidFill>
              <a:miter lim="800000"/>
              <a:headEnd/>
              <a:tailEnd/>
            </a:ln>
            <a:extLst/>
          </p:spPr>
        </p:cxnSp>
        <p:cxnSp>
          <p:nvCxnSpPr>
            <p:cNvPr id="94214" name="_s1029"/>
            <p:cNvCxnSpPr>
              <a:cxnSpLocks noChangeShapeType="1"/>
            </p:cNvCxnSpPr>
            <p:nvPr/>
          </p:nvCxnSpPr>
          <p:spPr bwMode="auto">
            <a:xfrm rot="-5400000">
              <a:off x="900" y="1155"/>
              <a:ext cx="144" cy="504"/>
            </a:xfrm>
            <a:prstGeom prst="bentConnector3">
              <a:avLst>
                <a:gd name="adj1" fmla="val 13384"/>
              </a:avLst>
            </a:prstGeom>
            <a:grpFill/>
            <a:ln w="28575">
              <a:solidFill>
                <a:schemeClr val="tx1"/>
              </a:solidFill>
              <a:miter lim="800000"/>
              <a:headEnd/>
              <a:tailEnd/>
            </a:ln>
            <a:extLst/>
          </p:spPr>
        </p:cxnSp>
        <p:sp>
          <p:nvSpPr>
            <p:cNvPr id="94215" name="_s1030"/>
            <p:cNvSpPr>
              <a:spLocks noChangeArrowheads="1"/>
            </p:cNvSpPr>
            <p:nvPr/>
          </p:nvSpPr>
          <p:spPr bwMode="auto">
            <a:xfrm>
              <a:off x="793" y="978"/>
              <a:ext cx="863" cy="357"/>
            </a:xfrm>
            <a:prstGeom prst="roundRect">
              <a:avLst>
                <a:gd name="adj" fmla="val 16667"/>
              </a:avLst>
            </a:prstGeom>
            <a:solidFill>
              <a:schemeClr val="accent5">
                <a:lumMod val="20000"/>
                <a:lumOff val="80000"/>
              </a:schemeClr>
            </a:solidFill>
            <a:ln w="9525">
              <a:solidFill>
                <a:schemeClr val="tx1"/>
              </a:solidFill>
              <a:round/>
              <a:headEnd/>
              <a:tailEnd/>
            </a:ln>
          </p:spPr>
          <p:txBody>
            <a:bodyPr wrap="none" lIns="0" tIns="0" rIns="0" bIns="0" anchor="ctr"/>
            <a:lstStyle/>
            <a:p>
              <a:pPr algn="ctr" eaLnBrk="1" hangingPunct="1"/>
              <a:endParaRPr lang="en-US" sz="3200" dirty="0"/>
            </a:p>
            <a:p>
              <a:pPr algn="ctr" eaLnBrk="1" hangingPunct="1"/>
              <a:r>
                <a:rPr lang="en-US" sz="3200" b="1" dirty="0">
                  <a:solidFill>
                    <a:srgbClr val="0000FF"/>
                  </a:solidFill>
                </a:rPr>
                <a:t>Integration of All</a:t>
              </a:r>
            </a:p>
            <a:p>
              <a:pPr algn="ctr" eaLnBrk="1" hangingPunct="1"/>
              <a:r>
                <a:rPr lang="en-US" sz="3200" b="1" dirty="0">
                  <a:solidFill>
                    <a:srgbClr val="0000FF"/>
                  </a:solidFill>
                </a:rPr>
                <a:t>Language Skills</a:t>
              </a:r>
            </a:p>
            <a:p>
              <a:pPr algn="ctr" eaLnBrk="1" hangingPunct="1"/>
              <a:endParaRPr lang="en-US" sz="3200" dirty="0"/>
            </a:p>
          </p:txBody>
        </p:sp>
        <p:sp>
          <p:nvSpPr>
            <p:cNvPr id="94216" name="_s1031"/>
            <p:cNvSpPr>
              <a:spLocks noChangeArrowheads="1"/>
            </p:cNvSpPr>
            <p:nvPr/>
          </p:nvSpPr>
          <p:spPr bwMode="auto">
            <a:xfrm>
              <a:off x="288" y="1479"/>
              <a:ext cx="864" cy="288"/>
            </a:xfrm>
            <a:prstGeom prst="roundRect">
              <a:avLst>
                <a:gd name="adj" fmla="val 16667"/>
              </a:avLst>
            </a:prstGeom>
            <a:solidFill>
              <a:srgbClr val="E3F2C7"/>
            </a:solidFill>
            <a:ln w="9525">
              <a:solidFill>
                <a:schemeClr val="tx1"/>
              </a:solidFill>
              <a:round/>
              <a:headEnd/>
              <a:tailEnd/>
            </a:ln>
          </p:spPr>
          <p:txBody>
            <a:bodyPr wrap="none" lIns="0" tIns="0" rIns="0" bIns="0" anchor="ctr"/>
            <a:lstStyle/>
            <a:p>
              <a:pPr algn="ctr" eaLnBrk="1" hangingPunct="1"/>
              <a:r>
                <a:rPr lang="en-US" sz="3200" b="1" dirty="0">
                  <a:solidFill>
                    <a:srgbClr val="0000FF"/>
                  </a:solidFill>
                </a:rPr>
                <a:t>Hands-on</a:t>
              </a:r>
            </a:p>
            <a:p>
              <a:pPr algn="ctr" eaLnBrk="1" hangingPunct="1"/>
              <a:r>
                <a:rPr lang="en-US" sz="3200" b="1" dirty="0">
                  <a:solidFill>
                    <a:srgbClr val="0000FF"/>
                  </a:solidFill>
                </a:rPr>
                <a:t>Practice with </a:t>
              </a:r>
            </a:p>
            <a:p>
              <a:pPr algn="ctr" eaLnBrk="1" hangingPunct="1"/>
              <a:r>
                <a:rPr lang="en-US" sz="3200" b="1" dirty="0">
                  <a:solidFill>
                    <a:srgbClr val="0000FF"/>
                  </a:solidFill>
                </a:rPr>
                <a:t>New Knowledge</a:t>
              </a:r>
            </a:p>
          </p:txBody>
        </p:sp>
        <p:sp>
          <p:nvSpPr>
            <p:cNvPr id="94217" name="_s1032"/>
            <p:cNvSpPr>
              <a:spLocks noChangeArrowheads="1"/>
            </p:cNvSpPr>
            <p:nvPr/>
          </p:nvSpPr>
          <p:spPr bwMode="auto">
            <a:xfrm>
              <a:off x="1296" y="1479"/>
              <a:ext cx="864" cy="288"/>
            </a:xfrm>
            <a:prstGeom prst="roundRect">
              <a:avLst>
                <a:gd name="adj" fmla="val 16667"/>
              </a:avLst>
            </a:prstGeom>
            <a:solidFill>
              <a:schemeClr val="accent5">
                <a:lumMod val="20000"/>
                <a:lumOff val="80000"/>
              </a:schemeClr>
            </a:solidFill>
            <a:ln w="9525">
              <a:solidFill>
                <a:schemeClr val="tx1"/>
              </a:solidFill>
              <a:round/>
              <a:headEnd/>
              <a:tailEnd/>
            </a:ln>
          </p:spPr>
          <p:txBody>
            <a:bodyPr wrap="none" lIns="0" tIns="0" rIns="0" bIns="0" anchor="ctr"/>
            <a:lstStyle/>
            <a:p>
              <a:pPr algn="ctr" eaLnBrk="1" hangingPunct="1"/>
              <a:r>
                <a:rPr lang="en-US" sz="3200" b="1" dirty="0">
                  <a:solidFill>
                    <a:srgbClr val="0000FF"/>
                  </a:solidFill>
                </a:rPr>
                <a:t>Application of</a:t>
              </a:r>
            </a:p>
            <a:p>
              <a:pPr algn="ctr" eaLnBrk="1" hangingPunct="1"/>
              <a:r>
                <a:rPr lang="en-US" sz="3200" b="1" dirty="0">
                  <a:solidFill>
                    <a:srgbClr val="0000FF"/>
                  </a:solidFill>
                </a:rPr>
                <a:t>  New Knowledge in</a:t>
              </a:r>
            </a:p>
            <a:p>
              <a:pPr algn="ctr" eaLnBrk="1" hangingPunct="1"/>
              <a:r>
                <a:rPr lang="en-US" sz="3200" b="1" dirty="0">
                  <a:solidFill>
                    <a:srgbClr val="0000FF"/>
                  </a:solidFill>
                </a:rPr>
                <a:t> New Ways</a:t>
              </a:r>
              <a:r>
                <a:rPr lang="en-US" sz="3200" dirty="0"/>
                <a:t>	</a:t>
              </a:r>
            </a:p>
          </p:txBody>
        </p:sp>
      </p:grpSp>
    </p:spTree>
    <p:extLst>
      <p:ext uri="{BB962C8B-B14F-4D97-AF65-F5344CB8AC3E}">
        <p14:creationId xmlns:p14="http://schemas.microsoft.com/office/powerpoint/2010/main" val="3153976811"/>
      </p:ext>
    </p:extLst>
  </p:cSld>
  <p:clrMapOvr>
    <a:masterClrMapping/>
  </p:clrMapOvr>
  <p:transition spd="slow">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280"/>
            <a:ext cx="8229600" cy="925279"/>
          </a:xfrm>
        </p:spPr>
        <p:txBody>
          <a:bodyPr/>
          <a:lstStyle/>
          <a:p>
            <a:pPr algn="ctr">
              <a:defRPr/>
            </a:pPr>
            <a:r>
              <a:rPr lang="en-US" sz="4400" b="1" dirty="0" smtClean="0">
                <a:solidFill>
                  <a:srgbClr val="660066"/>
                </a:solidFill>
              </a:rPr>
              <a:t>Instructional Idea</a:t>
            </a:r>
            <a:endParaRPr lang="en-US" sz="4400" b="1" dirty="0">
              <a:solidFill>
                <a:srgbClr val="660066"/>
              </a:solidFill>
            </a:endParaRPr>
          </a:p>
        </p:txBody>
      </p:sp>
      <p:sp>
        <p:nvSpPr>
          <p:cNvPr id="3" name="Content Placeholder 2"/>
          <p:cNvSpPr>
            <a:spLocks noGrp="1"/>
          </p:cNvSpPr>
          <p:nvPr>
            <p:ph idx="1"/>
          </p:nvPr>
        </p:nvSpPr>
        <p:spPr>
          <a:xfrm>
            <a:off x="457200" y="1287680"/>
            <a:ext cx="8229600" cy="5115192"/>
          </a:xfrm>
        </p:spPr>
        <p:txBody>
          <a:bodyPr/>
          <a:lstStyle/>
          <a:p>
            <a:pPr>
              <a:defRPr/>
            </a:pPr>
            <a:r>
              <a:rPr lang="en-US" sz="1800" dirty="0" smtClean="0">
                <a:solidFill>
                  <a:srgbClr val="008000"/>
                </a:solidFill>
              </a:rPr>
              <a:t>Supermarket “shopping” activity</a:t>
            </a:r>
          </a:p>
          <a:p>
            <a:pPr lvl="1">
              <a:defRPr/>
            </a:pPr>
            <a:r>
              <a:rPr lang="en-US" sz="2400" i="1" dirty="0" smtClean="0">
                <a:solidFill>
                  <a:srgbClr val="0000FF"/>
                </a:solidFill>
              </a:rPr>
              <a:t>Sorting items, identifying &amp; explaining properties</a:t>
            </a:r>
            <a:endParaRPr lang="en-US" sz="2400" i="1" dirty="0">
              <a:solidFill>
                <a:srgbClr val="0000FF"/>
              </a:solidFill>
            </a:endParaRPr>
          </a:p>
        </p:txBody>
      </p:sp>
      <p:pic>
        <p:nvPicPr>
          <p:cNvPr id="97283" name="Picture 3" descr="IMG_021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2237897"/>
            <a:ext cx="5872914" cy="3913666"/>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698948"/>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2014"/>
            <a:ext cx="8229600" cy="1378186"/>
          </a:xfrm>
          <a:solidFill>
            <a:schemeClr val="bg1">
              <a:lumMod val="85000"/>
            </a:schemeClr>
          </a:solidFill>
        </p:spPr>
        <p:txBody>
          <a:bodyPr/>
          <a:lstStyle/>
          <a:p>
            <a:pPr>
              <a:lnSpc>
                <a:spcPct val="100000"/>
              </a:lnSpc>
            </a:pPr>
            <a:r>
              <a:rPr lang="en-US" sz="4000" b="1" dirty="0" smtClean="0">
                <a:solidFill>
                  <a:schemeClr val="accent2">
                    <a:lumMod val="50000"/>
                  </a:schemeClr>
                </a:solidFill>
              </a:rPr>
              <a:t>Areas of Potential Challenges for ELLs in Mainstream Classrooms</a:t>
            </a:r>
            <a:endParaRPr lang="en-US" sz="4000" b="1" dirty="0">
              <a:solidFill>
                <a:schemeClr val="accent2">
                  <a:lumMod val="50000"/>
                </a:schemeClr>
              </a:solidFill>
            </a:endParaRPr>
          </a:p>
        </p:txBody>
      </p:sp>
      <p:sp>
        <p:nvSpPr>
          <p:cNvPr id="5" name="Content Placeholder 4"/>
          <p:cNvSpPr>
            <a:spLocks noGrp="1"/>
          </p:cNvSpPr>
          <p:nvPr>
            <p:ph sz="half" idx="2"/>
          </p:nvPr>
        </p:nvSpPr>
        <p:spPr>
          <a:xfrm>
            <a:off x="4648200" y="2131330"/>
            <a:ext cx="4038600" cy="3994833"/>
          </a:xfrm>
          <a:solidFill>
            <a:schemeClr val="accent2">
              <a:lumMod val="40000"/>
              <a:lumOff val="60000"/>
            </a:schemeClr>
          </a:solidFill>
        </p:spPr>
        <p:txBody>
          <a:bodyPr/>
          <a:lstStyle/>
          <a:p>
            <a:pPr>
              <a:lnSpc>
                <a:spcPct val="80000"/>
              </a:lnSpc>
              <a:buClr>
                <a:srgbClr val="5F2171"/>
              </a:buClr>
            </a:pPr>
            <a:r>
              <a:rPr lang="en-US" sz="2200" dirty="0">
                <a:solidFill>
                  <a:srgbClr val="000090"/>
                </a:solidFill>
                <a:latin typeface="+mn-lt"/>
              </a:rPr>
              <a:t>Very literal – misses inferences, </a:t>
            </a:r>
            <a:r>
              <a:rPr lang="en-US" sz="2200" dirty="0" smtClean="0">
                <a:solidFill>
                  <a:srgbClr val="000090"/>
                </a:solidFill>
                <a:latin typeface="+mn-lt"/>
              </a:rPr>
              <a:t>subtleties</a:t>
            </a:r>
          </a:p>
          <a:p>
            <a:pPr>
              <a:lnSpc>
                <a:spcPct val="80000"/>
              </a:lnSpc>
              <a:buClr>
                <a:srgbClr val="5F2171"/>
              </a:buClr>
            </a:pPr>
            <a:r>
              <a:rPr lang="en-US" sz="2200" dirty="0" smtClean="0">
                <a:solidFill>
                  <a:srgbClr val="000090"/>
                </a:solidFill>
                <a:latin typeface="+mn-lt"/>
              </a:rPr>
              <a:t>Understands but has difficulty showing understanding in writing</a:t>
            </a:r>
          </a:p>
          <a:p>
            <a:pPr>
              <a:lnSpc>
                <a:spcPct val="80000"/>
              </a:lnSpc>
              <a:buClr>
                <a:srgbClr val="5F2171"/>
              </a:buClr>
            </a:pPr>
            <a:r>
              <a:rPr lang="en-US" sz="2200" dirty="0" smtClean="0">
                <a:solidFill>
                  <a:srgbClr val="000090"/>
                </a:solidFill>
                <a:latin typeface="+mn-lt"/>
              </a:rPr>
              <a:t>Learns better from watching than from listening</a:t>
            </a:r>
          </a:p>
          <a:p>
            <a:pPr>
              <a:lnSpc>
                <a:spcPct val="80000"/>
              </a:lnSpc>
              <a:buClr>
                <a:srgbClr val="5F2171"/>
              </a:buClr>
            </a:pPr>
            <a:r>
              <a:rPr lang="en-US" sz="2200" dirty="0" smtClean="0">
                <a:solidFill>
                  <a:srgbClr val="000090"/>
                </a:solidFill>
                <a:latin typeface="+mn-lt"/>
              </a:rPr>
              <a:t>Has difficulty categorizing, classifying, or summarizing</a:t>
            </a:r>
          </a:p>
          <a:p>
            <a:pPr>
              <a:lnSpc>
                <a:spcPct val="80000"/>
              </a:lnSpc>
              <a:buClr>
                <a:srgbClr val="5F2171"/>
              </a:buClr>
            </a:pPr>
            <a:r>
              <a:rPr lang="en-US" sz="2200" dirty="0" smtClean="0">
                <a:solidFill>
                  <a:srgbClr val="000090"/>
                </a:solidFill>
                <a:latin typeface="+mn-lt"/>
              </a:rPr>
              <a:t>Has difficulty providing an oral narrative</a:t>
            </a:r>
          </a:p>
          <a:p>
            <a:pPr>
              <a:lnSpc>
                <a:spcPct val="80000"/>
              </a:lnSpc>
              <a:buClr>
                <a:srgbClr val="5F2171"/>
              </a:buClr>
            </a:pPr>
            <a:r>
              <a:rPr lang="en-US" sz="2200" dirty="0" smtClean="0">
                <a:solidFill>
                  <a:srgbClr val="000090"/>
                </a:solidFill>
                <a:latin typeface="+mn-lt"/>
              </a:rPr>
              <a:t>Gives up easily or explodes </a:t>
            </a:r>
            <a:endParaRPr lang="en-US" sz="2200" dirty="0">
              <a:solidFill>
                <a:srgbClr val="000090"/>
              </a:solidFill>
              <a:latin typeface="+mn-lt"/>
            </a:endParaRPr>
          </a:p>
          <a:p>
            <a:endParaRPr lang="en-US" dirty="0"/>
          </a:p>
        </p:txBody>
      </p:sp>
      <p:sp>
        <p:nvSpPr>
          <p:cNvPr id="6" name="Content Placeholder 5"/>
          <p:cNvSpPr>
            <a:spLocks noGrp="1"/>
          </p:cNvSpPr>
          <p:nvPr>
            <p:ph sz="quarter" idx="13"/>
          </p:nvPr>
        </p:nvSpPr>
        <p:spPr>
          <a:xfrm>
            <a:off x="365760" y="2131330"/>
            <a:ext cx="4041648" cy="3995149"/>
          </a:xfrm>
          <a:solidFill>
            <a:srgbClr val="DAB8B8"/>
          </a:solidFill>
        </p:spPr>
        <p:txBody>
          <a:bodyPr>
            <a:normAutofit fontScale="92500" lnSpcReduction="20000"/>
          </a:bodyPr>
          <a:lstStyle/>
          <a:p>
            <a:pPr>
              <a:buClr>
                <a:srgbClr val="5F2171"/>
              </a:buClr>
            </a:pPr>
            <a:r>
              <a:rPr lang="en-US" dirty="0" smtClean="0">
                <a:solidFill>
                  <a:srgbClr val="000090"/>
                </a:solidFill>
                <a:latin typeface="+mn-lt"/>
              </a:rPr>
              <a:t>Omits words or adds words</a:t>
            </a:r>
          </a:p>
          <a:p>
            <a:pPr>
              <a:buClr>
                <a:srgbClr val="5F2171"/>
              </a:buClr>
            </a:pPr>
            <a:r>
              <a:rPr lang="en-US" dirty="0" smtClean="0">
                <a:solidFill>
                  <a:srgbClr val="000090"/>
                </a:solidFill>
                <a:latin typeface="+mn-lt"/>
              </a:rPr>
              <a:t>Forgets names of things he/she knows</a:t>
            </a:r>
          </a:p>
          <a:p>
            <a:pPr>
              <a:buClr>
                <a:srgbClr val="5F2171"/>
              </a:buClr>
            </a:pPr>
            <a:r>
              <a:rPr lang="en-US" dirty="0" smtClean="0">
                <a:solidFill>
                  <a:srgbClr val="000090"/>
                </a:solidFill>
                <a:latin typeface="+mn-lt"/>
              </a:rPr>
              <a:t>Becomes distracted easily</a:t>
            </a:r>
          </a:p>
          <a:p>
            <a:pPr>
              <a:buClr>
                <a:srgbClr val="5F2171"/>
              </a:buClr>
            </a:pPr>
            <a:r>
              <a:rPr lang="en-US" dirty="0" smtClean="0">
                <a:solidFill>
                  <a:srgbClr val="000090"/>
                </a:solidFill>
                <a:latin typeface="+mn-lt"/>
              </a:rPr>
              <a:t>Has trouble following directions</a:t>
            </a:r>
          </a:p>
          <a:p>
            <a:pPr>
              <a:buClr>
                <a:srgbClr val="5F2171"/>
              </a:buClr>
            </a:pPr>
            <a:r>
              <a:rPr lang="en-US" dirty="0" smtClean="0">
                <a:solidFill>
                  <a:srgbClr val="000090"/>
                </a:solidFill>
                <a:latin typeface="+mn-lt"/>
              </a:rPr>
              <a:t>Has difficulty with math word problems</a:t>
            </a:r>
          </a:p>
          <a:p>
            <a:pPr>
              <a:buClr>
                <a:srgbClr val="5F2171"/>
              </a:buClr>
            </a:pPr>
            <a:r>
              <a:rPr lang="en-US" dirty="0" smtClean="0">
                <a:solidFill>
                  <a:srgbClr val="000090"/>
                </a:solidFill>
                <a:latin typeface="+mn-lt"/>
              </a:rPr>
              <a:t>Avoids writing</a:t>
            </a:r>
          </a:p>
          <a:p>
            <a:pPr>
              <a:buClr>
                <a:srgbClr val="5F2171"/>
              </a:buClr>
            </a:pPr>
            <a:r>
              <a:rPr lang="en-US" dirty="0" smtClean="0">
                <a:solidFill>
                  <a:srgbClr val="000090"/>
                </a:solidFill>
                <a:latin typeface="+mn-lt"/>
              </a:rPr>
              <a:t>Has difficulty transferring learning from one lesson to another</a:t>
            </a:r>
            <a:endParaRPr lang="en-US" dirty="0">
              <a:solidFill>
                <a:srgbClr val="000090"/>
              </a:solidFill>
              <a:latin typeface="+mn-lt"/>
            </a:endParaRPr>
          </a:p>
        </p:txBody>
      </p:sp>
      <p:sp>
        <p:nvSpPr>
          <p:cNvPr id="7" name="TextBox 6"/>
          <p:cNvSpPr txBox="1"/>
          <p:nvPr/>
        </p:nvSpPr>
        <p:spPr>
          <a:xfrm>
            <a:off x="6172228" y="6235967"/>
            <a:ext cx="2298426" cy="307777"/>
          </a:xfrm>
          <a:prstGeom prst="rect">
            <a:avLst/>
          </a:prstGeom>
          <a:noFill/>
        </p:spPr>
        <p:txBody>
          <a:bodyPr wrap="none" rtlCol="0">
            <a:spAutoFit/>
          </a:bodyPr>
          <a:lstStyle/>
          <a:p>
            <a:r>
              <a:rPr lang="en-US" sz="1400" dirty="0" err="1" smtClean="0"/>
              <a:t>Hamayan</a:t>
            </a:r>
            <a:r>
              <a:rPr lang="en-US" sz="1400" dirty="0" smtClean="0"/>
              <a:t> et al., 2013, p. 43</a:t>
            </a:r>
            <a:endParaRPr lang="en-US" sz="1400" dirty="0"/>
          </a:p>
        </p:txBody>
      </p:sp>
    </p:spTree>
    <p:extLst>
      <p:ext uri="{BB962C8B-B14F-4D97-AF65-F5344CB8AC3E}">
        <p14:creationId xmlns:p14="http://schemas.microsoft.com/office/powerpoint/2010/main" val="3929269208"/>
      </p:ext>
    </p:extLst>
  </p:cSld>
  <p:clrMapOvr>
    <a:masterClrMapping/>
  </p:clrMapOvr>
  <p:transition spd="slow">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1949"/>
            <a:ext cx="7520940" cy="1295400"/>
          </a:xfrm>
        </p:spPr>
        <p:txBody>
          <a:bodyPr>
            <a:normAutofit fontScale="90000"/>
          </a:bodyPr>
          <a:lstStyle/>
          <a:p>
            <a:r>
              <a:rPr lang="en-US" sz="4500" b="1" dirty="0">
                <a:solidFill>
                  <a:srgbClr val="660066"/>
                </a:solidFill>
                <a:latin typeface="Calibri" charset="0"/>
              </a:rPr>
              <a:t>Activities for Content Application: </a:t>
            </a:r>
            <a:r>
              <a:rPr lang="en-US" sz="4500" b="1" i="1" dirty="0" smtClean="0">
                <a:solidFill>
                  <a:srgbClr val="FF0000"/>
                </a:solidFill>
                <a:latin typeface="Calibri" charset="0"/>
              </a:rPr>
              <a:t>Let’s </a:t>
            </a:r>
            <a:r>
              <a:rPr lang="en-US" sz="4500" b="1" i="1" dirty="0">
                <a:solidFill>
                  <a:srgbClr val="FF0000"/>
                </a:solidFill>
                <a:latin typeface="Calibri" charset="0"/>
              </a:rPr>
              <a:t>Share</a:t>
            </a:r>
          </a:p>
        </p:txBody>
      </p:sp>
      <p:sp>
        <p:nvSpPr>
          <p:cNvPr id="8195" name="Content Placeholder 2"/>
          <p:cNvSpPr>
            <a:spLocks noGrp="1"/>
          </p:cNvSpPr>
          <p:nvPr>
            <p:ph idx="1"/>
          </p:nvPr>
        </p:nvSpPr>
        <p:spPr>
          <a:xfrm>
            <a:off x="838200" y="2326702"/>
            <a:ext cx="7520940" cy="1820512"/>
          </a:xfrm>
          <a:solidFill>
            <a:srgbClr val="E3F2C7"/>
          </a:solidFill>
        </p:spPr>
        <p:txBody>
          <a:bodyPr>
            <a:normAutofit fontScale="85000" lnSpcReduction="10000"/>
          </a:bodyPr>
          <a:lstStyle/>
          <a:p>
            <a:pPr marL="0" indent="0" algn="ctr">
              <a:buNone/>
            </a:pPr>
            <a:r>
              <a:rPr lang="en-US" sz="3200" dirty="0" smtClean="0">
                <a:solidFill>
                  <a:srgbClr val="0000FF"/>
                </a:solidFill>
                <a:latin typeface="+mn-lt"/>
                <a:cs typeface="Apple Chancery"/>
              </a:rPr>
              <a:t>Share a lesson </a:t>
            </a:r>
            <a:r>
              <a:rPr lang="en-US" sz="3200" dirty="0">
                <a:solidFill>
                  <a:srgbClr val="0000FF"/>
                </a:solidFill>
                <a:latin typeface="+mn-lt"/>
                <a:cs typeface="Apple Chancery"/>
              </a:rPr>
              <a:t>you taught or observed.  Was there an activity that would be memorable for the students?  If not, how could the activity have been more engaging and unforgettable?</a:t>
            </a:r>
          </a:p>
        </p:txBody>
      </p:sp>
      <p:pic>
        <p:nvPicPr>
          <p:cNvPr id="3" name="Picture 2"/>
          <p:cNvPicPr>
            <a:picLocks noChangeAspect="1"/>
          </p:cNvPicPr>
          <p:nvPr/>
        </p:nvPicPr>
        <p:blipFill>
          <a:blip r:embed="rId2"/>
          <a:stretch>
            <a:fillRect/>
          </a:stretch>
        </p:blipFill>
        <p:spPr>
          <a:xfrm>
            <a:off x="2819400" y="4230531"/>
            <a:ext cx="3302000" cy="2476500"/>
          </a:xfrm>
          <a:prstGeom prst="rect">
            <a:avLst/>
          </a:prstGeom>
          <a:ln>
            <a:solidFill>
              <a:srgbClr val="FF0000"/>
            </a:solidFill>
          </a:ln>
        </p:spPr>
      </p:pic>
    </p:spTree>
    <p:extLst>
      <p:ext uri="{BB962C8B-B14F-4D97-AF65-F5344CB8AC3E}">
        <p14:creationId xmlns:p14="http://schemas.microsoft.com/office/powerpoint/2010/main" val="632057007"/>
      </p:ext>
    </p:extLst>
  </p:cSld>
  <p:clrMapOvr>
    <a:masterClrMapping/>
  </p:clrMapOvr>
  <p:transition spd="slow">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740587"/>
            <a:ext cx="7772400" cy="1749468"/>
          </a:xfrm>
        </p:spPr>
        <p:txBody>
          <a:bodyPr/>
          <a:lstStyle/>
          <a:p>
            <a:r>
              <a:rPr lang="en-US" b="1" dirty="0" smtClean="0">
                <a:solidFill>
                  <a:srgbClr val="0000FF"/>
                </a:solidFill>
              </a:rPr>
              <a:t>Activity: Seven Rules of Engagement</a:t>
            </a:r>
            <a:endParaRPr lang="en-US" b="1" dirty="0">
              <a:solidFill>
                <a:srgbClr val="0000FF"/>
              </a:solidFill>
            </a:endParaRPr>
          </a:p>
        </p:txBody>
      </p:sp>
      <p:sp>
        <p:nvSpPr>
          <p:cNvPr id="5" name="Text Placeholder 4"/>
          <p:cNvSpPr>
            <a:spLocks noGrp="1"/>
          </p:cNvSpPr>
          <p:nvPr>
            <p:ph type="body" idx="1"/>
          </p:nvPr>
        </p:nvSpPr>
        <p:spPr>
          <a:xfrm>
            <a:off x="722313" y="4068763"/>
            <a:ext cx="5734104" cy="2085454"/>
          </a:xfrm>
          <a:solidFill>
            <a:schemeClr val="accent2">
              <a:lumMod val="20000"/>
              <a:lumOff val="80000"/>
            </a:schemeClr>
          </a:solidFill>
          <a:ln>
            <a:solidFill>
              <a:srgbClr val="0000FF"/>
            </a:solidFill>
          </a:ln>
        </p:spPr>
        <p:txBody>
          <a:bodyPr>
            <a:normAutofit/>
          </a:bodyPr>
          <a:lstStyle/>
          <a:p>
            <a:pPr marL="342900" indent="-342900">
              <a:buFont typeface="Arial"/>
              <a:buChar char="•"/>
            </a:pPr>
            <a:r>
              <a:rPr lang="en-US" dirty="0" smtClean="0">
                <a:solidFill>
                  <a:srgbClr val="000000"/>
                </a:solidFill>
              </a:rPr>
              <a:t>Skim through the article and reflect on the seven rules for engagement.</a:t>
            </a:r>
          </a:p>
          <a:p>
            <a:pPr marL="342900" indent="-342900">
              <a:buFont typeface="Arial"/>
              <a:buChar char="•"/>
            </a:pPr>
            <a:r>
              <a:rPr lang="en-US" dirty="0" smtClean="0">
                <a:solidFill>
                  <a:srgbClr val="000000"/>
                </a:solidFill>
              </a:rPr>
              <a:t>Based on the article’s recommendations, what would consider changing in your teaching practices to motivate ELs to read?    </a:t>
            </a:r>
            <a:endParaRPr lang="en-US" dirty="0">
              <a:solidFill>
                <a:srgbClr val="000000"/>
              </a:solidFill>
            </a:endParaRPr>
          </a:p>
        </p:txBody>
      </p:sp>
    </p:spTree>
    <p:extLst>
      <p:ext uri="{BB962C8B-B14F-4D97-AF65-F5344CB8AC3E}">
        <p14:creationId xmlns:p14="http://schemas.microsoft.com/office/powerpoint/2010/main" val="3266724330"/>
      </p:ext>
    </p:extLst>
  </p:cSld>
  <p:clrMapOvr>
    <a:masterClrMapping/>
  </p:clrMapOvr>
  <p:transition spd="slow">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685800" y="1600200"/>
            <a:ext cx="7772400" cy="1524000"/>
          </a:xfrm>
        </p:spPr>
        <p:txBody>
          <a:bodyPr/>
          <a:lstStyle/>
          <a:p>
            <a:pPr eaLnBrk="1" hangingPunct="1">
              <a:defRPr/>
            </a:pPr>
            <a:r>
              <a:rPr lang="en-US" sz="4000" b="1" dirty="0" smtClean="0">
                <a:cs typeface="+mj-cs"/>
              </a:rPr>
              <a:t>SIOP Component </a:t>
            </a:r>
            <a:r>
              <a:rPr lang="en-US" sz="4000" b="1" dirty="0">
                <a:cs typeface="+mj-cs"/>
              </a:rPr>
              <a:t>8</a:t>
            </a:r>
            <a:r>
              <a:rPr lang="en-US" sz="4000" b="1" dirty="0" smtClean="0">
                <a:cs typeface="+mj-cs"/>
              </a:rPr>
              <a:t>:</a:t>
            </a:r>
            <a:br>
              <a:rPr lang="en-US" sz="4000" b="1" dirty="0" smtClean="0">
                <a:cs typeface="+mj-cs"/>
              </a:rPr>
            </a:br>
            <a:r>
              <a:rPr lang="en-US" sz="4000" dirty="0" smtClean="0">
                <a:solidFill>
                  <a:srgbClr val="FF0000"/>
                </a:solidFill>
                <a:cs typeface="+mj-cs"/>
              </a:rPr>
              <a:t>Review &amp; Assessment</a:t>
            </a:r>
          </a:p>
        </p:txBody>
      </p:sp>
      <p:sp>
        <p:nvSpPr>
          <p:cNvPr id="294915" name="Rectangle 3"/>
          <p:cNvSpPr>
            <a:spLocks noGrp="1" noChangeArrowheads="1"/>
          </p:cNvSpPr>
          <p:nvPr>
            <p:ph type="subTitle" idx="1"/>
          </p:nvPr>
        </p:nvSpPr>
        <p:spPr>
          <a:xfrm>
            <a:off x="1371600" y="3429000"/>
            <a:ext cx="6400800" cy="1524000"/>
          </a:xfrm>
        </p:spPr>
        <p:txBody>
          <a:bodyPr>
            <a:normAutofit/>
          </a:bodyPr>
          <a:lstStyle/>
          <a:p>
            <a:pPr algn="ctr" eaLnBrk="1" hangingPunct="1">
              <a:defRPr/>
            </a:pPr>
            <a:r>
              <a:rPr lang="en-US" sz="1800" b="1" dirty="0" smtClean="0">
                <a:solidFill>
                  <a:srgbClr val="0000FF"/>
                </a:solidFill>
                <a:cs typeface="+mn-cs"/>
              </a:rPr>
              <a:t>How do you review material &amp; assess students?</a:t>
            </a:r>
          </a:p>
        </p:txBody>
      </p:sp>
      <p:pic>
        <p:nvPicPr>
          <p:cNvPr id="80899" name="Picture 4" descr="j0290707[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1148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385592"/>
      </p:ext>
    </p:extLst>
  </p:cSld>
  <p:clrMapOvr>
    <a:masterClrMapping/>
  </p:clrMapOvr>
  <p:transition>
    <p:blinds/>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99287" y="293058"/>
            <a:ext cx="8115300" cy="1165916"/>
          </a:xfrm>
          <a:solidFill>
            <a:schemeClr val="bg1">
              <a:lumMod val="85000"/>
            </a:schemeClr>
          </a:solidFill>
        </p:spPr>
        <p:txBody>
          <a:bodyPr/>
          <a:lstStyle/>
          <a:p>
            <a:pPr algn="ctr" eaLnBrk="1" hangingPunct="1">
              <a:lnSpc>
                <a:spcPct val="100000"/>
              </a:lnSpc>
              <a:defRPr/>
            </a:pPr>
            <a:r>
              <a:rPr lang="en-US" sz="3600" b="1" dirty="0">
                <a:solidFill>
                  <a:srgbClr val="FF0000"/>
                </a:solidFill>
                <a:latin typeface="Comic Sans MS"/>
                <a:cs typeface="Comic Sans MS"/>
              </a:rPr>
              <a:t>Effective Teaching Cycle for </a:t>
            </a:r>
            <a:r>
              <a:rPr lang="en-US" sz="3600" b="1" dirty="0" smtClean="0">
                <a:solidFill>
                  <a:srgbClr val="FF0000"/>
                </a:solidFill>
                <a:latin typeface="Comic Sans MS"/>
                <a:cs typeface="Comic Sans MS"/>
              </a:rPr>
              <a:t/>
            </a:r>
            <a:br>
              <a:rPr lang="en-US" sz="3600" b="1" dirty="0" smtClean="0">
                <a:solidFill>
                  <a:srgbClr val="FF0000"/>
                </a:solidFill>
                <a:latin typeface="Comic Sans MS"/>
                <a:cs typeface="Comic Sans MS"/>
              </a:rPr>
            </a:br>
            <a:r>
              <a:rPr lang="en-US" sz="3600" b="1" dirty="0" smtClean="0">
                <a:solidFill>
                  <a:srgbClr val="FF0000"/>
                </a:solidFill>
                <a:latin typeface="Comic Sans MS"/>
                <a:cs typeface="Comic Sans MS"/>
              </a:rPr>
              <a:t>English </a:t>
            </a:r>
            <a:r>
              <a:rPr lang="en-US" sz="3600" b="1" dirty="0">
                <a:solidFill>
                  <a:srgbClr val="FF0000"/>
                </a:solidFill>
                <a:latin typeface="Comic Sans MS"/>
                <a:cs typeface="Comic Sans MS"/>
              </a:rPr>
              <a:t>Learners</a:t>
            </a:r>
          </a:p>
        </p:txBody>
      </p:sp>
      <p:sp>
        <p:nvSpPr>
          <p:cNvPr id="16387" name="Rectangle 3"/>
          <p:cNvSpPr>
            <a:spLocks noGrp="1" noChangeArrowheads="1"/>
          </p:cNvSpPr>
          <p:nvPr>
            <p:ph type="body" idx="1"/>
          </p:nvPr>
        </p:nvSpPr>
        <p:spPr>
          <a:xfrm>
            <a:off x="222022" y="1600200"/>
            <a:ext cx="8729927" cy="4525963"/>
          </a:xfrm>
          <a:solidFill>
            <a:schemeClr val="accent4">
              <a:lumMod val="20000"/>
              <a:lumOff val="80000"/>
            </a:schemeClr>
          </a:solidFill>
        </p:spPr>
        <p:txBody>
          <a:bodyPr/>
          <a:lstStyle/>
          <a:p>
            <a:pPr eaLnBrk="1" hangingPunct="1">
              <a:buFont typeface="Wingdings" charset="0"/>
              <a:buNone/>
              <a:defRPr/>
            </a:pPr>
            <a:r>
              <a:rPr lang="en-US" dirty="0">
                <a:latin typeface="Arial" charset="0"/>
              </a:rPr>
              <a:t> </a:t>
            </a:r>
          </a:p>
        </p:txBody>
      </p:sp>
      <p:sp>
        <p:nvSpPr>
          <p:cNvPr id="82947" name="AutoShape 7"/>
          <p:cNvSpPr>
            <a:spLocks noChangeArrowheads="1"/>
          </p:cNvSpPr>
          <p:nvPr/>
        </p:nvSpPr>
        <p:spPr bwMode="auto">
          <a:xfrm>
            <a:off x="3048000" y="1828800"/>
            <a:ext cx="2362200" cy="1347788"/>
          </a:xfrm>
          <a:prstGeom prst="bevel">
            <a:avLst>
              <a:gd name="adj" fmla="val 12500"/>
            </a:avLst>
          </a:prstGeom>
          <a:solidFill>
            <a:srgbClr val="000090"/>
          </a:solidFill>
          <a:ln w="9525">
            <a:solidFill>
              <a:schemeClr val="tx1"/>
            </a:solidFill>
            <a:miter lim="800000"/>
            <a:headEnd/>
            <a:tailEnd/>
          </a:ln>
        </p:spPr>
        <p:txBody>
          <a:bodyPr wrap="none" anchor="ctr"/>
          <a:lstStyle/>
          <a:p>
            <a:pPr algn="ctr"/>
            <a:r>
              <a:rPr lang="en-US" sz="1600" dirty="0">
                <a:solidFill>
                  <a:schemeClr val="bg1"/>
                </a:solidFill>
              </a:rPr>
              <a:t>Develop l</a:t>
            </a:r>
            <a:r>
              <a:rPr lang="en-US" sz="1600" dirty="0" smtClean="0">
                <a:solidFill>
                  <a:schemeClr val="bg1"/>
                </a:solidFill>
              </a:rPr>
              <a:t>esson</a:t>
            </a:r>
            <a:endParaRPr lang="en-US" sz="1600" dirty="0">
              <a:solidFill>
                <a:schemeClr val="bg1"/>
              </a:solidFill>
            </a:endParaRPr>
          </a:p>
          <a:p>
            <a:pPr algn="ctr"/>
            <a:r>
              <a:rPr lang="en-US" sz="1600" dirty="0">
                <a:solidFill>
                  <a:schemeClr val="bg1"/>
                </a:solidFill>
              </a:rPr>
              <a:t> </a:t>
            </a:r>
            <a:r>
              <a:rPr lang="en-US" sz="1600" dirty="0" smtClean="0">
                <a:solidFill>
                  <a:schemeClr val="bg1"/>
                </a:solidFill>
              </a:rPr>
              <a:t>using</a:t>
            </a:r>
            <a:endParaRPr lang="en-US" sz="1600" dirty="0">
              <a:solidFill>
                <a:schemeClr val="bg1"/>
              </a:solidFill>
            </a:endParaRPr>
          </a:p>
          <a:p>
            <a:pPr algn="ctr"/>
            <a:r>
              <a:rPr lang="en-US" sz="1600" dirty="0" smtClean="0">
                <a:solidFill>
                  <a:schemeClr val="bg1"/>
                </a:solidFill>
              </a:rPr>
              <a:t>CCSS </a:t>
            </a:r>
            <a:r>
              <a:rPr lang="en-US" sz="1600" dirty="0">
                <a:solidFill>
                  <a:schemeClr val="bg1"/>
                </a:solidFill>
              </a:rPr>
              <a:t>and</a:t>
            </a:r>
          </a:p>
          <a:p>
            <a:pPr algn="ctr"/>
            <a:r>
              <a:rPr lang="en-US" sz="1600" dirty="0">
                <a:solidFill>
                  <a:schemeClr val="bg1"/>
                </a:solidFill>
              </a:rPr>
              <a:t> SIOP </a:t>
            </a:r>
            <a:r>
              <a:rPr lang="en-US" sz="1600" dirty="0" smtClean="0">
                <a:solidFill>
                  <a:schemeClr val="bg1"/>
                </a:solidFill>
              </a:rPr>
              <a:t>model</a:t>
            </a:r>
            <a:r>
              <a:rPr lang="en-US" dirty="0" smtClean="0">
                <a:solidFill>
                  <a:schemeClr val="bg1"/>
                </a:solidFill>
              </a:rPr>
              <a:t> </a:t>
            </a:r>
            <a:endParaRPr lang="en-US" dirty="0">
              <a:solidFill>
                <a:schemeClr val="bg1"/>
              </a:solidFill>
            </a:endParaRPr>
          </a:p>
        </p:txBody>
      </p:sp>
      <p:sp>
        <p:nvSpPr>
          <p:cNvPr id="82948" name="AutoShape 8"/>
          <p:cNvSpPr>
            <a:spLocks noChangeArrowheads="1"/>
          </p:cNvSpPr>
          <p:nvPr/>
        </p:nvSpPr>
        <p:spPr bwMode="auto">
          <a:xfrm>
            <a:off x="6172200" y="2895600"/>
            <a:ext cx="2362200" cy="762000"/>
          </a:xfrm>
          <a:prstGeom prst="bevel">
            <a:avLst>
              <a:gd name="adj" fmla="val 12500"/>
            </a:avLst>
          </a:prstGeom>
          <a:solidFill>
            <a:srgbClr val="3366FF"/>
          </a:solidFill>
          <a:ln w="9525">
            <a:solidFill>
              <a:schemeClr val="tx1"/>
            </a:solidFill>
            <a:miter lim="800000"/>
            <a:headEnd/>
            <a:tailEnd/>
          </a:ln>
        </p:spPr>
        <p:txBody>
          <a:bodyPr wrap="none" anchor="ctr"/>
          <a:lstStyle/>
          <a:p>
            <a:pPr algn="ctr"/>
            <a:r>
              <a:rPr lang="en-US" sz="1600" dirty="0">
                <a:solidFill>
                  <a:srgbClr val="FFFF00"/>
                </a:solidFill>
              </a:rPr>
              <a:t>Teach </a:t>
            </a:r>
            <a:r>
              <a:rPr lang="en-US" sz="1600" dirty="0" smtClean="0">
                <a:solidFill>
                  <a:srgbClr val="FFFF00"/>
                </a:solidFill>
              </a:rPr>
              <a:t>lesson</a:t>
            </a:r>
            <a:endParaRPr lang="en-US" sz="1600" dirty="0">
              <a:solidFill>
                <a:srgbClr val="FFFF00"/>
              </a:solidFill>
            </a:endParaRPr>
          </a:p>
        </p:txBody>
      </p:sp>
      <p:sp>
        <p:nvSpPr>
          <p:cNvPr id="82949" name="AutoShape 9"/>
          <p:cNvSpPr>
            <a:spLocks noChangeArrowheads="1"/>
          </p:cNvSpPr>
          <p:nvPr/>
        </p:nvSpPr>
        <p:spPr bwMode="auto">
          <a:xfrm>
            <a:off x="6400799" y="4191000"/>
            <a:ext cx="2413787" cy="1066800"/>
          </a:xfrm>
          <a:prstGeom prst="bevel">
            <a:avLst>
              <a:gd name="adj" fmla="val 12500"/>
            </a:avLst>
          </a:prstGeom>
          <a:solidFill>
            <a:schemeClr val="accent2">
              <a:lumMod val="50000"/>
            </a:schemeClr>
          </a:solidFill>
          <a:ln w="9525">
            <a:solidFill>
              <a:schemeClr val="tx1"/>
            </a:solidFill>
            <a:miter lim="800000"/>
            <a:headEnd/>
            <a:tailEnd/>
          </a:ln>
        </p:spPr>
        <p:txBody>
          <a:bodyPr wrap="none" anchor="ctr"/>
          <a:lstStyle/>
          <a:p>
            <a:pPr algn="ctr"/>
            <a:r>
              <a:rPr lang="en-US" sz="1600" dirty="0" smtClean="0">
                <a:solidFill>
                  <a:schemeClr val="bg1"/>
                </a:solidFill>
              </a:rPr>
              <a:t>Ongoing assessment of </a:t>
            </a:r>
          </a:p>
          <a:p>
            <a:pPr algn="ctr"/>
            <a:r>
              <a:rPr lang="en-US" sz="1600" dirty="0">
                <a:solidFill>
                  <a:schemeClr val="bg1"/>
                </a:solidFill>
              </a:rPr>
              <a:t>s</a:t>
            </a:r>
            <a:r>
              <a:rPr lang="en-US" sz="1600" dirty="0" smtClean="0">
                <a:solidFill>
                  <a:schemeClr val="bg1"/>
                </a:solidFill>
              </a:rPr>
              <a:t>tudent comprehension </a:t>
            </a:r>
          </a:p>
          <a:p>
            <a:pPr algn="ctr"/>
            <a:r>
              <a:rPr lang="en-US" sz="1600" dirty="0">
                <a:solidFill>
                  <a:schemeClr val="bg1"/>
                </a:solidFill>
              </a:rPr>
              <a:t>a</a:t>
            </a:r>
            <a:r>
              <a:rPr lang="en-US" sz="1600" dirty="0" smtClean="0">
                <a:solidFill>
                  <a:schemeClr val="bg1"/>
                </a:solidFill>
              </a:rPr>
              <a:t>nd work </a:t>
            </a:r>
            <a:endParaRPr lang="en-US" sz="1600" dirty="0">
              <a:solidFill>
                <a:schemeClr val="bg1"/>
              </a:solidFill>
            </a:endParaRPr>
          </a:p>
        </p:txBody>
      </p:sp>
      <p:sp>
        <p:nvSpPr>
          <p:cNvPr id="82950" name="AutoShape 10"/>
          <p:cNvSpPr>
            <a:spLocks noChangeArrowheads="1"/>
          </p:cNvSpPr>
          <p:nvPr/>
        </p:nvSpPr>
        <p:spPr bwMode="auto">
          <a:xfrm>
            <a:off x="2895600" y="4876800"/>
            <a:ext cx="2743200" cy="1143000"/>
          </a:xfrm>
          <a:prstGeom prst="bevel">
            <a:avLst>
              <a:gd name="adj" fmla="val 12500"/>
            </a:avLst>
          </a:prstGeom>
          <a:solidFill>
            <a:schemeClr val="accent2">
              <a:lumMod val="75000"/>
            </a:schemeClr>
          </a:solidFill>
          <a:ln w="9525">
            <a:solidFill>
              <a:schemeClr val="tx1"/>
            </a:solidFill>
            <a:miter lim="800000"/>
            <a:headEnd/>
            <a:tailEnd/>
          </a:ln>
        </p:spPr>
        <p:txBody>
          <a:bodyPr wrap="none" anchor="ctr"/>
          <a:lstStyle/>
          <a:p>
            <a:pPr algn="ctr"/>
            <a:r>
              <a:rPr lang="en-US" sz="1600" dirty="0">
                <a:solidFill>
                  <a:srgbClr val="CCFFCC"/>
                </a:solidFill>
              </a:rPr>
              <a:t>Review </a:t>
            </a:r>
            <a:r>
              <a:rPr lang="en-US" sz="1600" dirty="0" smtClean="0">
                <a:solidFill>
                  <a:srgbClr val="CCFFCC"/>
                </a:solidFill>
              </a:rPr>
              <a:t>key </a:t>
            </a:r>
            <a:r>
              <a:rPr lang="en-US" sz="1600" dirty="0">
                <a:solidFill>
                  <a:srgbClr val="CCFFCC"/>
                </a:solidFill>
              </a:rPr>
              <a:t>c</a:t>
            </a:r>
            <a:r>
              <a:rPr lang="en-US" sz="1600" dirty="0" smtClean="0">
                <a:solidFill>
                  <a:srgbClr val="CCFFCC"/>
                </a:solidFill>
              </a:rPr>
              <a:t>oncepts </a:t>
            </a:r>
            <a:endParaRPr lang="en-US" sz="1600" dirty="0">
              <a:solidFill>
                <a:srgbClr val="CCFFCC"/>
              </a:solidFill>
            </a:endParaRPr>
          </a:p>
          <a:p>
            <a:pPr algn="ctr"/>
            <a:r>
              <a:rPr lang="en-US" sz="1600" dirty="0">
                <a:solidFill>
                  <a:srgbClr val="CCFFCC"/>
                </a:solidFill>
              </a:rPr>
              <a:t>a</a:t>
            </a:r>
            <a:r>
              <a:rPr lang="en-US" sz="1600" dirty="0" smtClean="0">
                <a:solidFill>
                  <a:srgbClr val="CCFFCC"/>
                </a:solidFill>
              </a:rPr>
              <a:t>nd </a:t>
            </a:r>
            <a:r>
              <a:rPr lang="en-US" sz="1600" dirty="0">
                <a:solidFill>
                  <a:srgbClr val="CCFFCC"/>
                </a:solidFill>
              </a:rPr>
              <a:t>v</a:t>
            </a:r>
            <a:r>
              <a:rPr lang="en-US" sz="1600" dirty="0" smtClean="0">
                <a:solidFill>
                  <a:srgbClr val="CCFFCC"/>
                </a:solidFill>
              </a:rPr>
              <a:t>ocabulary </a:t>
            </a:r>
            <a:endParaRPr lang="en-US" sz="1600" dirty="0">
              <a:solidFill>
                <a:srgbClr val="CCFFCC"/>
              </a:solidFill>
            </a:endParaRPr>
          </a:p>
        </p:txBody>
      </p:sp>
      <p:sp>
        <p:nvSpPr>
          <p:cNvPr id="82951" name="AutoShape 11"/>
          <p:cNvSpPr>
            <a:spLocks noChangeArrowheads="1"/>
          </p:cNvSpPr>
          <p:nvPr/>
        </p:nvSpPr>
        <p:spPr bwMode="auto">
          <a:xfrm>
            <a:off x="381000" y="4191000"/>
            <a:ext cx="2209800" cy="1219200"/>
          </a:xfrm>
          <a:prstGeom prst="bevel">
            <a:avLst>
              <a:gd name="adj" fmla="val 12500"/>
            </a:avLst>
          </a:prstGeom>
          <a:solidFill>
            <a:schemeClr val="accent4">
              <a:lumMod val="50000"/>
            </a:schemeClr>
          </a:solidFill>
          <a:ln w="9525">
            <a:solidFill>
              <a:schemeClr val="tx1"/>
            </a:solidFill>
            <a:miter lim="800000"/>
            <a:headEnd/>
            <a:tailEnd/>
          </a:ln>
        </p:spPr>
        <p:txBody>
          <a:bodyPr wrap="none" anchor="ctr"/>
          <a:lstStyle/>
          <a:p>
            <a:pPr algn="ctr"/>
            <a:r>
              <a:rPr lang="en-US" sz="1600" dirty="0">
                <a:solidFill>
                  <a:srgbClr val="FFFF00"/>
                </a:solidFill>
              </a:rPr>
              <a:t>Make </a:t>
            </a:r>
            <a:r>
              <a:rPr lang="en-US" sz="1600" dirty="0" smtClean="0">
                <a:solidFill>
                  <a:srgbClr val="FFFF00"/>
                </a:solidFill>
              </a:rPr>
              <a:t>adjustments </a:t>
            </a:r>
            <a:r>
              <a:rPr lang="en-US" sz="1600" dirty="0">
                <a:solidFill>
                  <a:srgbClr val="FFFF00"/>
                </a:solidFill>
              </a:rPr>
              <a:t>to </a:t>
            </a:r>
          </a:p>
          <a:p>
            <a:pPr algn="ctr"/>
            <a:r>
              <a:rPr lang="en-US" sz="1600" dirty="0" smtClean="0">
                <a:solidFill>
                  <a:srgbClr val="FFFF00"/>
                </a:solidFill>
              </a:rPr>
              <a:t>Improve </a:t>
            </a:r>
            <a:r>
              <a:rPr lang="en-US" sz="1600" dirty="0">
                <a:solidFill>
                  <a:srgbClr val="FFFF00"/>
                </a:solidFill>
              </a:rPr>
              <a:t>s</a:t>
            </a:r>
            <a:r>
              <a:rPr lang="en-US" sz="1600" dirty="0" smtClean="0">
                <a:solidFill>
                  <a:srgbClr val="FFFF00"/>
                </a:solidFill>
              </a:rPr>
              <a:t>tudent </a:t>
            </a:r>
            <a:endParaRPr lang="en-US" sz="1600" dirty="0">
              <a:solidFill>
                <a:srgbClr val="FFFF00"/>
              </a:solidFill>
            </a:endParaRPr>
          </a:p>
          <a:p>
            <a:pPr algn="ctr"/>
            <a:r>
              <a:rPr lang="en-US" sz="1600" dirty="0">
                <a:solidFill>
                  <a:srgbClr val="FFFF00"/>
                </a:solidFill>
              </a:rPr>
              <a:t>c</a:t>
            </a:r>
            <a:r>
              <a:rPr lang="en-US" sz="1600" dirty="0" smtClean="0">
                <a:solidFill>
                  <a:srgbClr val="FFFF00"/>
                </a:solidFill>
              </a:rPr>
              <a:t>omprehension </a:t>
            </a:r>
            <a:endParaRPr lang="en-US" sz="1600" dirty="0">
              <a:solidFill>
                <a:srgbClr val="FFFF00"/>
              </a:solidFill>
            </a:endParaRPr>
          </a:p>
        </p:txBody>
      </p:sp>
      <p:sp>
        <p:nvSpPr>
          <p:cNvPr id="82952" name="AutoShape 12"/>
          <p:cNvSpPr>
            <a:spLocks noChangeArrowheads="1"/>
          </p:cNvSpPr>
          <p:nvPr/>
        </p:nvSpPr>
        <p:spPr bwMode="auto">
          <a:xfrm>
            <a:off x="457200" y="2971800"/>
            <a:ext cx="2209800" cy="685800"/>
          </a:xfrm>
          <a:prstGeom prst="bevel">
            <a:avLst>
              <a:gd name="adj" fmla="val 12500"/>
            </a:avLst>
          </a:prstGeom>
          <a:solidFill>
            <a:schemeClr val="accent4">
              <a:lumMod val="75000"/>
            </a:schemeClr>
          </a:solidFill>
          <a:ln w="9525">
            <a:solidFill>
              <a:schemeClr val="tx1"/>
            </a:solidFill>
            <a:miter lim="800000"/>
            <a:headEnd/>
            <a:tailEnd/>
          </a:ln>
        </p:spPr>
        <p:txBody>
          <a:bodyPr wrap="none" anchor="ctr"/>
          <a:lstStyle/>
          <a:p>
            <a:pPr algn="ctr"/>
            <a:r>
              <a:rPr lang="en-US" sz="1600" dirty="0" smtClean="0">
                <a:solidFill>
                  <a:srgbClr val="CCFFCC"/>
                </a:solidFill>
              </a:rPr>
              <a:t>Reteach</a:t>
            </a:r>
            <a:endParaRPr lang="en-US" sz="1600" dirty="0">
              <a:solidFill>
                <a:srgbClr val="CCFFCC"/>
              </a:solidFill>
            </a:endParaRPr>
          </a:p>
        </p:txBody>
      </p:sp>
      <p:sp>
        <p:nvSpPr>
          <p:cNvPr id="82953" name="AutoShape 13"/>
          <p:cNvSpPr>
            <a:spLocks noChangeArrowheads="1"/>
          </p:cNvSpPr>
          <p:nvPr/>
        </p:nvSpPr>
        <p:spPr bwMode="auto">
          <a:xfrm rot="1907181">
            <a:off x="5693528" y="2201910"/>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algn="ctr"/>
            <a:endParaRPr lang="en-US">
              <a:solidFill>
                <a:schemeClr val="bg2"/>
              </a:solidFill>
            </a:endParaRPr>
          </a:p>
        </p:txBody>
      </p:sp>
      <p:sp>
        <p:nvSpPr>
          <p:cNvPr id="82954" name="AutoShape 14"/>
          <p:cNvSpPr>
            <a:spLocks noChangeArrowheads="1"/>
          </p:cNvSpPr>
          <p:nvPr/>
        </p:nvSpPr>
        <p:spPr bwMode="auto">
          <a:xfrm>
            <a:off x="7239000" y="3733800"/>
            <a:ext cx="485775" cy="457200"/>
          </a:xfrm>
          <a:prstGeom prst="downArrow">
            <a:avLst>
              <a:gd name="adj1" fmla="val 50000"/>
              <a:gd name="adj2" fmla="val 25000"/>
            </a:avLst>
          </a:prstGeom>
          <a:solidFill>
            <a:srgbClr val="FF6600"/>
          </a:solidFill>
          <a:ln w="9525">
            <a:solidFill>
              <a:schemeClr val="tx1"/>
            </a:solidFill>
            <a:miter lim="800000"/>
            <a:headEnd/>
            <a:tailEnd/>
          </a:ln>
        </p:spPr>
        <p:txBody>
          <a:bodyPr wrap="none" anchor="ctr"/>
          <a:lstStyle/>
          <a:p>
            <a:endParaRPr lang="en-US"/>
          </a:p>
        </p:txBody>
      </p:sp>
      <p:sp>
        <p:nvSpPr>
          <p:cNvPr id="82955" name="AutoShape 15"/>
          <p:cNvSpPr>
            <a:spLocks noChangeArrowheads="1"/>
          </p:cNvSpPr>
          <p:nvPr/>
        </p:nvSpPr>
        <p:spPr bwMode="auto">
          <a:xfrm rot="-949575">
            <a:off x="5715000" y="5334000"/>
            <a:ext cx="976313" cy="485775"/>
          </a:xfrm>
          <a:prstGeom prst="leftArrow">
            <a:avLst>
              <a:gd name="adj1" fmla="val 50000"/>
              <a:gd name="adj2" fmla="val 50245"/>
            </a:avLst>
          </a:prstGeom>
          <a:solidFill>
            <a:srgbClr val="FF6600"/>
          </a:solidFill>
          <a:ln w="9525">
            <a:solidFill>
              <a:schemeClr val="tx1"/>
            </a:solidFill>
            <a:miter lim="800000"/>
            <a:headEnd/>
            <a:tailEnd/>
          </a:ln>
        </p:spPr>
        <p:txBody>
          <a:bodyPr wrap="none" anchor="ctr"/>
          <a:lstStyle/>
          <a:p>
            <a:endParaRPr lang="en-US"/>
          </a:p>
        </p:txBody>
      </p:sp>
      <p:sp>
        <p:nvSpPr>
          <p:cNvPr id="82956" name="AutoShape 16"/>
          <p:cNvSpPr>
            <a:spLocks noChangeArrowheads="1"/>
          </p:cNvSpPr>
          <p:nvPr/>
        </p:nvSpPr>
        <p:spPr bwMode="auto">
          <a:xfrm rot="1741064">
            <a:off x="2209800" y="5486400"/>
            <a:ext cx="622300" cy="485775"/>
          </a:xfrm>
          <a:prstGeom prst="leftArrow">
            <a:avLst>
              <a:gd name="adj1" fmla="val 50000"/>
              <a:gd name="adj2" fmla="val 32026"/>
            </a:avLst>
          </a:prstGeom>
          <a:solidFill>
            <a:srgbClr val="FF6600"/>
          </a:solidFill>
          <a:ln w="9525">
            <a:solidFill>
              <a:schemeClr val="tx1"/>
            </a:solidFill>
            <a:miter lim="800000"/>
            <a:headEnd/>
            <a:tailEnd/>
          </a:ln>
        </p:spPr>
        <p:txBody>
          <a:bodyPr wrap="none" anchor="ctr"/>
          <a:lstStyle/>
          <a:p>
            <a:endParaRPr lang="en-US"/>
          </a:p>
        </p:txBody>
      </p:sp>
      <p:sp>
        <p:nvSpPr>
          <p:cNvPr id="82957" name="AutoShape 17"/>
          <p:cNvSpPr>
            <a:spLocks noChangeArrowheads="1"/>
          </p:cNvSpPr>
          <p:nvPr/>
        </p:nvSpPr>
        <p:spPr bwMode="auto">
          <a:xfrm>
            <a:off x="1219200" y="3733800"/>
            <a:ext cx="485775" cy="381000"/>
          </a:xfrm>
          <a:prstGeom prst="upArrow">
            <a:avLst>
              <a:gd name="adj1" fmla="val 50000"/>
              <a:gd name="adj2" fmla="val 25000"/>
            </a:avLst>
          </a:prstGeom>
          <a:solidFill>
            <a:srgbClr val="FF6600"/>
          </a:solidFill>
          <a:ln w="9525">
            <a:solidFill>
              <a:schemeClr val="tx1"/>
            </a:solidFill>
            <a:miter lim="800000"/>
            <a:headEnd/>
            <a:tailEnd/>
          </a:ln>
        </p:spPr>
        <p:txBody>
          <a:bodyPr wrap="none" anchor="ctr"/>
          <a:lstStyle/>
          <a:p>
            <a:endParaRPr lang="en-US"/>
          </a:p>
        </p:txBody>
      </p:sp>
      <p:sp>
        <p:nvSpPr>
          <p:cNvPr id="82958" name="AutoShape 18"/>
          <p:cNvSpPr>
            <a:spLocks noChangeArrowheads="1"/>
          </p:cNvSpPr>
          <p:nvPr/>
        </p:nvSpPr>
        <p:spPr bwMode="auto">
          <a:xfrm rot="-1090687">
            <a:off x="1600200" y="2286000"/>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161842404"/>
      </p:ext>
    </p:extLst>
  </p:cSld>
  <p:clrMapOvr>
    <a:masterClrMapping/>
  </p:clrMapOvr>
  <p:transition spd="slow">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16"/>
            <a:ext cx="8229600" cy="1014084"/>
          </a:xfrm>
        </p:spPr>
        <p:txBody>
          <a:bodyPr/>
          <a:lstStyle/>
          <a:p>
            <a:pPr>
              <a:defRPr/>
            </a:pPr>
            <a:r>
              <a:rPr lang="en-US" sz="4800" b="1" dirty="0" smtClean="0">
                <a:solidFill>
                  <a:schemeClr val="accent2">
                    <a:lumMod val="75000"/>
                  </a:schemeClr>
                </a:solidFill>
              </a:rPr>
              <a:t>Do This</a:t>
            </a:r>
            <a:endParaRPr lang="en-US" sz="4800" b="1" dirty="0">
              <a:solidFill>
                <a:schemeClr val="accent2">
                  <a:lumMod val="75000"/>
                </a:schemeClr>
              </a:solidFill>
            </a:endParaRPr>
          </a:p>
        </p:txBody>
      </p:sp>
      <p:sp>
        <p:nvSpPr>
          <p:cNvPr id="3" name="Content Placeholder 2"/>
          <p:cNvSpPr>
            <a:spLocks noGrp="1"/>
          </p:cNvSpPr>
          <p:nvPr>
            <p:ph idx="1"/>
          </p:nvPr>
        </p:nvSpPr>
        <p:spPr>
          <a:xfrm>
            <a:off x="315106" y="2017587"/>
            <a:ext cx="6159073" cy="4145512"/>
          </a:xfrm>
          <a:solidFill>
            <a:schemeClr val="accent3">
              <a:lumMod val="20000"/>
              <a:lumOff val="80000"/>
            </a:schemeClr>
          </a:solidFill>
          <a:ln>
            <a:solidFill>
              <a:schemeClr val="accent3">
                <a:lumMod val="50000"/>
              </a:schemeClr>
            </a:solidFill>
          </a:ln>
        </p:spPr>
        <p:txBody>
          <a:bodyPr>
            <a:normAutofit fontScale="70000" lnSpcReduction="20000"/>
          </a:bodyPr>
          <a:lstStyle/>
          <a:p>
            <a:pPr lvl="1" eaLnBrk="1" hangingPunct="1">
              <a:lnSpc>
                <a:spcPct val="80000"/>
              </a:lnSpc>
              <a:defRPr/>
            </a:pPr>
            <a:endParaRPr lang="en-US" sz="2200" dirty="0" smtClean="0">
              <a:latin typeface="Arial" charset="0"/>
              <a:ea typeface="ＭＳ Ｐゴシック" charset="0"/>
            </a:endParaRPr>
          </a:p>
          <a:p>
            <a:pPr>
              <a:lnSpc>
                <a:spcPct val="120000"/>
              </a:lnSpc>
              <a:spcBef>
                <a:spcPts val="0"/>
              </a:spcBef>
              <a:defRPr/>
            </a:pPr>
            <a:r>
              <a:rPr lang="en-US" sz="3000" dirty="0" smtClean="0">
                <a:latin typeface="Arial" charset="0"/>
                <a:ea typeface="ＭＳ Ｐゴシック" charset="0"/>
              </a:rPr>
              <a:t>Provide </a:t>
            </a:r>
            <a:r>
              <a:rPr lang="en-US" sz="3000" dirty="0" smtClean="0">
                <a:solidFill>
                  <a:srgbClr val="FF6600"/>
                </a:solidFill>
                <a:latin typeface="Arial" charset="0"/>
                <a:ea typeface="ＭＳ Ｐゴシック" charset="0"/>
              </a:rPr>
              <a:t>multiple exposures </a:t>
            </a:r>
            <a:r>
              <a:rPr lang="en-US" sz="3000" dirty="0" smtClean="0">
                <a:latin typeface="Arial" charset="0"/>
                <a:ea typeface="ＭＳ Ｐゴシック" charset="0"/>
              </a:rPr>
              <a:t>to new terminology to build familiarity, confidence and proficiency.</a:t>
            </a:r>
            <a:endParaRPr lang="en-US" sz="2200" dirty="0" smtClean="0">
              <a:solidFill>
                <a:srgbClr val="FF6600"/>
              </a:solidFill>
              <a:latin typeface="Arial" charset="0"/>
              <a:ea typeface="ＭＳ Ｐゴシック" charset="0"/>
            </a:endParaRPr>
          </a:p>
          <a:p>
            <a:pPr>
              <a:lnSpc>
                <a:spcPct val="120000"/>
              </a:lnSpc>
              <a:spcBef>
                <a:spcPts val="0"/>
              </a:spcBef>
              <a:defRPr/>
            </a:pPr>
            <a:r>
              <a:rPr lang="en-US" sz="3000" dirty="0" smtClean="0">
                <a:solidFill>
                  <a:srgbClr val="FF6600"/>
                </a:solidFill>
                <a:latin typeface="Arial" charset="0"/>
                <a:ea typeface="ＭＳ Ｐゴシック" charset="0"/>
              </a:rPr>
              <a:t>Paraphrase</a:t>
            </a:r>
            <a:r>
              <a:rPr lang="en-US" sz="3000" dirty="0" smtClean="0">
                <a:latin typeface="Arial" charset="0"/>
                <a:ea typeface="ＭＳ Ｐゴシック" charset="0"/>
              </a:rPr>
              <a:t> – it provides and effective scaffold , especially after words and phrases have been previously defined and discussed in context.</a:t>
            </a:r>
          </a:p>
          <a:p>
            <a:pPr>
              <a:lnSpc>
                <a:spcPct val="120000"/>
              </a:lnSpc>
              <a:spcBef>
                <a:spcPts val="0"/>
              </a:spcBef>
              <a:defRPr/>
            </a:pPr>
            <a:r>
              <a:rPr lang="en-US" sz="3000" dirty="0" smtClean="0">
                <a:latin typeface="Arial" charset="0"/>
                <a:ea typeface="ＭＳ Ｐゴシック" charset="0"/>
              </a:rPr>
              <a:t>Do use </a:t>
            </a:r>
            <a:r>
              <a:rPr lang="en-US" sz="3000" dirty="0" smtClean="0">
                <a:solidFill>
                  <a:srgbClr val="FF6600"/>
                </a:solidFill>
                <a:latin typeface="Arial" charset="0"/>
                <a:ea typeface="ＭＳ Ｐゴシック" charset="0"/>
              </a:rPr>
              <a:t>pictures and non-print </a:t>
            </a:r>
            <a:r>
              <a:rPr lang="en-US" sz="3000" dirty="0" smtClean="0">
                <a:latin typeface="Arial" charset="0"/>
                <a:ea typeface="ＭＳ Ｐゴシック" charset="0"/>
              </a:rPr>
              <a:t>(gestures, role-play, Pictionary, charades.)</a:t>
            </a:r>
          </a:p>
          <a:p>
            <a:pPr>
              <a:lnSpc>
                <a:spcPct val="120000"/>
              </a:lnSpc>
              <a:spcBef>
                <a:spcPts val="0"/>
              </a:spcBef>
              <a:defRPr/>
            </a:pPr>
            <a:r>
              <a:rPr lang="en-US" sz="3000" dirty="0" smtClean="0">
                <a:latin typeface="Arial" charset="0"/>
                <a:ea typeface="ＭＳ Ｐゴシック" charset="0"/>
              </a:rPr>
              <a:t>Help students become more familiar with </a:t>
            </a:r>
            <a:r>
              <a:rPr lang="en-US" sz="3000" dirty="0" smtClean="0">
                <a:solidFill>
                  <a:srgbClr val="FF6600"/>
                </a:solidFill>
                <a:latin typeface="Arial" charset="0"/>
                <a:ea typeface="ＭＳ Ｐゴシック" charset="0"/>
              </a:rPr>
              <a:t>academic language</a:t>
            </a:r>
            <a:r>
              <a:rPr lang="en-US" sz="3000" dirty="0" smtClean="0">
                <a:latin typeface="Arial" charset="0"/>
                <a:ea typeface="ＭＳ Ｐゴシック" charset="0"/>
              </a:rPr>
              <a:t> through introducing and modeling academic tasks.  </a:t>
            </a:r>
          </a:p>
          <a:p>
            <a:pPr>
              <a:lnSpc>
                <a:spcPct val="120000"/>
              </a:lnSpc>
              <a:spcBef>
                <a:spcPts val="0"/>
              </a:spcBef>
              <a:defRPr/>
            </a:pPr>
            <a:r>
              <a:rPr lang="en-US" sz="3000" dirty="0" smtClean="0">
                <a:latin typeface="Arial" charset="0"/>
                <a:ea typeface="ＭＳ Ｐゴシック" charset="0"/>
              </a:rPr>
              <a:t>Have students create personal </a:t>
            </a:r>
            <a:r>
              <a:rPr lang="en-US" sz="3000" dirty="0" smtClean="0">
                <a:solidFill>
                  <a:srgbClr val="FF6600"/>
                </a:solidFill>
                <a:latin typeface="Arial" charset="0"/>
                <a:ea typeface="ＭＳ Ｐゴシック" charset="0"/>
              </a:rPr>
              <a:t>Word Study Books</a:t>
            </a:r>
          </a:p>
          <a:p>
            <a:pPr>
              <a:defRPr/>
            </a:pPr>
            <a:endParaRPr lang="en-US" dirty="0"/>
          </a:p>
        </p:txBody>
      </p:sp>
    </p:spTree>
    <p:extLst>
      <p:ext uri="{BB962C8B-B14F-4D97-AF65-F5344CB8AC3E}">
        <p14:creationId xmlns:p14="http://schemas.microsoft.com/office/powerpoint/2010/main" val="1395390643"/>
      </p:ext>
    </p:extLst>
  </p:cSld>
  <p:clrMapOvr>
    <a:masterClrMapping/>
  </p:clrMapOvr>
  <p:transition spd="slow">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14" y="275295"/>
            <a:ext cx="8872022" cy="932457"/>
          </a:xfrm>
          <a:solidFill>
            <a:schemeClr val="bg1">
              <a:lumMod val="85000"/>
            </a:schemeClr>
          </a:solidFill>
        </p:spPr>
        <p:txBody>
          <a:bodyPr/>
          <a:lstStyle/>
          <a:p>
            <a:pPr>
              <a:lnSpc>
                <a:spcPct val="100000"/>
              </a:lnSpc>
            </a:pPr>
            <a:r>
              <a:rPr lang="en-US" sz="2800" b="1" dirty="0" smtClean="0">
                <a:solidFill>
                  <a:srgbClr val="000090"/>
                </a:solidFill>
              </a:rPr>
              <a:t>Dynamic Framework: </a:t>
            </a:r>
            <a:br>
              <a:rPr lang="en-US" sz="2800" b="1" dirty="0" smtClean="0">
                <a:solidFill>
                  <a:srgbClr val="000090"/>
                </a:solidFill>
              </a:rPr>
            </a:br>
            <a:r>
              <a:rPr lang="en-US" sz="2400" b="1" i="1" dirty="0" smtClean="0">
                <a:solidFill>
                  <a:srgbClr val="000090"/>
                </a:solidFill>
              </a:rPr>
              <a:t>Helping Teachers Separate Language Difficulty from Disability</a:t>
            </a:r>
            <a:endParaRPr lang="en-US" sz="2400" b="1" i="1" dirty="0">
              <a:solidFill>
                <a:srgbClr val="00009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951654"/>
              </p:ext>
            </p:extLst>
          </p:nvPr>
        </p:nvGraphicFramePr>
        <p:xfrm>
          <a:off x="457200" y="1600200"/>
          <a:ext cx="606138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915845" y="3205876"/>
            <a:ext cx="1209323" cy="923330"/>
          </a:xfrm>
          <a:prstGeom prst="rect">
            <a:avLst/>
          </a:prstGeom>
          <a:solidFill>
            <a:schemeClr val="bg1">
              <a:lumMod val="85000"/>
            </a:schemeClr>
          </a:solidFill>
        </p:spPr>
        <p:txBody>
          <a:bodyPr wrap="none" rtlCol="0">
            <a:spAutoFit/>
          </a:bodyPr>
          <a:lstStyle/>
          <a:p>
            <a:pPr algn="ctr"/>
            <a:r>
              <a:rPr lang="en-US" b="1" dirty="0" smtClean="0">
                <a:solidFill>
                  <a:srgbClr val="5F2171"/>
                </a:solidFill>
              </a:rPr>
              <a:t>English</a:t>
            </a:r>
          </a:p>
          <a:p>
            <a:pPr algn="ctr"/>
            <a:r>
              <a:rPr lang="en-US" b="1" dirty="0" smtClean="0">
                <a:solidFill>
                  <a:srgbClr val="5F2171"/>
                </a:solidFill>
              </a:rPr>
              <a:t>Language</a:t>
            </a:r>
          </a:p>
          <a:p>
            <a:pPr algn="ctr"/>
            <a:r>
              <a:rPr lang="en-US" b="1" dirty="0" smtClean="0">
                <a:solidFill>
                  <a:srgbClr val="5F2171"/>
                </a:solidFill>
              </a:rPr>
              <a:t>Learner</a:t>
            </a:r>
            <a:endParaRPr lang="en-US" b="1" dirty="0">
              <a:solidFill>
                <a:srgbClr val="5F2171"/>
              </a:solidFill>
            </a:endParaRPr>
          </a:p>
        </p:txBody>
      </p:sp>
      <p:sp>
        <p:nvSpPr>
          <p:cNvPr id="8" name="TextBox 7"/>
          <p:cNvSpPr txBox="1"/>
          <p:nvPr/>
        </p:nvSpPr>
        <p:spPr>
          <a:xfrm>
            <a:off x="6298791" y="1666376"/>
            <a:ext cx="2095445" cy="523220"/>
          </a:xfrm>
          <a:prstGeom prst="rect">
            <a:avLst/>
          </a:prstGeom>
          <a:solidFill>
            <a:schemeClr val="accent5">
              <a:lumMod val="20000"/>
              <a:lumOff val="80000"/>
            </a:schemeClr>
          </a:solidFill>
          <a:ln>
            <a:solidFill>
              <a:schemeClr val="tx2">
                <a:lumMod val="75000"/>
              </a:schemeClr>
            </a:solidFill>
          </a:ln>
        </p:spPr>
        <p:txBody>
          <a:bodyPr wrap="none" rtlCol="0">
            <a:spAutoFit/>
          </a:bodyPr>
          <a:lstStyle/>
          <a:p>
            <a:pPr algn="ctr"/>
            <a:r>
              <a:rPr lang="en-US" sz="1400" dirty="0" smtClean="0">
                <a:solidFill>
                  <a:srgbClr val="000090"/>
                </a:solidFill>
              </a:rPr>
              <a:t>Fewer </a:t>
            </a:r>
            <a:r>
              <a:rPr lang="en-US" sz="1400" dirty="0" err="1" smtClean="0">
                <a:solidFill>
                  <a:srgbClr val="000090"/>
                </a:solidFill>
              </a:rPr>
              <a:t>mis</a:t>
            </a:r>
            <a:r>
              <a:rPr lang="en-US" sz="1400" dirty="0" smtClean="0">
                <a:solidFill>
                  <a:srgbClr val="000090"/>
                </a:solidFill>
              </a:rPr>
              <a:t>-referrals into </a:t>
            </a:r>
          </a:p>
          <a:p>
            <a:pPr algn="ctr"/>
            <a:r>
              <a:rPr lang="en-US" sz="1400" dirty="0" smtClean="0">
                <a:solidFill>
                  <a:srgbClr val="000090"/>
                </a:solidFill>
              </a:rPr>
              <a:t>special education</a:t>
            </a:r>
            <a:endParaRPr lang="en-US" sz="1400" dirty="0">
              <a:solidFill>
                <a:srgbClr val="000090"/>
              </a:solidFill>
            </a:endParaRPr>
          </a:p>
        </p:txBody>
      </p:sp>
      <p:sp>
        <p:nvSpPr>
          <p:cNvPr id="16" name="TextBox 15"/>
          <p:cNvSpPr txBox="1"/>
          <p:nvPr/>
        </p:nvSpPr>
        <p:spPr>
          <a:xfrm>
            <a:off x="6381658" y="4003208"/>
            <a:ext cx="1865540" cy="461665"/>
          </a:xfrm>
          <a:prstGeom prst="rect">
            <a:avLst/>
          </a:prstGeom>
          <a:solidFill>
            <a:schemeClr val="accent3">
              <a:lumMod val="20000"/>
              <a:lumOff val="80000"/>
            </a:schemeClr>
          </a:solidFill>
        </p:spPr>
        <p:txBody>
          <a:bodyPr wrap="none" rtlCol="0">
            <a:spAutoFit/>
          </a:bodyPr>
          <a:lstStyle/>
          <a:p>
            <a:pPr algn="ctr"/>
            <a:r>
              <a:rPr lang="en-US" sz="1200" dirty="0" smtClean="0">
                <a:solidFill>
                  <a:srgbClr val="000090"/>
                </a:solidFill>
              </a:rPr>
              <a:t>Formative &amp; Summative</a:t>
            </a:r>
          </a:p>
          <a:p>
            <a:pPr algn="ctr"/>
            <a:r>
              <a:rPr lang="en-US" sz="1200" dirty="0" smtClean="0">
                <a:solidFill>
                  <a:srgbClr val="000090"/>
                </a:solidFill>
              </a:rPr>
              <a:t>Progress over Time</a:t>
            </a:r>
            <a:endParaRPr lang="en-US" sz="1200" dirty="0">
              <a:solidFill>
                <a:srgbClr val="000090"/>
              </a:solidFill>
            </a:endParaRPr>
          </a:p>
        </p:txBody>
      </p:sp>
      <p:cxnSp>
        <p:nvCxnSpPr>
          <p:cNvPr id="25" name="Straight Arrow Connector 24"/>
          <p:cNvCxnSpPr/>
          <p:nvPr/>
        </p:nvCxnSpPr>
        <p:spPr>
          <a:xfrm>
            <a:off x="5839194" y="4294926"/>
            <a:ext cx="4706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33214" y="1550443"/>
            <a:ext cx="1865540" cy="461665"/>
          </a:xfrm>
          <a:prstGeom prst="rect">
            <a:avLst/>
          </a:prstGeom>
          <a:solidFill>
            <a:schemeClr val="accent3">
              <a:lumMod val="20000"/>
              <a:lumOff val="80000"/>
            </a:schemeClr>
          </a:solidFill>
        </p:spPr>
        <p:txBody>
          <a:bodyPr wrap="none" rtlCol="0">
            <a:spAutoFit/>
          </a:bodyPr>
          <a:lstStyle/>
          <a:p>
            <a:pPr algn="ctr"/>
            <a:r>
              <a:rPr lang="en-US" sz="1200" dirty="0" smtClean="0">
                <a:solidFill>
                  <a:srgbClr val="000090"/>
                </a:solidFill>
              </a:rPr>
              <a:t>Formative &amp; Summative</a:t>
            </a:r>
          </a:p>
          <a:p>
            <a:pPr algn="ctr"/>
            <a:r>
              <a:rPr lang="en-US" sz="1200" dirty="0" smtClean="0">
                <a:solidFill>
                  <a:srgbClr val="000090"/>
                </a:solidFill>
              </a:rPr>
              <a:t>Progress over Time</a:t>
            </a:r>
            <a:endParaRPr lang="en-US" sz="1200" dirty="0">
              <a:solidFill>
                <a:srgbClr val="000090"/>
              </a:solidFill>
            </a:endParaRPr>
          </a:p>
        </p:txBody>
      </p:sp>
      <p:cxnSp>
        <p:nvCxnSpPr>
          <p:cNvPr id="29" name="Straight Arrow Connector 28"/>
          <p:cNvCxnSpPr/>
          <p:nvPr/>
        </p:nvCxnSpPr>
        <p:spPr>
          <a:xfrm flipH="1" flipV="1">
            <a:off x="1385421" y="2164904"/>
            <a:ext cx="372998" cy="241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3729719" y="6171978"/>
            <a:ext cx="497330" cy="1864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307238" y="6310478"/>
            <a:ext cx="1659429" cy="276999"/>
          </a:xfrm>
          <a:prstGeom prst="rect">
            <a:avLst/>
          </a:prstGeom>
          <a:solidFill>
            <a:schemeClr val="tx2">
              <a:lumMod val="20000"/>
              <a:lumOff val="80000"/>
            </a:schemeClr>
          </a:solidFill>
        </p:spPr>
        <p:txBody>
          <a:bodyPr wrap="none" rtlCol="0">
            <a:spAutoFit/>
          </a:bodyPr>
          <a:lstStyle/>
          <a:p>
            <a:pPr algn="ctr"/>
            <a:r>
              <a:rPr lang="en-US" sz="1200" dirty="0" smtClean="0">
                <a:solidFill>
                  <a:srgbClr val="000090"/>
                </a:solidFill>
              </a:rPr>
              <a:t>Parental Involvement</a:t>
            </a:r>
            <a:endParaRPr lang="en-US" sz="1200" dirty="0">
              <a:solidFill>
                <a:srgbClr val="000090"/>
              </a:solidFill>
            </a:endParaRPr>
          </a:p>
        </p:txBody>
      </p:sp>
      <p:sp>
        <p:nvSpPr>
          <p:cNvPr id="33" name="TextBox 32"/>
          <p:cNvSpPr txBox="1"/>
          <p:nvPr/>
        </p:nvSpPr>
        <p:spPr>
          <a:xfrm>
            <a:off x="26800" y="3732901"/>
            <a:ext cx="1659429" cy="276999"/>
          </a:xfrm>
          <a:prstGeom prst="rect">
            <a:avLst/>
          </a:prstGeom>
          <a:solidFill>
            <a:schemeClr val="tx2">
              <a:lumMod val="20000"/>
              <a:lumOff val="80000"/>
            </a:schemeClr>
          </a:solidFill>
        </p:spPr>
        <p:txBody>
          <a:bodyPr wrap="none" rtlCol="0">
            <a:spAutoFit/>
          </a:bodyPr>
          <a:lstStyle/>
          <a:p>
            <a:pPr algn="ctr"/>
            <a:r>
              <a:rPr lang="en-US" sz="1200" dirty="0" smtClean="0">
                <a:solidFill>
                  <a:srgbClr val="000090"/>
                </a:solidFill>
              </a:rPr>
              <a:t>Parental Involvement</a:t>
            </a:r>
            <a:endParaRPr lang="en-US" sz="1200" dirty="0">
              <a:solidFill>
                <a:srgbClr val="000090"/>
              </a:solidFill>
            </a:endParaRPr>
          </a:p>
        </p:txBody>
      </p:sp>
      <p:cxnSp>
        <p:nvCxnSpPr>
          <p:cNvPr id="37" name="Straight Arrow Connector 36"/>
          <p:cNvCxnSpPr/>
          <p:nvPr/>
        </p:nvCxnSpPr>
        <p:spPr>
          <a:xfrm>
            <a:off x="879209" y="4129206"/>
            <a:ext cx="239785" cy="1657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297665" y="2098850"/>
            <a:ext cx="432054" cy="307777"/>
          </a:xfrm>
          <a:prstGeom prst="rect">
            <a:avLst/>
          </a:prstGeom>
          <a:solidFill>
            <a:schemeClr val="tx2">
              <a:lumMod val="50000"/>
            </a:schemeClr>
          </a:solidFill>
        </p:spPr>
        <p:txBody>
          <a:bodyPr wrap="none" rtlCol="0">
            <a:spAutoFit/>
          </a:bodyPr>
          <a:lstStyle/>
          <a:p>
            <a:r>
              <a:rPr lang="en-US" sz="1400" dirty="0">
                <a:solidFill>
                  <a:srgbClr val="FFFF00"/>
                </a:solidFill>
              </a:rPr>
              <a:t>PD</a:t>
            </a:r>
          </a:p>
        </p:txBody>
      </p:sp>
      <p:sp>
        <p:nvSpPr>
          <p:cNvPr id="42" name="TextBox 41"/>
          <p:cNvSpPr txBox="1"/>
          <p:nvPr/>
        </p:nvSpPr>
        <p:spPr>
          <a:xfrm>
            <a:off x="2410406" y="4535735"/>
            <a:ext cx="432054" cy="307777"/>
          </a:xfrm>
          <a:prstGeom prst="rect">
            <a:avLst/>
          </a:prstGeom>
          <a:solidFill>
            <a:schemeClr val="tx2">
              <a:lumMod val="50000"/>
            </a:schemeClr>
          </a:solidFill>
        </p:spPr>
        <p:txBody>
          <a:bodyPr wrap="none" rtlCol="0">
            <a:spAutoFit/>
          </a:bodyPr>
          <a:lstStyle/>
          <a:p>
            <a:r>
              <a:rPr lang="en-US" sz="1400" dirty="0">
                <a:solidFill>
                  <a:srgbClr val="FFFF00"/>
                </a:solidFill>
              </a:rPr>
              <a:t>PD</a:t>
            </a:r>
          </a:p>
        </p:txBody>
      </p:sp>
      <p:sp>
        <p:nvSpPr>
          <p:cNvPr id="43" name="TextBox 42"/>
          <p:cNvSpPr txBox="1"/>
          <p:nvPr/>
        </p:nvSpPr>
        <p:spPr>
          <a:xfrm>
            <a:off x="4125168" y="4535735"/>
            <a:ext cx="432054" cy="307777"/>
          </a:xfrm>
          <a:prstGeom prst="rect">
            <a:avLst/>
          </a:prstGeom>
          <a:solidFill>
            <a:schemeClr val="tx2">
              <a:lumMod val="50000"/>
            </a:schemeClr>
          </a:solidFill>
        </p:spPr>
        <p:txBody>
          <a:bodyPr wrap="none" rtlCol="0">
            <a:spAutoFit/>
          </a:bodyPr>
          <a:lstStyle/>
          <a:p>
            <a:r>
              <a:rPr lang="en-US" sz="1400" dirty="0">
                <a:solidFill>
                  <a:srgbClr val="FFFF00"/>
                </a:solidFill>
              </a:rPr>
              <a:t>PD</a:t>
            </a:r>
          </a:p>
        </p:txBody>
      </p:sp>
      <p:sp>
        <p:nvSpPr>
          <p:cNvPr id="44" name="TextBox 43"/>
          <p:cNvSpPr txBox="1"/>
          <p:nvPr/>
        </p:nvSpPr>
        <p:spPr>
          <a:xfrm>
            <a:off x="4547022" y="3203110"/>
            <a:ext cx="432054" cy="307777"/>
          </a:xfrm>
          <a:prstGeom prst="rect">
            <a:avLst/>
          </a:prstGeom>
          <a:solidFill>
            <a:schemeClr val="tx2">
              <a:lumMod val="50000"/>
            </a:schemeClr>
          </a:solidFill>
        </p:spPr>
        <p:txBody>
          <a:bodyPr wrap="none" rtlCol="0">
            <a:spAutoFit/>
          </a:bodyPr>
          <a:lstStyle/>
          <a:p>
            <a:r>
              <a:rPr lang="en-US" sz="1400" dirty="0">
                <a:solidFill>
                  <a:srgbClr val="FFFF00"/>
                </a:solidFill>
              </a:rPr>
              <a:t>PD</a:t>
            </a:r>
          </a:p>
        </p:txBody>
      </p:sp>
      <p:sp>
        <p:nvSpPr>
          <p:cNvPr id="45" name="TextBox 44"/>
          <p:cNvSpPr txBox="1"/>
          <p:nvPr/>
        </p:nvSpPr>
        <p:spPr>
          <a:xfrm>
            <a:off x="1998754" y="3205876"/>
            <a:ext cx="432054" cy="307777"/>
          </a:xfrm>
          <a:prstGeom prst="rect">
            <a:avLst/>
          </a:prstGeom>
          <a:solidFill>
            <a:schemeClr val="tx2">
              <a:lumMod val="50000"/>
            </a:schemeClr>
          </a:solidFill>
        </p:spPr>
        <p:txBody>
          <a:bodyPr wrap="none" rtlCol="0">
            <a:spAutoFit/>
          </a:bodyPr>
          <a:lstStyle/>
          <a:p>
            <a:r>
              <a:rPr lang="en-US" sz="1400" dirty="0">
                <a:solidFill>
                  <a:srgbClr val="FFFF00"/>
                </a:solidFill>
              </a:rPr>
              <a:t>PD</a:t>
            </a:r>
          </a:p>
        </p:txBody>
      </p:sp>
      <p:sp>
        <p:nvSpPr>
          <p:cNvPr id="48" name="Right Arrow 47"/>
          <p:cNvSpPr/>
          <p:nvPr/>
        </p:nvSpPr>
        <p:spPr>
          <a:xfrm>
            <a:off x="5213090" y="1718927"/>
            <a:ext cx="914733" cy="47066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207128" y="6171978"/>
            <a:ext cx="2356585" cy="276999"/>
          </a:xfrm>
          <a:prstGeom prst="rect">
            <a:avLst/>
          </a:prstGeom>
          <a:solidFill>
            <a:srgbClr val="182C4B"/>
          </a:solidFill>
        </p:spPr>
        <p:txBody>
          <a:bodyPr wrap="none" rtlCol="0">
            <a:spAutoFit/>
          </a:bodyPr>
          <a:lstStyle/>
          <a:p>
            <a:pPr algn="ctr"/>
            <a:r>
              <a:rPr lang="en-US" sz="1200" dirty="0">
                <a:solidFill>
                  <a:srgbClr val="FFFF00"/>
                </a:solidFill>
              </a:rPr>
              <a:t>PD = Professional Development</a:t>
            </a:r>
          </a:p>
        </p:txBody>
      </p:sp>
    </p:spTree>
    <p:extLst>
      <p:ext uri="{BB962C8B-B14F-4D97-AF65-F5344CB8AC3E}">
        <p14:creationId xmlns:p14="http://schemas.microsoft.com/office/powerpoint/2010/main" val="2870411022"/>
      </p:ext>
    </p:extLst>
  </p:cSld>
  <p:clrMapOvr>
    <a:masterClrMapping/>
  </p:clrMapOvr>
  <p:transition spd="slow">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297"/>
            <a:ext cx="8229600" cy="1209456"/>
          </a:xfrm>
          <a:solidFill>
            <a:schemeClr val="bg1">
              <a:lumMod val="85000"/>
            </a:schemeClr>
          </a:solidFill>
        </p:spPr>
        <p:txBody>
          <a:bodyPr/>
          <a:lstStyle/>
          <a:p>
            <a:pPr>
              <a:lnSpc>
                <a:spcPct val="100000"/>
              </a:lnSpc>
            </a:pPr>
            <a:r>
              <a:rPr lang="en-US" sz="3600" b="1" dirty="0" smtClean="0"/>
              <a:t>Interventions for Listening, Speaking, Reading, Writing &amp; Cultural Impact</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1896566"/>
              </p:ext>
            </p:extLst>
          </p:nvPr>
        </p:nvGraphicFramePr>
        <p:xfrm>
          <a:off x="457200" y="1600200"/>
          <a:ext cx="8229600" cy="4663440"/>
        </p:xfrm>
        <a:graphic>
          <a:graphicData uri="http://schemas.openxmlformats.org/drawingml/2006/table">
            <a:tbl>
              <a:tblPr firstRow="1" bandRow="1">
                <a:tableStyleId>{5C22544A-7EE6-4342-B048-85BDC9FD1C3A}</a:tableStyleId>
              </a:tblPr>
              <a:tblGrid>
                <a:gridCol w="1691979"/>
                <a:gridCol w="3321457"/>
                <a:gridCol w="3216164"/>
              </a:tblGrid>
              <a:tr h="370840">
                <a:tc>
                  <a:txBody>
                    <a:bodyPr/>
                    <a:lstStyle/>
                    <a:p>
                      <a:pPr algn="ctr"/>
                      <a:r>
                        <a:rPr lang="en-US" sz="1500" dirty="0" smtClean="0">
                          <a:solidFill>
                            <a:srgbClr val="FFFF00"/>
                          </a:solidFill>
                        </a:rPr>
                        <a:t>Possible Explanation</a:t>
                      </a:r>
                      <a:endParaRPr lang="en-US" sz="1500" dirty="0">
                        <a:solidFill>
                          <a:srgbClr val="FFFF00"/>
                        </a:solidFill>
                      </a:endParaRPr>
                    </a:p>
                  </a:txBody>
                  <a:tcPr/>
                </a:tc>
                <a:tc>
                  <a:txBody>
                    <a:bodyPr/>
                    <a:lstStyle/>
                    <a:p>
                      <a:pPr algn="ctr"/>
                      <a:r>
                        <a:rPr lang="en-US" sz="1500" dirty="0" smtClean="0">
                          <a:solidFill>
                            <a:schemeClr val="accent3">
                              <a:lumMod val="60000"/>
                              <a:lumOff val="40000"/>
                            </a:schemeClr>
                          </a:solidFill>
                        </a:rPr>
                        <a:t>In L1</a:t>
                      </a:r>
                      <a:endParaRPr lang="en-US" sz="1500" dirty="0">
                        <a:solidFill>
                          <a:schemeClr val="accent3">
                            <a:lumMod val="60000"/>
                            <a:lumOff val="40000"/>
                          </a:schemeClr>
                        </a:solidFill>
                      </a:endParaRPr>
                    </a:p>
                  </a:txBody>
                  <a:tcPr/>
                </a:tc>
                <a:tc>
                  <a:txBody>
                    <a:bodyPr/>
                    <a:lstStyle/>
                    <a:p>
                      <a:pPr algn="ctr"/>
                      <a:r>
                        <a:rPr lang="en-US" sz="1500" dirty="0" smtClean="0">
                          <a:solidFill>
                            <a:schemeClr val="accent5">
                              <a:lumMod val="60000"/>
                              <a:lumOff val="40000"/>
                            </a:schemeClr>
                          </a:solidFill>
                        </a:rPr>
                        <a:t>In English</a:t>
                      </a:r>
                      <a:endParaRPr lang="en-US" sz="1500" dirty="0">
                        <a:solidFill>
                          <a:schemeClr val="accent5">
                            <a:lumMod val="60000"/>
                            <a:lumOff val="40000"/>
                          </a:schemeClr>
                        </a:solidFill>
                      </a:endParaRPr>
                    </a:p>
                  </a:txBody>
                  <a:tcPr/>
                </a:tc>
              </a:tr>
              <a:tr h="370840">
                <a:tc>
                  <a:txBody>
                    <a:bodyPr/>
                    <a:lstStyle/>
                    <a:p>
                      <a:r>
                        <a:rPr lang="en-US" sz="1500" b="1" dirty="0" smtClean="0">
                          <a:solidFill>
                            <a:srgbClr val="0000FF"/>
                          </a:solidFill>
                        </a:rPr>
                        <a:t>Listening</a:t>
                      </a:r>
                    </a:p>
                    <a:p>
                      <a:r>
                        <a:rPr lang="en-US" sz="1500" i="1" dirty="0" smtClean="0">
                          <a:solidFill>
                            <a:schemeClr val="tx1"/>
                          </a:solidFill>
                        </a:rPr>
                        <a:t>Lack</a:t>
                      </a:r>
                      <a:r>
                        <a:rPr lang="en-US" sz="1500" i="1" baseline="0" dirty="0" smtClean="0">
                          <a:solidFill>
                            <a:schemeClr val="tx1"/>
                          </a:solidFill>
                        </a:rPr>
                        <a:t> of Understanding</a:t>
                      </a:r>
                      <a:endParaRPr lang="en-US" sz="1500" i="1" dirty="0">
                        <a:solidFill>
                          <a:schemeClr val="tx1"/>
                        </a:solidFill>
                      </a:endParaRPr>
                    </a:p>
                  </a:txBody>
                  <a:tcPr/>
                </a:tc>
                <a:tc>
                  <a:txBody>
                    <a:bodyPr/>
                    <a:lstStyle/>
                    <a:p>
                      <a:r>
                        <a:rPr lang="en-US" sz="1500" dirty="0" smtClean="0"/>
                        <a:t>Listen</a:t>
                      </a:r>
                      <a:r>
                        <a:rPr lang="en-US" sz="1500" baseline="0" dirty="0" smtClean="0"/>
                        <a:t> to stories in L1; preview the story; show objects from the story; have parents tell/read stories on regular basis</a:t>
                      </a:r>
                      <a:endParaRPr lang="en-US" sz="1500" dirty="0"/>
                    </a:p>
                  </a:txBody>
                  <a:tcPr/>
                </a:tc>
                <a:tc>
                  <a:txBody>
                    <a:bodyPr/>
                    <a:lstStyle/>
                    <a:p>
                      <a:r>
                        <a:rPr lang="en-US" sz="1500" dirty="0" smtClean="0"/>
                        <a:t>Use</a:t>
                      </a:r>
                      <a:r>
                        <a:rPr lang="en-US" sz="1500" baseline="0" dirty="0" smtClean="0"/>
                        <a:t> graphic supports &amp; visuals before during storytelling or read aloud; infuse abundant checks for understanding </a:t>
                      </a:r>
                      <a:endParaRPr lang="en-US" sz="1500" dirty="0"/>
                    </a:p>
                  </a:txBody>
                  <a:tcPr/>
                </a:tc>
              </a:tr>
              <a:tr h="370840">
                <a:tc>
                  <a:txBody>
                    <a:bodyPr/>
                    <a:lstStyle/>
                    <a:p>
                      <a:r>
                        <a:rPr lang="en-US" sz="1500" b="1" dirty="0" smtClean="0">
                          <a:solidFill>
                            <a:srgbClr val="0000FF"/>
                          </a:solidFill>
                        </a:rPr>
                        <a:t>Speaking</a:t>
                      </a:r>
                    </a:p>
                    <a:p>
                      <a:r>
                        <a:rPr lang="en-US" sz="1500" i="1" dirty="0" smtClean="0">
                          <a:solidFill>
                            <a:srgbClr val="000000"/>
                          </a:solidFill>
                        </a:rPr>
                        <a:t>Lack</a:t>
                      </a:r>
                      <a:r>
                        <a:rPr lang="en-US" sz="1500" i="1" baseline="0" dirty="0" smtClean="0">
                          <a:solidFill>
                            <a:srgbClr val="000000"/>
                          </a:solidFill>
                        </a:rPr>
                        <a:t> of oral expression</a:t>
                      </a:r>
                      <a:endParaRPr lang="en-US" sz="1500" i="1" dirty="0">
                        <a:solidFill>
                          <a:srgbClr val="000000"/>
                        </a:solidFill>
                      </a:endParaRPr>
                    </a:p>
                  </a:txBody>
                  <a:tcPr/>
                </a:tc>
                <a:tc>
                  <a:txBody>
                    <a:bodyPr/>
                    <a:lstStyle/>
                    <a:p>
                      <a:r>
                        <a:rPr lang="en-US" sz="1500" dirty="0" smtClean="0"/>
                        <a:t>Parents ask child to</a:t>
                      </a:r>
                      <a:r>
                        <a:rPr lang="en-US" sz="1500" baseline="0" dirty="0" smtClean="0"/>
                        <a:t> retell school events on daily basis; have student retell interesting news/movies</a:t>
                      </a:r>
                      <a:endParaRPr lang="en-US" sz="1500" dirty="0"/>
                    </a:p>
                  </a:txBody>
                  <a:tcPr/>
                </a:tc>
                <a:tc>
                  <a:txBody>
                    <a:bodyPr/>
                    <a:lstStyle/>
                    <a:p>
                      <a:r>
                        <a:rPr lang="en-US" sz="1500" dirty="0" smtClean="0"/>
                        <a:t>Use small group interactions; provide word bank</a:t>
                      </a:r>
                      <a:r>
                        <a:rPr lang="en-US" sz="1500" baseline="0" dirty="0" smtClean="0"/>
                        <a:t> &amp; language needed to recount story </a:t>
                      </a:r>
                      <a:endParaRPr lang="en-US" sz="1500" dirty="0"/>
                    </a:p>
                  </a:txBody>
                  <a:tcPr/>
                </a:tc>
              </a:tr>
              <a:tr h="370840">
                <a:tc>
                  <a:txBody>
                    <a:bodyPr/>
                    <a:lstStyle/>
                    <a:p>
                      <a:r>
                        <a:rPr lang="en-US" sz="1500" b="1" dirty="0" smtClean="0">
                          <a:solidFill>
                            <a:srgbClr val="0000FF"/>
                          </a:solidFill>
                        </a:rPr>
                        <a:t>Reading</a:t>
                      </a:r>
                    </a:p>
                    <a:p>
                      <a:r>
                        <a:rPr lang="en-US" sz="1500" i="1" dirty="0" smtClean="0">
                          <a:solidFill>
                            <a:srgbClr val="000000"/>
                          </a:solidFill>
                        </a:rPr>
                        <a:t>Lack of contextual</a:t>
                      </a:r>
                      <a:r>
                        <a:rPr lang="en-US" sz="1500" i="1" baseline="0" dirty="0" smtClean="0">
                          <a:solidFill>
                            <a:srgbClr val="000000"/>
                          </a:solidFill>
                        </a:rPr>
                        <a:t> </a:t>
                      </a:r>
                      <a:r>
                        <a:rPr lang="en-US" sz="1500" i="1" dirty="0" smtClean="0">
                          <a:solidFill>
                            <a:srgbClr val="000000"/>
                          </a:solidFill>
                        </a:rPr>
                        <a:t>comprehension</a:t>
                      </a:r>
                      <a:endParaRPr lang="en-US" sz="1500" i="1" dirty="0">
                        <a:solidFill>
                          <a:srgbClr val="000000"/>
                        </a:solidFill>
                      </a:endParaRPr>
                    </a:p>
                  </a:txBody>
                  <a:tcPr/>
                </a:tc>
                <a:tc>
                  <a:txBody>
                    <a:bodyPr/>
                    <a:lstStyle/>
                    <a:p>
                      <a:r>
                        <a:rPr lang="en-US" sz="1500" dirty="0" smtClean="0"/>
                        <a:t>Use books with audio</a:t>
                      </a:r>
                      <a:r>
                        <a:rPr lang="en-US" sz="1500" baseline="0" dirty="0" smtClean="0"/>
                        <a:t> recordings; provide summary or preview in L1; highlight sequential and transitional vocabulary</a:t>
                      </a:r>
                      <a:endParaRPr lang="en-US" sz="1500" dirty="0"/>
                    </a:p>
                  </a:txBody>
                  <a:tcPr/>
                </a:tc>
                <a:tc>
                  <a:txBody>
                    <a:bodyPr/>
                    <a:lstStyle/>
                    <a:p>
                      <a:r>
                        <a:rPr lang="en-US" sz="1500" dirty="0" smtClean="0"/>
                        <a:t>Preview vocabulary</a:t>
                      </a:r>
                      <a:r>
                        <a:rPr lang="en-US" sz="1500" baseline="0" dirty="0" smtClean="0"/>
                        <a:t> with pictures; provide a sequence graphic organizer during reading; make sure material is at the student’s instructional level</a:t>
                      </a:r>
                      <a:endParaRPr lang="en-US" sz="1500" dirty="0"/>
                    </a:p>
                  </a:txBody>
                  <a:tcPr/>
                </a:tc>
              </a:tr>
              <a:tr h="370840">
                <a:tc>
                  <a:txBody>
                    <a:bodyPr/>
                    <a:lstStyle/>
                    <a:p>
                      <a:r>
                        <a:rPr lang="en-US" sz="1500" b="1" dirty="0" smtClean="0">
                          <a:solidFill>
                            <a:srgbClr val="0000FF"/>
                          </a:solidFill>
                        </a:rPr>
                        <a:t>Writing</a:t>
                      </a:r>
                    </a:p>
                    <a:p>
                      <a:r>
                        <a:rPr lang="en-US" sz="1500" i="1" dirty="0" smtClean="0">
                          <a:solidFill>
                            <a:srgbClr val="000000"/>
                          </a:solidFill>
                        </a:rPr>
                        <a:t>Poor writing</a:t>
                      </a:r>
                      <a:r>
                        <a:rPr lang="en-US" sz="1500" i="1" baseline="0" dirty="0" smtClean="0">
                          <a:solidFill>
                            <a:srgbClr val="000000"/>
                          </a:solidFill>
                        </a:rPr>
                        <a:t> skills</a:t>
                      </a:r>
                      <a:endParaRPr lang="en-US" sz="1500" i="1" dirty="0">
                        <a:solidFill>
                          <a:srgbClr val="000000"/>
                        </a:solidFill>
                      </a:endParaRPr>
                    </a:p>
                  </a:txBody>
                  <a:tcPr/>
                </a:tc>
                <a:tc gridSpan="2">
                  <a:txBody>
                    <a:bodyPr/>
                    <a:lstStyle/>
                    <a:p>
                      <a:r>
                        <a:rPr lang="en-US" sz="1500" dirty="0" smtClean="0"/>
                        <a:t>Use</a:t>
                      </a:r>
                      <a:r>
                        <a:rPr lang="en-US" sz="1500" baseline="0" dirty="0" smtClean="0"/>
                        <a:t> digital photographs from real-life events, use images for oral narratives that will then be written; use sequential writing frame template</a:t>
                      </a:r>
                      <a:endParaRPr lang="en-US" sz="1500" dirty="0"/>
                    </a:p>
                  </a:txBody>
                  <a:tcPr/>
                </a:tc>
                <a:tc hMerge="1">
                  <a:txBody>
                    <a:bodyPr/>
                    <a:lstStyle/>
                    <a:p>
                      <a:endParaRPr lang="en-US" sz="1400" dirty="0"/>
                    </a:p>
                  </a:txBody>
                  <a:tcPr/>
                </a:tc>
              </a:tr>
              <a:tr h="370840">
                <a:tc>
                  <a:txBody>
                    <a:bodyPr/>
                    <a:lstStyle/>
                    <a:p>
                      <a:r>
                        <a:rPr lang="en-US" sz="1500" b="1" dirty="0" smtClean="0">
                          <a:solidFill>
                            <a:srgbClr val="0000FF"/>
                          </a:solidFill>
                        </a:rPr>
                        <a:t>Cultural</a:t>
                      </a:r>
                      <a:r>
                        <a:rPr lang="en-US" sz="1500" b="1" baseline="0" dirty="0" smtClean="0">
                          <a:solidFill>
                            <a:srgbClr val="0000FF"/>
                          </a:solidFill>
                        </a:rPr>
                        <a:t> Impact</a:t>
                      </a:r>
                    </a:p>
                    <a:p>
                      <a:endParaRPr lang="en-US" sz="1500" dirty="0">
                        <a:solidFill>
                          <a:srgbClr val="0000FF"/>
                        </a:solidFill>
                      </a:endParaRPr>
                    </a:p>
                  </a:txBody>
                  <a:tcPr/>
                </a:tc>
                <a:tc gridSpan="2">
                  <a:txBody>
                    <a:bodyPr/>
                    <a:lstStyle/>
                    <a:p>
                      <a:r>
                        <a:rPr lang="en-US" sz="1500" dirty="0" smtClean="0"/>
                        <a:t>Use books that</a:t>
                      </a:r>
                      <a:r>
                        <a:rPr lang="en-US" sz="1500" baseline="0" dirty="0" smtClean="0"/>
                        <a:t> depict C1; teach student the cultural context of the story; pre-teach unfamiliar content</a:t>
                      </a:r>
                      <a:endParaRPr lang="en-US" sz="1500" dirty="0"/>
                    </a:p>
                  </a:txBody>
                  <a:tcPr/>
                </a:tc>
                <a:tc hMerge="1">
                  <a:txBody>
                    <a:bodyPr/>
                    <a:lstStyle/>
                    <a:p>
                      <a:endParaRPr lang="en-US" sz="1400" dirty="0"/>
                    </a:p>
                  </a:txBody>
                  <a:tcPr/>
                </a:tc>
              </a:tr>
            </a:tbl>
          </a:graphicData>
        </a:graphic>
      </p:graphicFrame>
      <p:sp>
        <p:nvSpPr>
          <p:cNvPr id="5" name="TextBox 4"/>
          <p:cNvSpPr txBox="1"/>
          <p:nvPr/>
        </p:nvSpPr>
        <p:spPr>
          <a:xfrm>
            <a:off x="5372946" y="6353240"/>
            <a:ext cx="3129219" cy="307777"/>
          </a:xfrm>
          <a:prstGeom prst="rect">
            <a:avLst/>
          </a:prstGeom>
          <a:noFill/>
        </p:spPr>
        <p:txBody>
          <a:bodyPr wrap="none" rtlCol="0">
            <a:spAutoFit/>
          </a:bodyPr>
          <a:lstStyle/>
          <a:p>
            <a:r>
              <a:rPr lang="en-US" sz="1400" dirty="0" smtClean="0"/>
              <a:t>(Adapted from </a:t>
            </a:r>
            <a:r>
              <a:rPr lang="en-US" sz="1400" dirty="0" err="1" smtClean="0"/>
              <a:t>Hamayan</a:t>
            </a:r>
            <a:r>
              <a:rPr lang="en-US" sz="1400" dirty="0" smtClean="0"/>
              <a:t> et al., 2013)</a:t>
            </a:r>
            <a:endParaRPr lang="en-US" sz="1400" dirty="0"/>
          </a:p>
        </p:txBody>
      </p:sp>
    </p:spTree>
    <p:extLst>
      <p:ext uri="{BB962C8B-B14F-4D97-AF65-F5344CB8AC3E}">
        <p14:creationId xmlns:p14="http://schemas.microsoft.com/office/powerpoint/2010/main" val="1917893264"/>
      </p:ext>
    </p:extLst>
  </p:cSld>
  <p:clrMapOvr>
    <a:masterClrMapping/>
  </p:clrMapOvr>
  <p:transition spd="slow">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82" y="230894"/>
            <a:ext cx="8764826" cy="1075912"/>
          </a:xfrm>
          <a:solidFill>
            <a:schemeClr val="accent1">
              <a:lumMod val="20000"/>
              <a:lumOff val="80000"/>
            </a:schemeClr>
          </a:solidFill>
        </p:spPr>
        <p:txBody>
          <a:bodyPr/>
          <a:lstStyle/>
          <a:p>
            <a:pPr>
              <a:lnSpc>
                <a:spcPct val="100000"/>
              </a:lnSpc>
            </a:pPr>
            <a:r>
              <a:rPr lang="en-US" sz="3200" b="1" dirty="0" smtClean="0">
                <a:solidFill>
                  <a:srgbClr val="A83CC7"/>
                </a:solidFill>
              </a:rPr>
              <a:t>Language Difficulty </a:t>
            </a:r>
            <a:r>
              <a:rPr lang="en-US" sz="3200" b="1" dirty="0">
                <a:solidFill>
                  <a:srgbClr val="A83CC7"/>
                </a:solidFill>
              </a:rPr>
              <a:t>or </a:t>
            </a:r>
            <a:r>
              <a:rPr lang="en-US" sz="3200" b="1" dirty="0" smtClean="0">
                <a:solidFill>
                  <a:srgbClr val="A83CC7"/>
                </a:solidFill>
              </a:rPr>
              <a:t>Disability</a:t>
            </a:r>
            <a:r>
              <a:rPr lang="en-US" sz="3200" b="1" dirty="0">
                <a:solidFill>
                  <a:srgbClr val="A83CC7"/>
                </a:solidFill>
              </a:rPr>
              <a:t>: </a:t>
            </a:r>
            <a:br>
              <a:rPr lang="en-US" sz="3200" b="1" dirty="0">
                <a:solidFill>
                  <a:srgbClr val="A83CC7"/>
                </a:solidFill>
              </a:rPr>
            </a:br>
            <a:r>
              <a:rPr lang="en-US" sz="3200" b="1" i="1" dirty="0">
                <a:solidFill>
                  <a:srgbClr val="A83CC7"/>
                </a:solidFill>
              </a:rPr>
              <a:t>Steps to Discern One from the Other</a:t>
            </a:r>
            <a:endParaRPr lang="en-US" sz="3200" b="1" dirty="0">
              <a:solidFill>
                <a:srgbClr val="A83CC7"/>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8837459"/>
              </p:ext>
            </p:extLst>
          </p:nvPr>
        </p:nvGraphicFramePr>
        <p:xfrm>
          <a:off x="549275" y="1600199"/>
          <a:ext cx="8180653" cy="4527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11"/>
          </p:nvPr>
        </p:nvSpPr>
        <p:spPr/>
        <p:txBody>
          <a:bodyPr/>
          <a:lstStyle/>
          <a:p>
            <a:r>
              <a:rPr lang="en-US" dirty="0" smtClean="0"/>
              <a:t>Adapted from the VA DOE 2009</a:t>
            </a:r>
            <a:endParaRPr lang="en-US" dirty="0"/>
          </a:p>
        </p:txBody>
      </p:sp>
      <p:sp>
        <p:nvSpPr>
          <p:cNvPr id="9" name="TextBox 8"/>
          <p:cNvSpPr txBox="1"/>
          <p:nvPr/>
        </p:nvSpPr>
        <p:spPr>
          <a:xfrm rot="16200000">
            <a:off x="-461372" y="4170408"/>
            <a:ext cx="2094503" cy="830997"/>
          </a:xfrm>
          <a:prstGeom prst="rect">
            <a:avLst/>
          </a:prstGeom>
          <a:solidFill>
            <a:schemeClr val="bg1">
              <a:lumMod val="75000"/>
            </a:schemeClr>
          </a:solidFill>
        </p:spPr>
        <p:txBody>
          <a:bodyPr wrap="square" rtlCol="0">
            <a:spAutoFit/>
          </a:bodyPr>
          <a:lstStyle/>
          <a:p>
            <a:pPr algn="ctr"/>
            <a:r>
              <a:rPr lang="en-US" sz="1600" b="1" dirty="0" smtClean="0">
                <a:solidFill>
                  <a:srgbClr val="008000"/>
                </a:solidFill>
              </a:rPr>
              <a:t>Student continues </a:t>
            </a:r>
          </a:p>
          <a:p>
            <a:pPr algn="ctr"/>
            <a:r>
              <a:rPr lang="en-US" sz="1600" b="1" dirty="0" smtClean="0">
                <a:solidFill>
                  <a:srgbClr val="008000"/>
                </a:solidFill>
              </a:rPr>
              <a:t>experiencing</a:t>
            </a:r>
          </a:p>
          <a:p>
            <a:pPr algn="ctr"/>
            <a:r>
              <a:rPr lang="en-US" sz="1600" b="1" dirty="0" smtClean="0">
                <a:solidFill>
                  <a:srgbClr val="008000"/>
                </a:solidFill>
              </a:rPr>
              <a:t>difficulty</a:t>
            </a:r>
            <a:endParaRPr lang="en-US" sz="1600" b="1" dirty="0">
              <a:solidFill>
                <a:srgbClr val="008000"/>
              </a:solidFill>
            </a:endParaRPr>
          </a:p>
        </p:txBody>
      </p:sp>
      <p:sp>
        <p:nvSpPr>
          <p:cNvPr id="10" name="Bent Arrow 9"/>
          <p:cNvSpPr/>
          <p:nvPr/>
        </p:nvSpPr>
        <p:spPr>
          <a:xfrm rot="16140000" flipH="1">
            <a:off x="549275" y="3057145"/>
            <a:ext cx="320882" cy="305715"/>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744356" y="2673230"/>
            <a:ext cx="1190851" cy="338554"/>
          </a:xfrm>
          <a:prstGeom prst="rect">
            <a:avLst/>
          </a:prstGeom>
          <a:noFill/>
        </p:spPr>
        <p:txBody>
          <a:bodyPr wrap="none" rtlCol="0">
            <a:spAutoFit/>
          </a:bodyPr>
          <a:lstStyle/>
          <a:p>
            <a:r>
              <a:rPr lang="en-US" sz="1600" b="1" dirty="0">
                <a:solidFill>
                  <a:srgbClr val="008000"/>
                </a:solidFill>
              </a:rPr>
              <a:t>4-6 weeks</a:t>
            </a:r>
          </a:p>
        </p:txBody>
      </p:sp>
      <p:sp>
        <p:nvSpPr>
          <p:cNvPr id="13" name="Right Arrow 12"/>
          <p:cNvSpPr/>
          <p:nvPr/>
        </p:nvSpPr>
        <p:spPr>
          <a:xfrm>
            <a:off x="7314024" y="2780060"/>
            <a:ext cx="341008" cy="17790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5400000">
            <a:off x="7580286" y="3993304"/>
            <a:ext cx="1851789" cy="584776"/>
          </a:xfrm>
          <a:prstGeom prst="rect">
            <a:avLst/>
          </a:prstGeom>
          <a:noFill/>
        </p:spPr>
        <p:txBody>
          <a:bodyPr wrap="none" rtlCol="0">
            <a:spAutoFit/>
          </a:bodyPr>
          <a:lstStyle/>
          <a:p>
            <a:r>
              <a:rPr lang="en-US" sz="1600" b="1" dirty="0">
                <a:solidFill>
                  <a:srgbClr val="008000"/>
                </a:solidFill>
              </a:rPr>
              <a:t>With appropriate</a:t>
            </a:r>
          </a:p>
          <a:p>
            <a:r>
              <a:rPr lang="en-US" sz="1600" b="1" dirty="0">
                <a:solidFill>
                  <a:srgbClr val="008000"/>
                </a:solidFill>
              </a:rPr>
              <a:t>data collection</a:t>
            </a:r>
          </a:p>
        </p:txBody>
      </p:sp>
      <p:sp>
        <p:nvSpPr>
          <p:cNvPr id="15" name="Down Arrow 14"/>
          <p:cNvSpPr/>
          <p:nvPr/>
        </p:nvSpPr>
        <p:spPr>
          <a:xfrm>
            <a:off x="8360565" y="3011783"/>
            <a:ext cx="230986" cy="361303"/>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7"/>
          <a:stretch>
            <a:fillRect/>
          </a:stretch>
        </p:blipFill>
        <p:spPr>
          <a:xfrm>
            <a:off x="6447218" y="2756519"/>
            <a:ext cx="426917" cy="402891"/>
          </a:xfrm>
          <a:prstGeom prst="rect">
            <a:avLst/>
          </a:prstGeom>
        </p:spPr>
      </p:pic>
    </p:spTree>
    <p:extLst>
      <p:ext uri="{BB962C8B-B14F-4D97-AF65-F5344CB8AC3E}">
        <p14:creationId xmlns:p14="http://schemas.microsoft.com/office/powerpoint/2010/main" val="2990960247"/>
      </p:ext>
    </p:extLst>
  </p:cSld>
  <p:clrMapOvr>
    <a:masterClrMapping/>
  </p:clrMapOvr>
  <p:transition spd="slow">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3058"/>
            <a:ext cx="9144000" cy="1108894"/>
          </a:xfrm>
          <a:solidFill>
            <a:schemeClr val="accent1">
              <a:lumMod val="20000"/>
              <a:lumOff val="80000"/>
            </a:schemeClr>
          </a:solidFill>
        </p:spPr>
        <p:txBody>
          <a:bodyPr/>
          <a:lstStyle/>
          <a:p>
            <a:pPr>
              <a:lnSpc>
                <a:spcPct val="100000"/>
              </a:lnSpc>
            </a:pPr>
            <a:r>
              <a:rPr lang="en-US" sz="3200" b="1" dirty="0" smtClean="0">
                <a:solidFill>
                  <a:srgbClr val="A83CC7"/>
                </a:solidFill>
              </a:rPr>
              <a:t>Language Difficulty </a:t>
            </a:r>
            <a:r>
              <a:rPr lang="en-US" sz="3200" b="1" dirty="0">
                <a:solidFill>
                  <a:srgbClr val="A83CC7"/>
                </a:solidFill>
              </a:rPr>
              <a:t>or </a:t>
            </a:r>
            <a:r>
              <a:rPr lang="en-US" sz="3200" b="1" dirty="0" smtClean="0">
                <a:solidFill>
                  <a:srgbClr val="A83CC7"/>
                </a:solidFill>
              </a:rPr>
              <a:t>Disability</a:t>
            </a:r>
            <a:r>
              <a:rPr lang="en-US" sz="3200" b="1" dirty="0">
                <a:solidFill>
                  <a:srgbClr val="A83CC7"/>
                </a:solidFill>
              </a:rPr>
              <a:t>: </a:t>
            </a:r>
            <a:r>
              <a:rPr lang="en-US" sz="3200" b="1" dirty="0" smtClean="0">
                <a:solidFill>
                  <a:srgbClr val="A83CC7"/>
                </a:solidFill>
              </a:rPr>
              <a:t/>
            </a:r>
            <a:br>
              <a:rPr lang="en-US" sz="3200" b="1" dirty="0" smtClean="0">
                <a:solidFill>
                  <a:srgbClr val="A83CC7"/>
                </a:solidFill>
              </a:rPr>
            </a:br>
            <a:r>
              <a:rPr lang="en-US" sz="3200" b="1" i="1" dirty="0" smtClean="0">
                <a:solidFill>
                  <a:srgbClr val="A83CC7"/>
                </a:solidFill>
              </a:rPr>
              <a:t>Steps </a:t>
            </a:r>
            <a:r>
              <a:rPr lang="en-US" sz="3200" b="1" i="1" dirty="0">
                <a:solidFill>
                  <a:srgbClr val="A83CC7"/>
                </a:solidFill>
              </a:rPr>
              <a:t>to Discern One from the Other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8289523"/>
              </p:ext>
            </p:extLst>
          </p:nvPr>
        </p:nvGraphicFramePr>
        <p:xfrm>
          <a:off x="659165" y="1839974"/>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11"/>
          </p:nvPr>
        </p:nvSpPr>
        <p:spPr/>
        <p:txBody>
          <a:bodyPr/>
          <a:lstStyle/>
          <a:p>
            <a:r>
              <a:rPr lang="en-US" dirty="0" smtClean="0"/>
              <a:t>Adapted from the VA DOE 2009</a:t>
            </a:r>
            <a:endParaRPr lang="en-US" dirty="0"/>
          </a:p>
        </p:txBody>
      </p:sp>
    </p:spTree>
    <p:extLst>
      <p:ext uri="{BB962C8B-B14F-4D97-AF65-F5344CB8AC3E}">
        <p14:creationId xmlns:p14="http://schemas.microsoft.com/office/powerpoint/2010/main" val="1734739282"/>
      </p:ext>
    </p:extLst>
  </p:cSld>
  <p:clrMapOvr>
    <a:masterClrMapping/>
  </p:clrMapOvr>
  <p:transition spd="slow">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59165" y="283831"/>
            <a:ext cx="7793038" cy="959445"/>
          </a:xfrm>
          <a:solidFill>
            <a:srgbClr val="D9D9D9"/>
          </a:solidFill>
        </p:spPr>
        <p:txBody>
          <a:bodyPr anchor="t"/>
          <a:lstStyle/>
          <a:p>
            <a:pPr algn="ctr" eaLnBrk="1" hangingPunct="1"/>
            <a:r>
              <a:rPr lang="en-US" sz="3600" b="1" dirty="0" smtClean="0">
                <a:solidFill>
                  <a:srgbClr val="FF0000"/>
                </a:solidFill>
                <a:latin typeface="Rockwell" charset="0"/>
                <a:ea typeface="ＭＳ Ｐゴシック" charset="0"/>
                <a:cs typeface="Rockwell" charset="0"/>
              </a:rPr>
              <a:t>Pre-Referral Checklist for ELs</a:t>
            </a:r>
            <a:endParaRPr lang="en-US" b="1" dirty="0">
              <a:solidFill>
                <a:srgbClr val="FF0000"/>
              </a:solidFill>
              <a:latin typeface="Rockwell" charset="0"/>
              <a:ea typeface="ＭＳ Ｐゴシック" charset="0"/>
              <a:cs typeface="Rockwell" charset="0"/>
            </a:endParaRPr>
          </a:p>
        </p:txBody>
      </p:sp>
      <p:sp>
        <p:nvSpPr>
          <p:cNvPr id="56323" name="Rectangle 4"/>
          <p:cNvSpPr>
            <a:spLocks noChangeArrowheads="1"/>
          </p:cNvSpPr>
          <p:nvPr/>
        </p:nvSpPr>
        <p:spPr bwMode="auto">
          <a:xfrm>
            <a:off x="533400" y="2209800"/>
            <a:ext cx="822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Rockwell" charset="0"/>
              <a:cs typeface="Rockwell Extra Bold" charset="0"/>
            </a:endParaRPr>
          </a:p>
        </p:txBody>
      </p:sp>
      <p:sp>
        <p:nvSpPr>
          <p:cNvPr id="44037" name="Text Box 5"/>
          <p:cNvSpPr txBox="1">
            <a:spLocks noChangeArrowheads="1"/>
          </p:cNvSpPr>
          <p:nvPr/>
        </p:nvSpPr>
        <p:spPr bwMode="auto">
          <a:xfrm>
            <a:off x="249954" y="1141392"/>
            <a:ext cx="6660677" cy="54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14350" algn="l"/>
              </a:tabLst>
              <a:defRPr sz="2600">
                <a:solidFill>
                  <a:schemeClr val="tx1"/>
                </a:solidFill>
                <a:latin typeface="Verdana" charset="0"/>
                <a:ea typeface="ＭＳ Ｐゴシック" charset="0"/>
                <a:cs typeface="Arial" charset="0"/>
              </a:defRPr>
            </a:lvl1pPr>
            <a:lvl2pPr marL="37931725" indent="-37474525" eaLnBrk="0" hangingPunct="0">
              <a:tabLst>
                <a:tab pos="514350" algn="l"/>
              </a:tabLst>
              <a:defRPr sz="2600">
                <a:solidFill>
                  <a:schemeClr val="tx1"/>
                </a:solidFill>
                <a:latin typeface="Verdana" charset="0"/>
                <a:ea typeface="Arial" charset="0"/>
                <a:cs typeface="Arial" charset="0"/>
              </a:defRPr>
            </a:lvl2pPr>
            <a:lvl3pPr eaLnBrk="0" hangingPunct="0">
              <a:tabLst>
                <a:tab pos="514350" algn="l"/>
              </a:tabLst>
              <a:defRPr sz="2600">
                <a:solidFill>
                  <a:schemeClr val="tx1"/>
                </a:solidFill>
                <a:latin typeface="Verdana" charset="0"/>
                <a:ea typeface="Arial" charset="0"/>
                <a:cs typeface="Arial" charset="0"/>
              </a:defRPr>
            </a:lvl3pPr>
            <a:lvl4pPr eaLnBrk="0" hangingPunct="0">
              <a:tabLst>
                <a:tab pos="514350" algn="l"/>
              </a:tabLst>
              <a:defRPr sz="2600">
                <a:solidFill>
                  <a:schemeClr val="tx1"/>
                </a:solidFill>
                <a:latin typeface="Verdana" charset="0"/>
                <a:ea typeface="Arial" charset="0"/>
                <a:cs typeface="Arial" charset="0"/>
              </a:defRPr>
            </a:lvl4pPr>
            <a:lvl5pPr eaLnBrk="0" hangingPunct="0">
              <a:tabLst>
                <a:tab pos="514350" algn="l"/>
              </a:tabLst>
              <a:defRPr sz="2600">
                <a:solidFill>
                  <a:schemeClr val="tx1"/>
                </a:solidFill>
                <a:latin typeface="Verdana" charset="0"/>
                <a:ea typeface="Arial" charset="0"/>
                <a:cs typeface="Arial" charset="0"/>
              </a:defRPr>
            </a:lvl5pPr>
            <a:lvl6pPr marL="457200" eaLnBrk="0" fontAlgn="base" hangingPunct="0">
              <a:spcBef>
                <a:spcPct val="0"/>
              </a:spcBef>
              <a:spcAft>
                <a:spcPct val="0"/>
              </a:spcAft>
              <a:tabLst>
                <a:tab pos="514350" algn="l"/>
              </a:tabLst>
              <a:defRPr sz="2600">
                <a:solidFill>
                  <a:schemeClr val="tx1"/>
                </a:solidFill>
                <a:latin typeface="Verdana" charset="0"/>
                <a:ea typeface="Arial" charset="0"/>
                <a:cs typeface="Arial" charset="0"/>
              </a:defRPr>
            </a:lvl6pPr>
            <a:lvl7pPr marL="914400" eaLnBrk="0" fontAlgn="base" hangingPunct="0">
              <a:spcBef>
                <a:spcPct val="0"/>
              </a:spcBef>
              <a:spcAft>
                <a:spcPct val="0"/>
              </a:spcAft>
              <a:tabLst>
                <a:tab pos="514350" algn="l"/>
              </a:tabLst>
              <a:defRPr sz="2600">
                <a:solidFill>
                  <a:schemeClr val="tx1"/>
                </a:solidFill>
                <a:latin typeface="Verdana" charset="0"/>
                <a:ea typeface="Arial" charset="0"/>
                <a:cs typeface="Arial" charset="0"/>
              </a:defRPr>
            </a:lvl7pPr>
            <a:lvl8pPr marL="1371600" eaLnBrk="0" fontAlgn="base" hangingPunct="0">
              <a:spcBef>
                <a:spcPct val="0"/>
              </a:spcBef>
              <a:spcAft>
                <a:spcPct val="0"/>
              </a:spcAft>
              <a:tabLst>
                <a:tab pos="514350" algn="l"/>
              </a:tabLst>
              <a:defRPr sz="2600">
                <a:solidFill>
                  <a:schemeClr val="tx1"/>
                </a:solidFill>
                <a:latin typeface="Verdana" charset="0"/>
                <a:ea typeface="Arial" charset="0"/>
                <a:cs typeface="Arial" charset="0"/>
              </a:defRPr>
            </a:lvl8pPr>
            <a:lvl9pPr marL="1828800" eaLnBrk="0" fontAlgn="base" hangingPunct="0">
              <a:spcBef>
                <a:spcPct val="0"/>
              </a:spcBef>
              <a:spcAft>
                <a:spcPct val="0"/>
              </a:spcAft>
              <a:tabLst>
                <a:tab pos="514350" algn="l"/>
              </a:tabLst>
              <a:defRPr sz="2600">
                <a:solidFill>
                  <a:schemeClr val="tx1"/>
                </a:solidFill>
                <a:latin typeface="Verdana" charset="0"/>
                <a:ea typeface="Arial" charset="0"/>
                <a:cs typeface="Arial" charset="0"/>
              </a:defRPr>
            </a:lvl9pPr>
          </a:lstStyle>
          <a:p>
            <a:pPr marL="342900" indent="-342900" eaLnBrk="1" hangingPunct="1">
              <a:spcBef>
                <a:spcPct val="50000"/>
              </a:spcBef>
              <a:buClr>
                <a:srgbClr val="FF0000"/>
              </a:buClr>
              <a:buFont typeface="Wingdings" charset="2"/>
              <a:buChar char="ü"/>
              <a:defRPr/>
            </a:pPr>
            <a:r>
              <a:rPr lang="en-US" sz="2400" dirty="0" smtClean="0">
                <a:solidFill>
                  <a:srgbClr val="000000"/>
                </a:solidFill>
                <a:latin typeface="+mn-lt"/>
                <a:cs typeface="Rockwell"/>
              </a:rPr>
              <a:t>Has the student received </a:t>
            </a:r>
            <a:r>
              <a:rPr lang="en-US" sz="2400" u="sng" dirty="0" smtClean="0">
                <a:solidFill>
                  <a:srgbClr val="FF0000"/>
                </a:solidFill>
                <a:latin typeface="+mn-lt"/>
                <a:cs typeface="Rockwell"/>
              </a:rPr>
              <a:t>appropriate core curriculum</a:t>
            </a:r>
            <a:r>
              <a:rPr lang="en-US" sz="2400" u="sng" dirty="0" smtClean="0">
                <a:solidFill>
                  <a:srgbClr val="000000"/>
                </a:solidFill>
                <a:latin typeface="+mn-lt"/>
                <a:cs typeface="Rockwell"/>
              </a:rPr>
              <a:t> </a:t>
            </a:r>
            <a:r>
              <a:rPr lang="en-US" sz="2400" dirty="0" smtClean="0">
                <a:solidFill>
                  <a:srgbClr val="000000"/>
                </a:solidFill>
                <a:latin typeface="+mn-lt"/>
                <a:cs typeface="Rockwell"/>
              </a:rPr>
              <a:t>instruction that is appropriate for EL students? </a:t>
            </a:r>
          </a:p>
          <a:p>
            <a:pPr marL="342900" indent="-342900" eaLnBrk="1" hangingPunct="1">
              <a:spcBef>
                <a:spcPct val="50000"/>
              </a:spcBef>
              <a:buClr>
                <a:srgbClr val="FF0000"/>
              </a:buClr>
              <a:buFont typeface="Wingdings" charset="2"/>
              <a:buChar char="ü"/>
              <a:defRPr/>
            </a:pPr>
            <a:r>
              <a:rPr lang="en-US" sz="2400" dirty="0" smtClean="0">
                <a:solidFill>
                  <a:srgbClr val="000000"/>
                </a:solidFill>
                <a:latin typeface="+mn-lt"/>
                <a:cs typeface="Rockwell"/>
              </a:rPr>
              <a:t>Has the student received </a:t>
            </a:r>
            <a:r>
              <a:rPr lang="en-US" sz="2400" u="sng" dirty="0" smtClean="0">
                <a:solidFill>
                  <a:srgbClr val="FF0000"/>
                </a:solidFill>
                <a:latin typeface="+mn-lt"/>
                <a:cs typeface="Rockwell"/>
              </a:rPr>
              <a:t>intensive evidence-based</a:t>
            </a:r>
            <a:r>
              <a:rPr lang="en-US" sz="2400" dirty="0" smtClean="0">
                <a:solidFill>
                  <a:srgbClr val="FF0000"/>
                </a:solidFill>
                <a:latin typeface="+mn-lt"/>
                <a:cs typeface="Rockwell"/>
              </a:rPr>
              <a:t> </a:t>
            </a:r>
            <a:r>
              <a:rPr lang="en-US" sz="2400" u="sng" dirty="0" smtClean="0">
                <a:solidFill>
                  <a:srgbClr val="FF0000"/>
                </a:solidFill>
                <a:latin typeface="+mn-lt"/>
                <a:cs typeface="Rockwell"/>
              </a:rPr>
              <a:t>interventions</a:t>
            </a:r>
            <a:r>
              <a:rPr lang="en-US" sz="2400" dirty="0" smtClean="0">
                <a:solidFill>
                  <a:srgbClr val="FF0000"/>
                </a:solidFill>
                <a:latin typeface="+mn-lt"/>
                <a:cs typeface="Rockwell"/>
              </a:rPr>
              <a:t> </a:t>
            </a:r>
            <a:r>
              <a:rPr lang="en-US" sz="2400" dirty="0" smtClean="0">
                <a:solidFill>
                  <a:srgbClr val="000000"/>
                </a:solidFill>
                <a:latin typeface="+mn-lt"/>
                <a:cs typeface="Rockwell"/>
              </a:rPr>
              <a:t>in the area of academic weakness implemented with fidelity over time and demonstrated little or no progress?</a:t>
            </a:r>
          </a:p>
          <a:p>
            <a:pPr marL="342900" indent="-342900" eaLnBrk="1" hangingPunct="1">
              <a:spcBef>
                <a:spcPct val="50000"/>
              </a:spcBef>
              <a:buClr>
                <a:srgbClr val="FF0000"/>
              </a:buClr>
              <a:buFont typeface="Wingdings" charset="2"/>
              <a:buChar char="ü"/>
              <a:defRPr/>
            </a:pPr>
            <a:r>
              <a:rPr lang="en-US" sz="2400" dirty="0" smtClean="0">
                <a:solidFill>
                  <a:srgbClr val="FF0000"/>
                </a:solidFill>
                <a:latin typeface="+mn-lt"/>
                <a:cs typeface="Rockwell"/>
              </a:rPr>
              <a:t>Extrinsic factors </a:t>
            </a:r>
            <a:r>
              <a:rPr lang="en-US" sz="2400" dirty="0" smtClean="0">
                <a:solidFill>
                  <a:srgbClr val="000000"/>
                </a:solidFill>
                <a:latin typeface="+mn-lt"/>
                <a:cs typeface="Rockwell"/>
              </a:rPr>
              <a:t>have been considered (Physical, personal, cultural, learning environment)</a:t>
            </a:r>
          </a:p>
          <a:p>
            <a:pPr marL="342900" indent="-342900" eaLnBrk="1" hangingPunct="1">
              <a:spcBef>
                <a:spcPct val="50000"/>
              </a:spcBef>
              <a:buClr>
                <a:srgbClr val="FF0000"/>
              </a:buClr>
              <a:buFont typeface="Wingdings" charset="2"/>
              <a:buChar char="ü"/>
              <a:defRPr/>
            </a:pPr>
            <a:r>
              <a:rPr lang="en-US" sz="2400" dirty="0" smtClean="0">
                <a:solidFill>
                  <a:srgbClr val="000000"/>
                </a:solidFill>
                <a:latin typeface="+mn-lt"/>
                <a:cs typeface="Rockwell"/>
              </a:rPr>
              <a:t>Has the team </a:t>
            </a:r>
            <a:r>
              <a:rPr lang="en-US" sz="2400" u="sng" dirty="0" smtClean="0">
                <a:solidFill>
                  <a:srgbClr val="FF0000"/>
                </a:solidFill>
                <a:latin typeface="+mn-lt"/>
                <a:cs typeface="Rockwell"/>
              </a:rPr>
              <a:t>consulted with the parent </a:t>
            </a:r>
            <a:r>
              <a:rPr lang="en-US" sz="2400" dirty="0" smtClean="0">
                <a:solidFill>
                  <a:srgbClr val="000000"/>
                </a:solidFill>
                <a:latin typeface="+mn-lt"/>
                <a:cs typeface="Rockwell"/>
              </a:rPr>
              <a:t>regarding learning patterns and language use in the home?</a:t>
            </a:r>
          </a:p>
        </p:txBody>
      </p:sp>
      <p:sp>
        <p:nvSpPr>
          <p:cNvPr id="2" name="Footer Placeholder 1"/>
          <p:cNvSpPr>
            <a:spLocks noGrp="1"/>
          </p:cNvSpPr>
          <p:nvPr>
            <p:ph type="ftr" sz="quarter" idx="11"/>
          </p:nvPr>
        </p:nvSpPr>
        <p:spPr/>
        <p:txBody>
          <a:bodyPr/>
          <a:lstStyle/>
          <a:p>
            <a:r>
              <a:rPr lang="en-US" smtClean="0"/>
              <a:t>©Jarice Butterfield, Ph. D. 2014</a:t>
            </a:r>
            <a:endParaRPr lang="en-US"/>
          </a:p>
        </p:txBody>
      </p:sp>
    </p:spTree>
    <p:extLst>
      <p:ext uri="{BB962C8B-B14F-4D97-AF65-F5344CB8AC3E}">
        <p14:creationId xmlns:p14="http://schemas.microsoft.com/office/powerpoint/2010/main" val="16572541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060" y="2559801"/>
            <a:ext cx="5899477" cy="3579849"/>
          </a:xfrm>
          <a:solidFill>
            <a:schemeClr val="accent3">
              <a:lumMod val="20000"/>
              <a:lumOff val="80000"/>
            </a:schemeClr>
          </a:solidFill>
          <a:ln w="57150">
            <a:solidFill>
              <a:schemeClr val="accent2"/>
            </a:solidFill>
          </a:ln>
        </p:spPr>
        <p:txBody>
          <a:bodyPr>
            <a:normAutofit fontScale="92500" lnSpcReduction="10000"/>
          </a:bodyPr>
          <a:lstStyle/>
          <a:p>
            <a:pPr algn="ctr">
              <a:buNone/>
            </a:pPr>
            <a:r>
              <a:rPr lang="en-US" sz="2400" i="1" dirty="0" smtClean="0">
                <a:solidFill>
                  <a:srgbClr val="FF0000"/>
                </a:solidFill>
                <a:latin typeface="Arial" pitchFamily="34" charset="0"/>
                <a:cs typeface="Arial" pitchFamily="34" charset="0"/>
              </a:rPr>
              <a:t>English Language Learners come to our public schools with vastly different backgrounds. They fall into four categories:</a:t>
            </a:r>
          </a:p>
          <a:p>
            <a:pPr>
              <a:buClr>
                <a:srgbClr val="FF0000"/>
              </a:buClr>
              <a:buFont typeface="Arial"/>
              <a:buChar char="•"/>
            </a:pPr>
            <a:r>
              <a:rPr lang="en-US" sz="2400" dirty="0" smtClean="0">
                <a:solidFill>
                  <a:srgbClr val="0000FF"/>
                </a:solidFill>
                <a:latin typeface="Arial" pitchFamily="34" charset="0"/>
                <a:cs typeface="Arial" pitchFamily="34" charset="0"/>
              </a:rPr>
              <a:t>Newly arrived students with adequate formal schooling;</a:t>
            </a:r>
          </a:p>
          <a:p>
            <a:pPr>
              <a:buClr>
                <a:srgbClr val="FF0000"/>
              </a:buClr>
              <a:buFont typeface="Arial"/>
              <a:buChar char="•"/>
            </a:pPr>
            <a:r>
              <a:rPr lang="en-US" sz="2400" dirty="0" smtClean="0">
                <a:solidFill>
                  <a:srgbClr val="0000FF"/>
                </a:solidFill>
                <a:latin typeface="Arial" pitchFamily="34" charset="0"/>
                <a:cs typeface="Arial" pitchFamily="34" charset="0"/>
              </a:rPr>
              <a:t>Newly arrived students with limited formal schooling;</a:t>
            </a:r>
          </a:p>
          <a:p>
            <a:pPr>
              <a:buClr>
                <a:srgbClr val="FF0000"/>
              </a:buClr>
              <a:buFont typeface="Arial"/>
              <a:buChar char="•"/>
            </a:pPr>
            <a:r>
              <a:rPr lang="en-US" sz="2400" dirty="0" smtClean="0">
                <a:solidFill>
                  <a:srgbClr val="0000FF"/>
                </a:solidFill>
                <a:latin typeface="Arial" pitchFamily="34" charset="0"/>
                <a:cs typeface="Arial" pitchFamily="34" charset="0"/>
              </a:rPr>
              <a:t>Students exposed to two languages simultaneously;  </a:t>
            </a:r>
          </a:p>
          <a:p>
            <a:pPr>
              <a:buClr>
                <a:srgbClr val="FF0000"/>
              </a:buClr>
              <a:buFont typeface="Arial"/>
              <a:buChar char="•"/>
            </a:pPr>
            <a:r>
              <a:rPr lang="en-US" sz="2400" dirty="0" smtClean="0">
                <a:solidFill>
                  <a:srgbClr val="0000FF"/>
                </a:solidFill>
                <a:latin typeface="Arial" pitchFamily="34" charset="0"/>
                <a:cs typeface="Arial" pitchFamily="34" charset="0"/>
              </a:rPr>
              <a:t>Long term English-language </a:t>
            </a:r>
            <a:r>
              <a:rPr lang="en-US" sz="2400" dirty="0">
                <a:solidFill>
                  <a:srgbClr val="0000FF"/>
                </a:solidFill>
                <a:latin typeface="Arial" pitchFamily="34" charset="0"/>
                <a:cs typeface="Arial" pitchFamily="34" charset="0"/>
              </a:rPr>
              <a:t>l</a:t>
            </a:r>
            <a:r>
              <a:rPr lang="en-US" sz="2400" dirty="0" smtClean="0">
                <a:solidFill>
                  <a:srgbClr val="0000FF"/>
                </a:solidFill>
                <a:latin typeface="Arial" pitchFamily="34" charset="0"/>
                <a:cs typeface="Arial" pitchFamily="34" charset="0"/>
              </a:rPr>
              <a:t>earners.</a:t>
            </a:r>
          </a:p>
          <a:p>
            <a:pPr>
              <a:buNone/>
            </a:pPr>
            <a:endParaRPr lang="en-US" sz="2400" dirty="0" smtClean="0">
              <a:latin typeface="Arial" pitchFamily="34" charset="0"/>
              <a:cs typeface="Arial" pitchFamily="34" charset="0"/>
            </a:endParaRPr>
          </a:p>
          <a:p>
            <a:pPr>
              <a:buNone/>
            </a:pPr>
            <a:endParaRPr lang="en-US" dirty="0" smtClean="0"/>
          </a:p>
        </p:txBody>
      </p:sp>
      <p:sp>
        <p:nvSpPr>
          <p:cNvPr id="5" name="Rectangle 2"/>
          <p:cNvSpPr>
            <a:spLocks noGrp="1" noChangeArrowheads="1"/>
          </p:cNvSpPr>
          <p:nvPr>
            <p:ph type="title"/>
          </p:nvPr>
        </p:nvSpPr>
        <p:spPr>
          <a:xfrm>
            <a:off x="914400" y="152400"/>
            <a:ext cx="7520940" cy="2133600"/>
          </a:xfrm>
          <a:solidFill>
            <a:srgbClr val="DFE4F0"/>
          </a:solidFill>
          <a:ln w="57150">
            <a:solidFill>
              <a:schemeClr val="bg1"/>
            </a:solidFill>
          </a:ln>
        </p:spPr>
        <p:txBody>
          <a:bodyPr>
            <a:noAutofit/>
          </a:bodyPr>
          <a:lstStyle/>
          <a:p>
            <a:pPr algn="ctr">
              <a:lnSpc>
                <a:spcPct val="100000"/>
              </a:lnSpc>
            </a:pPr>
            <a:r>
              <a:rPr lang="en-US" sz="3600" b="1" dirty="0" smtClean="0">
                <a:latin typeface="Arial" pitchFamily="34" charset="0"/>
                <a:cs typeface="Arial" pitchFamily="34" charset="0"/>
              </a:rPr>
              <a:t>How Can Teachers Better Understand the Background of Their EL Students? </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3234570801"/>
      </p:ext>
    </p:extLst>
  </p:cSld>
  <p:clrMapOvr>
    <a:masterClrMapping/>
  </p:clrMapOvr>
  <p:transition spd="slow">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59165" y="97339"/>
            <a:ext cx="7793038" cy="1252504"/>
          </a:xfrm>
          <a:solidFill>
            <a:schemeClr val="bg1">
              <a:lumMod val="85000"/>
            </a:schemeClr>
          </a:solidFill>
        </p:spPr>
        <p:txBody>
          <a:bodyPr anchor="t"/>
          <a:lstStyle/>
          <a:p>
            <a:pPr algn="ctr" eaLnBrk="1" hangingPunct="1">
              <a:lnSpc>
                <a:spcPct val="100000"/>
              </a:lnSpc>
            </a:pPr>
            <a:r>
              <a:rPr lang="en-US" sz="3600" b="1" dirty="0" smtClean="0">
                <a:solidFill>
                  <a:srgbClr val="FF0000"/>
                </a:solidFill>
                <a:ea typeface="ＭＳ Ｐゴシック" charset="0"/>
                <a:cs typeface="Rockwell" charset="0"/>
              </a:rPr>
              <a:t>Pre-Referral Checklist for ELs Cont’d.</a:t>
            </a:r>
            <a:endParaRPr lang="en-US" b="1" dirty="0">
              <a:solidFill>
                <a:srgbClr val="FF0000"/>
              </a:solidFill>
              <a:ea typeface="ＭＳ Ｐゴシック" charset="0"/>
              <a:cs typeface="Rockwell" charset="0"/>
            </a:endParaRPr>
          </a:p>
        </p:txBody>
      </p:sp>
      <p:sp>
        <p:nvSpPr>
          <p:cNvPr id="56323" name="Rectangle 4"/>
          <p:cNvSpPr>
            <a:spLocks noChangeArrowheads="1"/>
          </p:cNvSpPr>
          <p:nvPr/>
        </p:nvSpPr>
        <p:spPr bwMode="auto">
          <a:xfrm>
            <a:off x="533400" y="2209800"/>
            <a:ext cx="822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Rockwell" charset="0"/>
              <a:cs typeface="Rockwell Extra Bold" charset="0"/>
            </a:endParaRPr>
          </a:p>
        </p:txBody>
      </p:sp>
      <p:sp>
        <p:nvSpPr>
          <p:cNvPr id="44037" name="Text Box 5"/>
          <p:cNvSpPr txBox="1">
            <a:spLocks noChangeArrowheads="1"/>
          </p:cNvSpPr>
          <p:nvPr/>
        </p:nvSpPr>
        <p:spPr bwMode="auto">
          <a:xfrm>
            <a:off x="363597" y="1349843"/>
            <a:ext cx="6616793"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14350" algn="l"/>
              </a:tabLst>
              <a:defRPr sz="2600">
                <a:solidFill>
                  <a:schemeClr val="tx1"/>
                </a:solidFill>
                <a:latin typeface="Verdana" charset="0"/>
                <a:ea typeface="ＭＳ Ｐゴシック" charset="0"/>
                <a:cs typeface="Arial" charset="0"/>
              </a:defRPr>
            </a:lvl1pPr>
            <a:lvl2pPr marL="37931725" indent="-37474525" eaLnBrk="0" hangingPunct="0">
              <a:tabLst>
                <a:tab pos="514350" algn="l"/>
              </a:tabLst>
              <a:defRPr sz="2600">
                <a:solidFill>
                  <a:schemeClr val="tx1"/>
                </a:solidFill>
                <a:latin typeface="Verdana" charset="0"/>
                <a:ea typeface="Arial" charset="0"/>
                <a:cs typeface="Arial" charset="0"/>
              </a:defRPr>
            </a:lvl2pPr>
            <a:lvl3pPr eaLnBrk="0" hangingPunct="0">
              <a:tabLst>
                <a:tab pos="514350" algn="l"/>
              </a:tabLst>
              <a:defRPr sz="2600">
                <a:solidFill>
                  <a:schemeClr val="tx1"/>
                </a:solidFill>
                <a:latin typeface="Verdana" charset="0"/>
                <a:ea typeface="Arial" charset="0"/>
                <a:cs typeface="Arial" charset="0"/>
              </a:defRPr>
            </a:lvl3pPr>
            <a:lvl4pPr eaLnBrk="0" hangingPunct="0">
              <a:tabLst>
                <a:tab pos="514350" algn="l"/>
              </a:tabLst>
              <a:defRPr sz="2600">
                <a:solidFill>
                  <a:schemeClr val="tx1"/>
                </a:solidFill>
                <a:latin typeface="Verdana" charset="0"/>
                <a:ea typeface="Arial" charset="0"/>
                <a:cs typeface="Arial" charset="0"/>
              </a:defRPr>
            </a:lvl4pPr>
            <a:lvl5pPr eaLnBrk="0" hangingPunct="0">
              <a:tabLst>
                <a:tab pos="514350" algn="l"/>
              </a:tabLst>
              <a:defRPr sz="2600">
                <a:solidFill>
                  <a:schemeClr val="tx1"/>
                </a:solidFill>
                <a:latin typeface="Verdana" charset="0"/>
                <a:ea typeface="Arial" charset="0"/>
                <a:cs typeface="Arial" charset="0"/>
              </a:defRPr>
            </a:lvl5pPr>
            <a:lvl6pPr marL="457200" eaLnBrk="0" fontAlgn="base" hangingPunct="0">
              <a:spcBef>
                <a:spcPct val="0"/>
              </a:spcBef>
              <a:spcAft>
                <a:spcPct val="0"/>
              </a:spcAft>
              <a:tabLst>
                <a:tab pos="514350" algn="l"/>
              </a:tabLst>
              <a:defRPr sz="2600">
                <a:solidFill>
                  <a:schemeClr val="tx1"/>
                </a:solidFill>
                <a:latin typeface="Verdana" charset="0"/>
                <a:ea typeface="Arial" charset="0"/>
                <a:cs typeface="Arial" charset="0"/>
              </a:defRPr>
            </a:lvl6pPr>
            <a:lvl7pPr marL="914400" eaLnBrk="0" fontAlgn="base" hangingPunct="0">
              <a:spcBef>
                <a:spcPct val="0"/>
              </a:spcBef>
              <a:spcAft>
                <a:spcPct val="0"/>
              </a:spcAft>
              <a:tabLst>
                <a:tab pos="514350" algn="l"/>
              </a:tabLst>
              <a:defRPr sz="2600">
                <a:solidFill>
                  <a:schemeClr val="tx1"/>
                </a:solidFill>
                <a:latin typeface="Verdana" charset="0"/>
                <a:ea typeface="Arial" charset="0"/>
                <a:cs typeface="Arial" charset="0"/>
              </a:defRPr>
            </a:lvl7pPr>
            <a:lvl8pPr marL="1371600" eaLnBrk="0" fontAlgn="base" hangingPunct="0">
              <a:spcBef>
                <a:spcPct val="0"/>
              </a:spcBef>
              <a:spcAft>
                <a:spcPct val="0"/>
              </a:spcAft>
              <a:tabLst>
                <a:tab pos="514350" algn="l"/>
              </a:tabLst>
              <a:defRPr sz="2600">
                <a:solidFill>
                  <a:schemeClr val="tx1"/>
                </a:solidFill>
                <a:latin typeface="Verdana" charset="0"/>
                <a:ea typeface="Arial" charset="0"/>
                <a:cs typeface="Arial" charset="0"/>
              </a:defRPr>
            </a:lvl8pPr>
            <a:lvl9pPr marL="1828800" eaLnBrk="0" fontAlgn="base" hangingPunct="0">
              <a:spcBef>
                <a:spcPct val="0"/>
              </a:spcBef>
              <a:spcAft>
                <a:spcPct val="0"/>
              </a:spcAft>
              <a:tabLst>
                <a:tab pos="514350" algn="l"/>
              </a:tabLst>
              <a:defRPr sz="2600">
                <a:solidFill>
                  <a:schemeClr val="tx1"/>
                </a:solidFill>
                <a:latin typeface="Verdana" charset="0"/>
                <a:ea typeface="Arial" charset="0"/>
                <a:cs typeface="Arial" charset="0"/>
              </a:defRPr>
            </a:lvl9pPr>
          </a:lstStyle>
          <a:p>
            <a:pPr marL="457200" indent="-457200" eaLnBrk="1" hangingPunct="1">
              <a:spcBef>
                <a:spcPct val="50000"/>
              </a:spcBef>
              <a:buClr>
                <a:srgbClr val="FF0000"/>
              </a:buClr>
              <a:buFont typeface="Wingdings" charset="2"/>
              <a:buChar char="ü"/>
              <a:defRPr/>
            </a:pPr>
            <a:r>
              <a:rPr lang="en-US" sz="2800" dirty="0" smtClean="0">
                <a:solidFill>
                  <a:srgbClr val="000000"/>
                </a:solidFill>
                <a:latin typeface="+mn-lt"/>
                <a:cs typeface="Rockwell"/>
              </a:rPr>
              <a:t>Does </a:t>
            </a:r>
            <a:r>
              <a:rPr lang="en-US" sz="2800" dirty="0">
                <a:solidFill>
                  <a:srgbClr val="000000"/>
                </a:solidFill>
                <a:latin typeface="+mn-lt"/>
                <a:cs typeface="Rockwell"/>
              </a:rPr>
              <a:t>the team </a:t>
            </a:r>
            <a:r>
              <a:rPr lang="en-US" sz="2800" u="sng" dirty="0">
                <a:solidFill>
                  <a:srgbClr val="FF0000"/>
                </a:solidFill>
                <a:latin typeface="+mn-lt"/>
                <a:cs typeface="Rockwell"/>
              </a:rPr>
              <a:t>have data</a:t>
            </a:r>
            <a:r>
              <a:rPr lang="en-US" sz="2800" dirty="0">
                <a:solidFill>
                  <a:srgbClr val="FF0000"/>
                </a:solidFill>
                <a:latin typeface="+mn-lt"/>
                <a:cs typeface="Rockwell"/>
              </a:rPr>
              <a:t> </a:t>
            </a:r>
            <a:r>
              <a:rPr lang="en-US" sz="2800" dirty="0">
                <a:solidFill>
                  <a:srgbClr val="000000"/>
                </a:solidFill>
                <a:latin typeface="+mn-lt"/>
                <a:cs typeface="Rockwell"/>
              </a:rPr>
              <a:t>to support that the difficulties (academic, social-emotional, or in speech &amp; language) are most likely due to a disability versus a language </a:t>
            </a:r>
            <a:r>
              <a:rPr lang="en-US" sz="2800" dirty="0" smtClean="0">
                <a:solidFill>
                  <a:srgbClr val="000000"/>
                </a:solidFill>
                <a:latin typeface="+mn-lt"/>
                <a:cs typeface="Rockwell"/>
              </a:rPr>
              <a:t>difference (i.e., comparative data to like peers, etc.)?</a:t>
            </a:r>
          </a:p>
          <a:p>
            <a:pPr marL="457200" indent="-457200" eaLnBrk="1" hangingPunct="1">
              <a:spcBef>
                <a:spcPct val="50000"/>
              </a:spcBef>
              <a:buClr>
                <a:srgbClr val="FF0000"/>
              </a:buClr>
              <a:buFont typeface="Wingdings" charset="2"/>
              <a:buChar char="ü"/>
              <a:defRPr/>
            </a:pPr>
            <a:r>
              <a:rPr lang="en-US" sz="2800" dirty="0" smtClean="0">
                <a:solidFill>
                  <a:srgbClr val="000000"/>
                </a:solidFill>
                <a:latin typeface="+mn-lt"/>
                <a:cs typeface="Rockwell"/>
              </a:rPr>
              <a:t>Are </a:t>
            </a:r>
            <a:r>
              <a:rPr lang="en-US" sz="2800" dirty="0">
                <a:solidFill>
                  <a:srgbClr val="000000"/>
                </a:solidFill>
                <a:latin typeface="+mn-lt"/>
                <a:cs typeface="Rockwell"/>
              </a:rPr>
              <a:t>the </a:t>
            </a:r>
            <a:r>
              <a:rPr lang="en-US" sz="2800" u="sng" dirty="0">
                <a:solidFill>
                  <a:srgbClr val="FF0000"/>
                </a:solidFill>
                <a:latin typeface="+mn-lt"/>
                <a:cs typeface="Rockwell"/>
              </a:rPr>
              <a:t>error patterns </a:t>
            </a:r>
            <a:r>
              <a:rPr lang="en-US" sz="2800" dirty="0">
                <a:solidFill>
                  <a:srgbClr val="000000"/>
                </a:solidFill>
                <a:latin typeface="+mn-lt"/>
                <a:cs typeface="Rockwell"/>
              </a:rPr>
              <a:t>seen in L1 similar to the patterns seen in </a:t>
            </a:r>
            <a:r>
              <a:rPr lang="en-US" sz="2800" dirty="0" smtClean="0">
                <a:solidFill>
                  <a:srgbClr val="000000"/>
                </a:solidFill>
                <a:latin typeface="+mn-lt"/>
                <a:cs typeface="Rockwell"/>
              </a:rPr>
              <a:t>L2?</a:t>
            </a:r>
            <a:endParaRPr lang="en-US" sz="2000" dirty="0" smtClean="0">
              <a:solidFill>
                <a:schemeClr val="accent2"/>
              </a:solidFill>
              <a:latin typeface="+mn-lt"/>
              <a:cs typeface="Rockwell"/>
            </a:endParaRPr>
          </a:p>
          <a:p>
            <a:pPr eaLnBrk="1" hangingPunct="1">
              <a:spcBef>
                <a:spcPct val="50000"/>
              </a:spcBef>
              <a:defRPr/>
            </a:pPr>
            <a:r>
              <a:rPr lang="en-US" sz="2000" i="1" dirty="0" smtClean="0">
                <a:solidFill>
                  <a:schemeClr val="accent2"/>
                </a:solidFill>
                <a:latin typeface="Rockwell"/>
                <a:cs typeface="Rockwell"/>
              </a:rPr>
              <a:t>Pre Referral Checklist </a:t>
            </a:r>
            <a:r>
              <a:rPr lang="en-US" sz="2000" dirty="0" smtClean="0">
                <a:solidFill>
                  <a:schemeClr val="accent2"/>
                </a:solidFill>
                <a:latin typeface="Rockwell"/>
                <a:cs typeface="Rockwell"/>
              </a:rPr>
              <a:t>by J. Butterfield</a:t>
            </a:r>
          </a:p>
        </p:txBody>
      </p:sp>
      <p:sp>
        <p:nvSpPr>
          <p:cNvPr id="7" name="Slide Number Placeholder 3"/>
          <p:cNvSpPr txBox="1">
            <a:spLocks/>
          </p:cNvSpPr>
          <p:nvPr/>
        </p:nvSpPr>
        <p:spPr>
          <a:xfrm>
            <a:off x="8610600" y="5715000"/>
            <a:ext cx="533400" cy="304800"/>
          </a:xfrm>
          <a:prstGeom prst="bracketPair">
            <a:avLst>
              <a:gd name="adj" fmla="val 17949"/>
            </a:avLst>
          </a:prstGeom>
          <a:noFill/>
          <a:ln w="19050">
            <a:solidFill>
              <a:srgbClr val="FFFFFF"/>
            </a:solidFill>
          </a:ln>
          <a:extLst>
            <a:ext uri="{909E8E84-426E-40DD-AFC4-6F175D3DCCD1}">
              <a14:hiddenFill xmlns:a14="http://schemas.microsoft.com/office/drawing/2010/main">
                <a:solidFill>
                  <a:srgbClr val="FFFFFF"/>
                </a:solidFill>
              </a14:hiddenFill>
            </a:ext>
          </a:extLst>
        </p:spPr>
        <p:txBody>
          <a:bodyPr vert="horz" lIns="0" tIns="0" rIns="0" bIns="0" rtlCol="0" anchor="ctr"/>
          <a:lstStyle>
            <a:defPPr>
              <a:defRPr lang="en-US"/>
            </a:defPPr>
            <a:lvl1pPr marL="0" algn="ctr" defTabSz="914400" rtl="0" eaLnBrk="0" latinLnBrk="0" hangingPunct="0">
              <a:defRPr sz="2600" kern="1200">
                <a:solidFill>
                  <a:schemeClr val="tx1"/>
                </a:solidFill>
                <a:latin typeface="Verdana" charset="0"/>
                <a:ea typeface="ＭＳ Ｐゴシック" charset="0"/>
                <a:cs typeface="ＭＳ Ｐゴシック" charset="0"/>
              </a:defRPr>
            </a:lvl1pPr>
            <a:lvl2pPr marL="742950" indent="-285750" algn="l" defTabSz="914400" rtl="0" eaLnBrk="0" latinLnBrk="0" hangingPunct="0">
              <a:defRPr sz="2600" kern="1200">
                <a:solidFill>
                  <a:schemeClr val="tx1"/>
                </a:solidFill>
                <a:latin typeface="Verdana" charset="0"/>
                <a:ea typeface="ＭＳ Ｐゴシック" charset="0"/>
                <a:cs typeface="+mn-cs"/>
              </a:defRPr>
            </a:lvl2pPr>
            <a:lvl3pPr marL="1143000" indent="-228600" algn="l" defTabSz="914400" rtl="0" eaLnBrk="0" latinLnBrk="0" hangingPunct="0">
              <a:defRPr sz="2600" kern="1200">
                <a:solidFill>
                  <a:schemeClr val="tx1"/>
                </a:solidFill>
                <a:latin typeface="Verdana" charset="0"/>
                <a:ea typeface="ＭＳ Ｐゴシック" charset="0"/>
                <a:cs typeface="+mn-cs"/>
              </a:defRPr>
            </a:lvl3pPr>
            <a:lvl4pPr marL="1600200" indent="-228600" algn="l" defTabSz="914400" rtl="0" eaLnBrk="0" latinLnBrk="0" hangingPunct="0">
              <a:defRPr sz="2600" kern="1200">
                <a:solidFill>
                  <a:schemeClr val="tx1"/>
                </a:solidFill>
                <a:latin typeface="Verdana" charset="0"/>
                <a:ea typeface="ＭＳ Ｐゴシック" charset="0"/>
                <a:cs typeface="+mn-cs"/>
              </a:defRPr>
            </a:lvl4pPr>
            <a:lvl5pPr marL="2057400" indent="-228600" algn="l" defTabSz="914400" rtl="0" eaLnBrk="0" latinLnBrk="0" hangingPunct="0">
              <a:defRPr sz="2600" kern="1200">
                <a:solidFill>
                  <a:schemeClr val="tx1"/>
                </a:solidFill>
                <a:latin typeface="Verdana" charset="0"/>
                <a:ea typeface="ＭＳ Ｐゴシック" charset="0"/>
                <a:cs typeface="+mn-cs"/>
              </a:defRPr>
            </a:lvl5pPr>
            <a:lvl6pPr marL="25146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6pPr>
            <a:lvl7pPr marL="29718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7pPr>
            <a:lvl8pPr marL="34290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8pPr>
            <a:lvl9pPr marL="3886200" indent="-228600" algn="l" defTabSz="914400" rtl="0" eaLnBrk="0" fontAlgn="base" latinLnBrk="0" hangingPunct="0">
              <a:spcBef>
                <a:spcPct val="0"/>
              </a:spcBef>
              <a:spcAft>
                <a:spcPct val="0"/>
              </a:spcAft>
              <a:defRPr sz="2600" kern="1200">
                <a:solidFill>
                  <a:schemeClr val="tx1"/>
                </a:solidFill>
                <a:latin typeface="Verdana" charset="0"/>
                <a:ea typeface="ＭＳ Ｐゴシック" charset="0"/>
                <a:cs typeface="+mn-cs"/>
              </a:defRPr>
            </a:lvl9pPr>
          </a:lstStyle>
          <a:p>
            <a:pPr eaLnBrk="1" hangingPunct="1"/>
            <a:fld id="{ECEB459F-C3E3-6F45-A222-83CA16943641}" type="slidenum">
              <a:rPr lang="en-US" sz="1600" smtClean="0">
                <a:cs typeface="Rockwell Extra Bold" charset="0"/>
              </a:rPr>
              <a:pPr eaLnBrk="1" hangingPunct="1"/>
              <a:t>90</a:t>
            </a:fld>
            <a:endParaRPr lang="en-US" sz="1600" dirty="0">
              <a:cs typeface="Rockwell Extra Bold" charset="0"/>
            </a:endParaRPr>
          </a:p>
        </p:txBody>
      </p:sp>
      <p:sp>
        <p:nvSpPr>
          <p:cNvPr id="2" name="Footer Placeholder 1"/>
          <p:cNvSpPr>
            <a:spLocks noGrp="1"/>
          </p:cNvSpPr>
          <p:nvPr>
            <p:ph type="ftr" sz="quarter" idx="11"/>
          </p:nvPr>
        </p:nvSpPr>
        <p:spPr/>
        <p:txBody>
          <a:bodyPr/>
          <a:lstStyle/>
          <a:p>
            <a:r>
              <a:rPr lang="en-US" smtClean="0"/>
              <a:t>©Jarice Butterfield, Ph. D. 2014</a:t>
            </a:r>
            <a:endParaRPr lang="en-US"/>
          </a:p>
        </p:txBody>
      </p:sp>
    </p:spTree>
    <p:extLst>
      <p:ext uri="{BB962C8B-B14F-4D97-AF65-F5344CB8AC3E}">
        <p14:creationId xmlns:p14="http://schemas.microsoft.com/office/powerpoint/2010/main" val="3294824578"/>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134261953"/>
              </p:ext>
            </p:extLst>
          </p:nvPr>
        </p:nvGraphicFramePr>
        <p:xfrm>
          <a:off x="457200" y="907518"/>
          <a:ext cx="6123549"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102241" y="1323201"/>
            <a:ext cx="657602" cy="461665"/>
          </a:xfrm>
          <a:prstGeom prst="rect">
            <a:avLst/>
          </a:prstGeom>
          <a:noFill/>
          <a:ln>
            <a:solidFill>
              <a:srgbClr val="FFFF00"/>
            </a:solidFill>
          </a:ln>
        </p:spPr>
        <p:txBody>
          <a:bodyPr wrap="none" rtlCol="0">
            <a:spAutoFit/>
          </a:bodyPr>
          <a:lstStyle/>
          <a:p>
            <a:r>
              <a:rPr lang="en-US" sz="2400" b="1" dirty="0" smtClean="0">
                <a:solidFill>
                  <a:srgbClr val="FFFF00"/>
                </a:solidFill>
              </a:rPr>
              <a:t>Yes</a:t>
            </a:r>
            <a:endParaRPr lang="en-US" sz="2400" b="1" dirty="0">
              <a:solidFill>
                <a:srgbClr val="FFFF00"/>
              </a:solidFill>
            </a:endParaRPr>
          </a:p>
        </p:txBody>
      </p:sp>
      <p:sp>
        <p:nvSpPr>
          <p:cNvPr id="9" name="TextBox 8"/>
          <p:cNvSpPr txBox="1"/>
          <p:nvPr/>
        </p:nvSpPr>
        <p:spPr>
          <a:xfrm>
            <a:off x="1759843" y="4539389"/>
            <a:ext cx="612217" cy="461665"/>
          </a:xfrm>
          <a:prstGeom prst="rect">
            <a:avLst/>
          </a:prstGeom>
          <a:noFill/>
          <a:ln>
            <a:solidFill>
              <a:srgbClr val="FFFF00"/>
            </a:solidFill>
          </a:ln>
        </p:spPr>
        <p:txBody>
          <a:bodyPr wrap="none" rtlCol="0">
            <a:spAutoFit/>
          </a:bodyPr>
          <a:lstStyle/>
          <a:p>
            <a:r>
              <a:rPr lang="en-US" sz="2400" b="1" dirty="0" smtClean="0">
                <a:solidFill>
                  <a:srgbClr val="FFFF00"/>
                </a:solidFill>
              </a:rPr>
              <a:t>No</a:t>
            </a:r>
            <a:endParaRPr lang="en-US" sz="2400" b="1" dirty="0">
              <a:solidFill>
                <a:srgbClr val="FFFF00"/>
              </a:solidFill>
            </a:endParaRPr>
          </a:p>
        </p:txBody>
      </p:sp>
    </p:spTree>
    <p:extLst>
      <p:ext uri="{BB962C8B-B14F-4D97-AF65-F5344CB8AC3E}">
        <p14:creationId xmlns:p14="http://schemas.microsoft.com/office/powerpoint/2010/main" val="3349399055"/>
      </p:ext>
    </p:extLst>
  </p:cSld>
  <p:clrMapOvr>
    <a:masterClrMapping/>
  </p:clrMapOvr>
  <p:transition spd="slow">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41712"/>
            <a:ext cx="8229600" cy="1058487"/>
          </a:xfrm>
          <a:solidFill>
            <a:srgbClr val="D9D9D9"/>
          </a:solidFill>
        </p:spPr>
        <p:txBody>
          <a:bodyPr/>
          <a:lstStyle/>
          <a:p>
            <a:r>
              <a:rPr lang="en-US" b="1" dirty="0" smtClean="0"/>
              <a:t>Closure</a:t>
            </a:r>
            <a:endParaRPr lang="en-US" b="1" dirty="0"/>
          </a:p>
        </p:txBody>
      </p:sp>
      <p:sp>
        <p:nvSpPr>
          <p:cNvPr id="5" name="Content Placeholder 4"/>
          <p:cNvSpPr>
            <a:spLocks noGrp="1"/>
          </p:cNvSpPr>
          <p:nvPr>
            <p:ph idx="1"/>
          </p:nvPr>
        </p:nvSpPr>
        <p:spPr>
          <a:xfrm>
            <a:off x="457200" y="2530956"/>
            <a:ext cx="6016978" cy="2610880"/>
          </a:xfrm>
          <a:solidFill>
            <a:schemeClr val="accent5">
              <a:lumMod val="20000"/>
              <a:lumOff val="80000"/>
            </a:schemeClr>
          </a:solidFill>
        </p:spPr>
        <p:txBody>
          <a:bodyPr>
            <a:normAutofit/>
          </a:bodyPr>
          <a:lstStyle/>
          <a:p>
            <a:r>
              <a:rPr lang="en-US" dirty="0" smtClean="0">
                <a:solidFill>
                  <a:schemeClr val="tx1"/>
                </a:solidFill>
              </a:rPr>
              <a:t>Please complete the sentences:</a:t>
            </a:r>
          </a:p>
          <a:p>
            <a:endParaRPr lang="en-US" dirty="0">
              <a:solidFill>
                <a:schemeClr val="tx1"/>
              </a:solidFill>
            </a:endParaRPr>
          </a:p>
          <a:p>
            <a:pPr lvl="1"/>
            <a:r>
              <a:rPr lang="en-US" sz="2400" dirty="0" smtClean="0">
                <a:solidFill>
                  <a:schemeClr val="accent5">
                    <a:lumMod val="50000"/>
                  </a:schemeClr>
                </a:solidFill>
              </a:rPr>
              <a:t>I learned that…</a:t>
            </a:r>
          </a:p>
          <a:p>
            <a:pPr lvl="1"/>
            <a:r>
              <a:rPr lang="en-US" sz="2400" dirty="0" smtClean="0">
                <a:solidFill>
                  <a:schemeClr val="accent5">
                    <a:lumMod val="50000"/>
                  </a:schemeClr>
                </a:solidFill>
              </a:rPr>
              <a:t>I wonder…</a:t>
            </a:r>
          </a:p>
          <a:p>
            <a:pPr lvl="1"/>
            <a:r>
              <a:rPr lang="en-US" sz="2400" dirty="0" smtClean="0">
                <a:solidFill>
                  <a:schemeClr val="accent5">
                    <a:lumMod val="50000"/>
                  </a:schemeClr>
                </a:solidFill>
              </a:rPr>
              <a:t>I still would like to know…</a:t>
            </a:r>
            <a:endParaRPr lang="en-US" sz="2400" dirty="0">
              <a:solidFill>
                <a:schemeClr val="accent5">
                  <a:lumMod val="50000"/>
                </a:schemeClr>
              </a:solidFill>
            </a:endParaRPr>
          </a:p>
        </p:txBody>
      </p:sp>
    </p:spTree>
    <p:extLst>
      <p:ext uri="{BB962C8B-B14F-4D97-AF65-F5344CB8AC3E}">
        <p14:creationId xmlns:p14="http://schemas.microsoft.com/office/powerpoint/2010/main" val="4250719247"/>
      </p:ext>
    </p:extLst>
  </p:cSld>
  <p:clrMapOvr>
    <a:masterClrMapping/>
  </p:clrMapOvr>
  <p:transition spd="slow">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23093</TotalTime>
  <Words>5222</Words>
  <Application>Microsoft Office PowerPoint</Application>
  <PresentationFormat>On-screen Show (4:3)</PresentationFormat>
  <Paragraphs>757</Paragraphs>
  <Slides>92</Slides>
  <Notes>26</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Executive</vt:lpstr>
      <vt:lpstr>Revisiting Main Strategies from 2/24:  Discuss how you infused those and provide examples about learning outcomes/student response</vt:lpstr>
      <vt:lpstr>Tools to Separate English Learners’  Learning Difficulty from Learning Disability </vt:lpstr>
      <vt:lpstr>Is it a Second Language Development Issue or a Disability? </vt:lpstr>
      <vt:lpstr>PowerPoint Presentation</vt:lpstr>
      <vt:lpstr>Learning Disability</vt:lpstr>
      <vt:lpstr>All external factors should be explored before a “within-in” child condition is considered.</vt:lpstr>
      <vt:lpstr>External Factors Able to Affect  Second Language Acquisition &amp; Learning</vt:lpstr>
      <vt:lpstr>Areas of Potential Challenges for ELLs in Mainstream Classrooms</vt:lpstr>
      <vt:lpstr>How Can Teachers Better Understand the Background of Their EL Students? </vt:lpstr>
      <vt:lpstr>Working with Students with Interrupted Formal Education (SIFEs)</vt:lpstr>
      <vt:lpstr>How are ELLs different from students with disabilities?</vt:lpstr>
      <vt:lpstr>How are ELLs different from students with disabilities?</vt:lpstr>
      <vt:lpstr>The Interface</vt:lpstr>
      <vt:lpstr>What questions should we start asking ourselves &amp; others when we suspect one of our ELs may have a learning disability?</vt:lpstr>
      <vt:lpstr>To whom should the EL student  be compared?</vt:lpstr>
      <vt:lpstr>Peer Analysis</vt:lpstr>
      <vt:lpstr>PowerPoint Presentation</vt:lpstr>
      <vt:lpstr>PowerPoint Presentation</vt:lpstr>
      <vt:lpstr>PowerPoint Presentation</vt:lpstr>
      <vt:lpstr>PowerPoint Presentation</vt:lpstr>
      <vt:lpstr>General Recommendations</vt:lpstr>
      <vt:lpstr>Examining Sources of Difficulties: Steps</vt:lpstr>
      <vt:lpstr>PowerPoint Presentation</vt:lpstr>
      <vt:lpstr>PowerPoint Presentation</vt:lpstr>
      <vt:lpstr>PowerPoint Presentation</vt:lpstr>
      <vt:lpstr>PowerPoint Presentation</vt:lpstr>
      <vt:lpstr>PowerPoint Presentation</vt:lpstr>
      <vt:lpstr>Instructional Strategies for ELs</vt:lpstr>
      <vt:lpstr>PowerPoint Presentation</vt:lpstr>
      <vt:lpstr>PowerPoint Presentation</vt:lpstr>
      <vt:lpstr>PowerPoint Presentation</vt:lpstr>
      <vt:lpstr>PowerPoint Presentation</vt:lpstr>
      <vt:lpstr>Sheltered Instruction SIOP</vt:lpstr>
      <vt:lpstr>SIOP: Components</vt:lpstr>
      <vt:lpstr>SIOP Component 1: LESSON PREPARATION</vt:lpstr>
      <vt:lpstr>PowerPoint Presentation</vt:lpstr>
      <vt:lpstr>Lesson Objectives: Samples</vt:lpstr>
      <vt:lpstr>Reading:  Differential Definition</vt:lpstr>
      <vt:lpstr>Writing:  Differential Definition</vt:lpstr>
      <vt:lpstr>Language Objectives</vt:lpstr>
      <vt:lpstr>Why Language Objectives?</vt:lpstr>
      <vt:lpstr>Academic Language</vt:lpstr>
      <vt:lpstr>Academic Language  (Guadalupe Valdés)</vt:lpstr>
      <vt:lpstr>Academic Language</vt:lpstr>
      <vt:lpstr>Academic Language: Examples</vt:lpstr>
      <vt:lpstr>History: Challenges</vt:lpstr>
      <vt:lpstr>Math: Challenges</vt:lpstr>
      <vt:lpstr>Differentiation: Cognitive Function &amp; Language Output</vt:lpstr>
      <vt:lpstr>Support Examples</vt:lpstr>
      <vt:lpstr>Specific Examples of Sensory Supports</vt:lpstr>
      <vt:lpstr>PowerPoint Presentation</vt:lpstr>
      <vt:lpstr>SIOP Component 2: BUILDING BACKGROUND</vt:lpstr>
      <vt:lpstr>Building Background Knowledge</vt:lpstr>
      <vt:lpstr>How do you approach vocabulary instruction in your classes?</vt:lpstr>
      <vt:lpstr>Marzano’s Characteristics of Effective Vocabulary Instruction</vt:lpstr>
      <vt:lpstr>Marzano’s Steps to Guide  Vocabulary Instruction</vt:lpstr>
      <vt:lpstr>Four Square Vocab Model</vt:lpstr>
      <vt:lpstr>Flyswatter Game</vt:lpstr>
      <vt:lpstr>    Situation Generation  </vt:lpstr>
      <vt:lpstr>SIOP Component 3: Comprehensible Input</vt:lpstr>
      <vt:lpstr>Making Input Comprehensible</vt:lpstr>
      <vt:lpstr>Activity: Math</vt:lpstr>
      <vt:lpstr>Fraction  Word Problem</vt:lpstr>
      <vt:lpstr>SIOP Component 4: Learning Strategies</vt:lpstr>
      <vt:lpstr>Learning Strategies:  What is involved?</vt:lpstr>
      <vt:lpstr>1. Learning Strategies</vt:lpstr>
      <vt:lpstr>Bloom’s Questions</vt:lpstr>
      <vt:lpstr>Hierarchy of Questions: Considering Language Output</vt:lpstr>
      <vt:lpstr>SIOP Component 5: Interaction</vt:lpstr>
      <vt:lpstr>Interaction</vt:lpstr>
      <vt:lpstr>PowerPoint Presentation</vt:lpstr>
      <vt:lpstr>What can teachers do to structure academic interaction?</vt:lpstr>
      <vt:lpstr>PowerPoint Presentation</vt:lpstr>
      <vt:lpstr>SIOP Component 6: Lesson Delivery</vt:lpstr>
      <vt:lpstr>Lesson Delivery</vt:lpstr>
      <vt:lpstr>Activity</vt:lpstr>
      <vt:lpstr>SIOP Component 7: Practice &amp; Application</vt:lpstr>
      <vt:lpstr>Practicing &amp; Applying Content &amp; Language Knowledge</vt:lpstr>
      <vt:lpstr>Instructional Idea</vt:lpstr>
      <vt:lpstr>Activities for Content Application: Let’s Share</vt:lpstr>
      <vt:lpstr>Activity: Seven Rules of Engagement</vt:lpstr>
      <vt:lpstr>SIOP Component 8: Review &amp; Assessment</vt:lpstr>
      <vt:lpstr>Effective Teaching Cycle for  English Learners</vt:lpstr>
      <vt:lpstr>Do This</vt:lpstr>
      <vt:lpstr>Dynamic Framework:  Helping Teachers Separate Language Difficulty from Disability</vt:lpstr>
      <vt:lpstr>Interventions for Listening, Speaking, Reading, Writing &amp; Cultural Impact</vt:lpstr>
      <vt:lpstr>Language Difficulty or Disability:  Steps to Discern One from the Other</vt:lpstr>
      <vt:lpstr>Language Difficulty or Disability:  Steps to Discern One from the Other</vt:lpstr>
      <vt:lpstr>Pre-Referral Checklist for ELs</vt:lpstr>
      <vt:lpstr>Pre-Referral Checklist for ELs Cont’d.</vt:lpstr>
      <vt:lpstr>PowerPoint Presentation</vt:lpstr>
      <vt:lpstr>Closure</vt:lpstr>
    </vt:vector>
  </TitlesOfParts>
  <Company>James Madison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lopesmsa</dc:creator>
  <cp:lastModifiedBy>Diskin, Kathryn</cp:lastModifiedBy>
  <cp:revision>960</cp:revision>
  <cp:lastPrinted>2017-02-16T17:02:50Z</cp:lastPrinted>
  <dcterms:created xsi:type="dcterms:W3CDTF">2016-09-16T16:33:08Z</dcterms:created>
  <dcterms:modified xsi:type="dcterms:W3CDTF">2017-03-28T22:06:40Z</dcterms:modified>
</cp:coreProperties>
</file>